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874" y="1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ru-RU" smtClean="0"/>
              <a:t>Образец заголовка</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3E7C2C6B-8B36-466B-8088-578724F4233A}" type="datetimeFigureOut">
              <a:rPr lang="en-US" smtClean="0"/>
              <a:t>11/1/2023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A7B9F893-33B7-4BB9-A9D9-59B9F63E691D}" type="slidenum">
              <a:rPr lang="en-US" smtClean="0"/>
              <a:t>‹#›</a:t>
            </a:fld>
            <a:endParaRPr lang="en-US"/>
          </a:p>
        </p:txBody>
      </p:sp>
    </p:spTree>
    <p:extLst>
      <p:ext uri="{BB962C8B-B14F-4D97-AF65-F5344CB8AC3E}">
        <p14:creationId xmlns:p14="http://schemas.microsoft.com/office/powerpoint/2010/main" val="185180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ru-RU" smtClean="0"/>
              <a:t>Вставка рисунка</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3E7C2C6B-8B36-466B-8088-578724F4233A}"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B9F893-33B7-4BB9-A9D9-59B9F63E691D}" type="slidenum">
              <a:rPr lang="en-US" smtClean="0"/>
              <a:t>‹#›</a:t>
            </a:fld>
            <a:endParaRPr lang="en-US"/>
          </a:p>
        </p:txBody>
      </p:sp>
    </p:spTree>
    <p:extLst>
      <p:ext uri="{BB962C8B-B14F-4D97-AF65-F5344CB8AC3E}">
        <p14:creationId xmlns:p14="http://schemas.microsoft.com/office/powerpoint/2010/main" val="4265814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ru-RU" smtClean="0"/>
              <a:t>Образец заголовка</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3E7C2C6B-8B36-466B-8088-578724F4233A}"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B9F893-33B7-4BB9-A9D9-59B9F63E691D}" type="slidenum">
              <a:rPr lang="en-US" smtClean="0"/>
              <a:t>‹#›</a:t>
            </a:fld>
            <a:endParaRPr lang="en-US"/>
          </a:p>
        </p:txBody>
      </p:sp>
    </p:spTree>
    <p:extLst>
      <p:ext uri="{BB962C8B-B14F-4D97-AF65-F5344CB8AC3E}">
        <p14:creationId xmlns:p14="http://schemas.microsoft.com/office/powerpoint/2010/main" val="10626061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ru-RU" smtClean="0"/>
              <a:t>Образец заголовка</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3E7C2C6B-8B36-466B-8088-578724F4233A}"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B9F893-33B7-4BB9-A9D9-59B9F63E691D}"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538581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ru-RU" smtClean="0"/>
              <a:t>Образец заголовка</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3E7C2C6B-8B36-466B-8088-578724F4233A}"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B9F893-33B7-4BB9-A9D9-59B9F63E691D}" type="slidenum">
              <a:rPr lang="en-US" smtClean="0"/>
              <a:t>‹#›</a:t>
            </a:fld>
            <a:endParaRPr lang="en-US"/>
          </a:p>
        </p:txBody>
      </p:sp>
    </p:spTree>
    <p:extLst>
      <p:ext uri="{BB962C8B-B14F-4D97-AF65-F5344CB8AC3E}">
        <p14:creationId xmlns:p14="http://schemas.microsoft.com/office/powerpoint/2010/main" val="20986576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ru-RU" smtClean="0"/>
              <a:t>Образец заголовка</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3" name="Date Placeholder 2"/>
          <p:cNvSpPr>
            <a:spLocks noGrp="1"/>
          </p:cNvSpPr>
          <p:nvPr>
            <p:ph type="dt" sz="half" idx="10"/>
          </p:nvPr>
        </p:nvSpPr>
        <p:spPr/>
        <p:txBody>
          <a:bodyPr/>
          <a:lstStyle/>
          <a:p>
            <a:fld id="{3E7C2C6B-8B36-466B-8088-578724F4233A}" type="datetimeFigureOut">
              <a:rPr lang="en-US" smtClean="0"/>
              <a:t>11/1/2023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B9F893-33B7-4BB9-A9D9-59B9F63E691D}" type="slidenum">
              <a:rPr lang="en-US" smtClean="0"/>
              <a:t>‹#›</a:t>
            </a:fld>
            <a:endParaRPr lang="en-US"/>
          </a:p>
        </p:txBody>
      </p:sp>
    </p:spTree>
    <p:extLst>
      <p:ext uri="{BB962C8B-B14F-4D97-AF65-F5344CB8AC3E}">
        <p14:creationId xmlns:p14="http://schemas.microsoft.com/office/powerpoint/2010/main" val="23191671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ru-RU" smtClean="0"/>
              <a:t>Образец заголовка</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ru-RU" smtClean="0"/>
              <a:t>Вставка рисунка</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ru-RU" smtClean="0"/>
              <a:t>Вставка рисунка</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ru-RU" smtClean="0"/>
              <a:t>Вставка рисунка</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3" name="Date Placeholder 2"/>
          <p:cNvSpPr>
            <a:spLocks noGrp="1"/>
          </p:cNvSpPr>
          <p:nvPr>
            <p:ph type="dt" sz="half" idx="10"/>
          </p:nvPr>
        </p:nvSpPr>
        <p:spPr/>
        <p:txBody>
          <a:bodyPr/>
          <a:lstStyle/>
          <a:p>
            <a:fld id="{3E7C2C6B-8B36-466B-8088-578724F4233A}" type="datetimeFigureOut">
              <a:rPr lang="en-US" smtClean="0"/>
              <a:t>11/1/2023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B9F893-33B7-4BB9-A9D9-59B9F63E691D}" type="slidenum">
              <a:rPr lang="en-US" smtClean="0"/>
              <a:t>‹#›</a:t>
            </a:fld>
            <a:endParaRPr lang="en-US"/>
          </a:p>
        </p:txBody>
      </p:sp>
    </p:spTree>
    <p:extLst>
      <p:ext uri="{BB962C8B-B14F-4D97-AF65-F5344CB8AC3E}">
        <p14:creationId xmlns:p14="http://schemas.microsoft.com/office/powerpoint/2010/main" val="2590160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3E7C2C6B-8B36-466B-8088-578724F4233A}"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B9F893-33B7-4BB9-A9D9-59B9F63E691D}" type="slidenum">
              <a:rPr lang="en-US" smtClean="0"/>
              <a:t>‹#›</a:t>
            </a:fld>
            <a:endParaRPr lang="en-US"/>
          </a:p>
        </p:txBody>
      </p:sp>
    </p:spTree>
    <p:extLst>
      <p:ext uri="{BB962C8B-B14F-4D97-AF65-F5344CB8AC3E}">
        <p14:creationId xmlns:p14="http://schemas.microsoft.com/office/powerpoint/2010/main" val="2978890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3E7C2C6B-8B36-466B-8088-578724F4233A}"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B9F893-33B7-4BB9-A9D9-59B9F63E691D}" type="slidenum">
              <a:rPr lang="en-US" smtClean="0"/>
              <a:t>‹#›</a:t>
            </a:fld>
            <a:endParaRPr lang="en-US"/>
          </a:p>
        </p:txBody>
      </p:sp>
    </p:spTree>
    <p:extLst>
      <p:ext uri="{BB962C8B-B14F-4D97-AF65-F5344CB8AC3E}">
        <p14:creationId xmlns:p14="http://schemas.microsoft.com/office/powerpoint/2010/main" val="1579075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3E7C2C6B-8B36-466B-8088-578724F4233A}"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B9F893-33B7-4BB9-A9D9-59B9F63E691D}" type="slidenum">
              <a:rPr lang="en-US" smtClean="0"/>
              <a:t>‹#›</a:t>
            </a:fld>
            <a:endParaRPr lang="en-US"/>
          </a:p>
        </p:txBody>
      </p:sp>
    </p:spTree>
    <p:extLst>
      <p:ext uri="{BB962C8B-B14F-4D97-AF65-F5344CB8AC3E}">
        <p14:creationId xmlns:p14="http://schemas.microsoft.com/office/powerpoint/2010/main" val="1554968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ru-RU" smtClean="0"/>
              <a:t>Образец заголовка</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3E7C2C6B-8B36-466B-8088-578724F4233A}"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B9F893-33B7-4BB9-A9D9-59B9F63E691D}" type="slidenum">
              <a:rPr lang="en-US" smtClean="0"/>
              <a:t>‹#›</a:t>
            </a:fld>
            <a:endParaRPr lang="en-US"/>
          </a:p>
        </p:txBody>
      </p:sp>
    </p:spTree>
    <p:extLst>
      <p:ext uri="{BB962C8B-B14F-4D97-AF65-F5344CB8AC3E}">
        <p14:creationId xmlns:p14="http://schemas.microsoft.com/office/powerpoint/2010/main" val="4167694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3E7C2C6B-8B36-466B-8088-578724F4233A}"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B9F893-33B7-4BB9-A9D9-59B9F63E691D}" type="slidenum">
              <a:rPr lang="en-US" smtClean="0"/>
              <a:t>‹#›</a:t>
            </a:fld>
            <a:endParaRPr lang="en-US"/>
          </a:p>
        </p:txBody>
      </p:sp>
    </p:spTree>
    <p:extLst>
      <p:ext uri="{BB962C8B-B14F-4D97-AF65-F5344CB8AC3E}">
        <p14:creationId xmlns:p14="http://schemas.microsoft.com/office/powerpoint/2010/main" val="112841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141410" y="3073397"/>
            <a:ext cx="4878391" cy="2717801"/>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172200" y="3073397"/>
            <a:ext cx="4875210" cy="2717801"/>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3E7C2C6B-8B36-466B-8088-578724F4233A}" type="datetimeFigureOut">
              <a:rPr lang="en-US" smtClean="0"/>
              <a:t>11/1/2023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B9F893-33B7-4BB9-A9D9-59B9F63E691D}" type="slidenum">
              <a:rPr lang="en-US" smtClean="0"/>
              <a:t>‹#›</a:t>
            </a:fld>
            <a:endParaRPr lang="en-US"/>
          </a:p>
        </p:txBody>
      </p:sp>
    </p:spTree>
    <p:extLst>
      <p:ext uri="{BB962C8B-B14F-4D97-AF65-F5344CB8AC3E}">
        <p14:creationId xmlns:p14="http://schemas.microsoft.com/office/powerpoint/2010/main" val="2408723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3E7C2C6B-8B36-466B-8088-578724F4233A}" type="datetimeFigureOut">
              <a:rPr lang="en-US" smtClean="0"/>
              <a:t>11/1/2023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B9F893-33B7-4BB9-A9D9-59B9F63E691D}" type="slidenum">
              <a:rPr lang="en-US" smtClean="0"/>
              <a:t>‹#›</a:t>
            </a:fld>
            <a:endParaRPr lang="en-US"/>
          </a:p>
        </p:txBody>
      </p:sp>
    </p:spTree>
    <p:extLst>
      <p:ext uri="{BB962C8B-B14F-4D97-AF65-F5344CB8AC3E}">
        <p14:creationId xmlns:p14="http://schemas.microsoft.com/office/powerpoint/2010/main" val="268770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7C2C6B-8B36-466B-8088-578724F4233A}" type="datetimeFigureOut">
              <a:rPr lang="en-US" smtClean="0"/>
              <a:t>11/1/2023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B9F893-33B7-4BB9-A9D9-59B9F63E691D}" type="slidenum">
              <a:rPr lang="en-US" smtClean="0"/>
              <a:t>‹#›</a:t>
            </a:fld>
            <a:endParaRPr lang="en-US"/>
          </a:p>
        </p:txBody>
      </p:sp>
    </p:spTree>
    <p:extLst>
      <p:ext uri="{BB962C8B-B14F-4D97-AF65-F5344CB8AC3E}">
        <p14:creationId xmlns:p14="http://schemas.microsoft.com/office/powerpoint/2010/main" val="2745875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ru-RU" smtClean="0"/>
              <a:t>Образец заголовка</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3E7C2C6B-8B36-466B-8088-578724F4233A}"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B9F893-33B7-4BB9-A9D9-59B9F63E691D}" type="slidenum">
              <a:rPr lang="en-US" smtClean="0"/>
              <a:t>‹#›</a:t>
            </a:fld>
            <a:endParaRPr lang="en-US"/>
          </a:p>
        </p:txBody>
      </p:sp>
    </p:spTree>
    <p:extLst>
      <p:ext uri="{BB962C8B-B14F-4D97-AF65-F5344CB8AC3E}">
        <p14:creationId xmlns:p14="http://schemas.microsoft.com/office/powerpoint/2010/main" val="3260222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3E7C2C6B-8B36-466B-8088-578724F4233A}"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B9F893-33B7-4BB9-A9D9-59B9F63E691D}" type="slidenum">
              <a:rPr lang="en-US" smtClean="0"/>
              <a:t>‹#›</a:t>
            </a:fld>
            <a:endParaRPr lang="en-US"/>
          </a:p>
        </p:txBody>
      </p:sp>
    </p:spTree>
    <p:extLst>
      <p:ext uri="{BB962C8B-B14F-4D97-AF65-F5344CB8AC3E}">
        <p14:creationId xmlns:p14="http://schemas.microsoft.com/office/powerpoint/2010/main" val="3701186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E7C2C6B-8B36-466B-8088-578724F4233A}" type="datetimeFigureOut">
              <a:rPr lang="en-US" smtClean="0"/>
              <a:t>11/1/2023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7B9F893-33B7-4BB9-A9D9-59B9F63E691D}" type="slidenum">
              <a:rPr lang="en-US" smtClean="0"/>
              <a:t>‹#›</a:t>
            </a:fld>
            <a:endParaRPr lang="en-US"/>
          </a:p>
        </p:txBody>
      </p:sp>
    </p:spTree>
    <p:extLst>
      <p:ext uri="{BB962C8B-B14F-4D97-AF65-F5344CB8AC3E}">
        <p14:creationId xmlns:p14="http://schemas.microsoft.com/office/powerpoint/2010/main" val="41279089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645514" y="1025237"/>
            <a:ext cx="8791575" cy="2387600"/>
          </a:xfrm>
        </p:spPr>
        <p:txBody>
          <a:bodyPr>
            <a:normAutofit fontScale="90000"/>
          </a:bodyPr>
          <a:lstStyle/>
          <a:p>
            <a:pPr algn="ctr"/>
            <a:r>
              <a:rPr lang="uk-UA" sz="6000" b="1" dirty="0">
                <a:solidFill>
                  <a:srgbClr val="002060"/>
                </a:solidFill>
                <a:latin typeface="Times New Roman" panose="02020603050405020304" pitchFamily="18" charset="0"/>
                <a:cs typeface="Times New Roman" panose="02020603050405020304" pitchFamily="18" charset="0"/>
              </a:rPr>
              <a:t>Презентація на тему</a:t>
            </a:r>
            <a:r>
              <a:rPr lang="en-US" sz="6000" b="1" dirty="0">
                <a:solidFill>
                  <a:srgbClr val="002060"/>
                </a:solidFill>
                <a:latin typeface="Times New Roman" panose="02020603050405020304" pitchFamily="18" charset="0"/>
                <a:cs typeface="Times New Roman" panose="02020603050405020304" pitchFamily="18" charset="0"/>
              </a:rPr>
              <a:t>: </a:t>
            </a:r>
            <a:r>
              <a:rPr lang="ru-RU" sz="6000" dirty="0" err="1" smtClean="0">
                <a:solidFill>
                  <a:srgbClr val="002060"/>
                </a:solidFill>
              </a:rPr>
              <a:t>Мерклово</a:t>
            </a:r>
            <a:r>
              <a:rPr lang="ru-RU" sz="6000" dirty="0" smtClean="0">
                <a:solidFill>
                  <a:srgbClr val="002060"/>
                </a:solidFill>
              </a:rPr>
              <a:t> </a:t>
            </a:r>
            <a:r>
              <a:rPr lang="ru-RU" sz="6000" dirty="0">
                <a:solidFill>
                  <a:srgbClr val="002060"/>
                </a:solidFill>
              </a:rPr>
              <a:t>дерево</a:t>
            </a:r>
            <a:endParaRPr lang="en-US" sz="6000" dirty="0">
              <a:solidFill>
                <a:srgbClr val="002060"/>
              </a:solidFill>
            </a:endParaRPr>
          </a:p>
        </p:txBody>
      </p:sp>
      <p:sp>
        <p:nvSpPr>
          <p:cNvPr id="3" name="Подзаголовок 2"/>
          <p:cNvSpPr>
            <a:spLocks noGrp="1"/>
          </p:cNvSpPr>
          <p:nvPr>
            <p:ph type="subTitle" idx="1"/>
          </p:nvPr>
        </p:nvSpPr>
        <p:spPr>
          <a:xfrm>
            <a:off x="2994025" y="4775057"/>
            <a:ext cx="8791575" cy="1655762"/>
          </a:xfrm>
        </p:spPr>
        <p:txBody>
          <a:bodyPr/>
          <a:lstStyle/>
          <a:p>
            <a:pPr algn="r"/>
            <a:r>
              <a:rPr lang="uk-UA" dirty="0">
                <a:solidFill>
                  <a:schemeClr val="tx1"/>
                </a:solidFill>
                <a:latin typeface="Times New Roman" panose="02020603050405020304" pitchFamily="18" charset="0"/>
                <a:cs typeface="Times New Roman" panose="02020603050405020304" pitchFamily="18" charset="0"/>
              </a:rPr>
              <a:t>Підготували студенти групи КС33</a:t>
            </a:r>
          </a:p>
          <a:p>
            <a:pPr algn="r"/>
            <a:r>
              <a:rPr lang="uk-UA" dirty="0" smtClean="0">
                <a:solidFill>
                  <a:schemeClr val="tx1"/>
                </a:solidFill>
                <a:latin typeface="Times New Roman" panose="02020603050405020304" pitchFamily="18" charset="0"/>
                <a:cs typeface="Times New Roman" panose="02020603050405020304" pitchFamily="18" charset="0"/>
              </a:rPr>
              <a:t>ДЕМ</a:t>
            </a:r>
            <a:r>
              <a:rPr lang="en-US" dirty="0" smtClean="0">
                <a:solidFill>
                  <a:schemeClr val="tx1"/>
                </a:solidFill>
                <a:latin typeface="Times New Roman" panose="02020603050405020304" pitchFamily="18" charset="0"/>
                <a:cs typeface="Times New Roman" panose="02020603050405020304" pitchFamily="18" charset="0"/>
              </a:rPr>
              <a:t>’</a:t>
            </a:r>
            <a:r>
              <a:rPr lang="uk-UA" dirty="0" smtClean="0">
                <a:solidFill>
                  <a:schemeClr val="tx1"/>
                </a:solidFill>
                <a:latin typeface="Times New Roman" panose="02020603050405020304" pitchFamily="18" charset="0"/>
                <a:cs typeface="Times New Roman" panose="02020603050405020304" pitchFamily="18" charset="0"/>
              </a:rPr>
              <a:t>ЯНЕНКО Р. І.</a:t>
            </a:r>
            <a:endParaRPr lang="uk-UA" dirty="0">
              <a:solidFill>
                <a:schemeClr val="tx1"/>
              </a:solidFill>
              <a:latin typeface="Times New Roman" panose="02020603050405020304" pitchFamily="18" charset="0"/>
              <a:cs typeface="Times New Roman" panose="02020603050405020304" pitchFamily="18" charset="0"/>
            </a:endParaRPr>
          </a:p>
          <a:p>
            <a:pPr algn="r"/>
            <a:r>
              <a:rPr lang="uk-UA" smtClean="0">
                <a:solidFill>
                  <a:schemeClr val="tx1"/>
                </a:solidFill>
                <a:latin typeface="Times New Roman" panose="02020603050405020304" pitchFamily="18" charset="0"/>
                <a:cs typeface="Times New Roman" panose="02020603050405020304" pitchFamily="18" charset="0"/>
              </a:rPr>
              <a:t>БЕДЮХ </a:t>
            </a:r>
            <a:r>
              <a:rPr lang="uk-UA" smtClean="0">
                <a:solidFill>
                  <a:schemeClr val="tx1"/>
                </a:solidFill>
                <a:latin typeface="Times New Roman" panose="02020603050405020304" pitchFamily="18" charset="0"/>
                <a:cs typeface="Times New Roman" panose="02020603050405020304" pitchFamily="18" charset="0"/>
              </a:rPr>
              <a:t>І.О. </a:t>
            </a:r>
            <a:endParaRPr lang="en-US" dirty="0"/>
          </a:p>
        </p:txBody>
      </p:sp>
    </p:spTree>
    <p:extLst>
      <p:ext uri="{BB962C8B-B14F-4D97-AF65-F5344CB8AC3E}">
        <p14:creationId xmlns:p14="http://schemas.microsoft.com/office/powerpoint/2010/main" val="40652788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txBox="1">
            <a:spLocks/>
          </p:cNvSpPr>
          <p:nvPr/>
        </p:nvSpPr>
        <p:spPr>
          <a:xfrm>
            <a:off x="2858453" y="2455934"/>
            <a:ext cx="9905998" cy="973066"/>
          </a:xfrm>
          <a:prstGeom prst="rect">
            <a:avLst/>
          </a:prstGeom>
        </p:spPr>
        <p:txBody>
          <a:bodyP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uk-UA" sz="5400" b="1" dirty="0" smtClean="0">
                <a:solidFill>
                  <a:schemeClr val="bg2"/>
                </a:solidFill>
              </a:rPr>
              <a:t>Дякуємо за увагу !</a:t>
            </a:r>
            <a:endParaRPr lang="en-US" sz="5400" b="1" dirty="0">
              <a:solidFill>
                <a:schemeClr val="bg2"/>
              </a:solidFill>
            </a:endParaRPr>
          </a:p>
        </p:txBody>
      </p:sp>
    </p:spTree>
    <p:extLst>
      <p:ext uri="{BB962C8B-B14F-4D97-AF65-F5344CB8AC3E}">
        <p14:creationId xmlns:p14="http://schemas.microsoft.com/office/powerpoint/2010/main" val="13350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54156" y="1111748"/>
            <a:ext cx="9905998" cy="1478570"/>
          </a:xfrm>
        </p:spPr>
        <p:txBody>
          <a:bodyPr>
            <a:normAutofit/>
          </a:bodyPr>
          <a:lstStyle/>
          <a:p>
            <a:r>
              <a:rPr lang="ru-RU" sz="4800" b="1" dirty="0" err="1">
                <a:solidFill>
                  <a:srgbClr val="002060"/>
                </a:solidFill>
              </a:rPr>
              <a:t>Мерклово</a:t>
            </a:r>
            <a:r>
              <a:rPr lang="ru-RU" sz="4800" b="1" dirty="0">
                <a:solidFill>
                  <a:srgbClr val="002060"/>
                </a:solidFill>
              </a:rPr>
              <a:t> дерево</a:t>
            </a:r>
            <a:endParaRPr lang="en-US" sz="4800" b="1" dirty="0"/>
          </a:p>
        </p:txBody>
      </p:sp>
      <p:pic>
        <p:nvPicPr>
          <p:cNvPr id="6" name="Объект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19629" y="4174837"/>
            <a:ext cx="3566327" cy="187014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Rectangle 2"/>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uk-UA"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TextBox 9"/>
          <p:cNvSpPr txBox="1"/>
          <p:nvPr/>
        </p:nvSpPr>
        <p:spPr>
          <a:xfrm>
            <a:off x="1939636" y="2456873"/>
            <a:ext cx="5771491" cy="1938992"/>
          </a:xfrm>
          <a:prstGeom prst="rect">
            <a:avLst/>
          </a:prstGeom>
          <a:noFill/>
        </p:spPr>
        <p:txBody>
          <a:bodyPr wrap="square" rtlCol="0">
            <a:spAutoFit/>
          </a:bodyPr>
          <a:lstStyle/>
          <a:p>
            <a:pPr lvl="0"/>
            <a:r>
              <a:rPr lang="uk-UA" sz="2400" dirty="0">
                <a:solidFill>
                  <a:schemeClr val="bg1"/>
                </a:solidFill>
              </a:rPr>
              <a:t>Дерево Меркла (хеш-дерево) - це алгоритм, що дозволяє отримати один хеш для багатьох фрагментів даних. Метод використовують визначення цілісності файлів і верифікації інформації.</a:t>
            </a:r>
            <a:endParaRPr lang="en-US" sz="2400" dirty="0">
              <a:solidFill>
                <a:schemeClr val="bg1"/>
              </a:solidFill>
            </a:endParaRPr>
          </a:p>
        </p:txBody>
      </p:sp>
    </p:spTree>
    <p:extLst>
      <p:ext uri="{BB962C8B-B14F-4D97-AF65-F5344CB8AC3E}">
        <p14:creationId xmlns:p14="http://schemas.microsoft.com/office/powerpoint/2010/main" val="33506492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304907" y="683173"/>
            <a:ext cx="9905998" cy="1478570"/>
          </a:xfrm>
        </p:spPr>
        <p:txBody>
          <a:bodyPr>
            <a:normAutofit/>
          </a:bodyPr>
          <a:lstStyle/>
          <a:p>
            <a:r>
              <a:rPr lang="ru-RU" sz="4000" dirty="0" err="1">
                <a:solidFill>
                  <a:srgbClr val="002060"/>
                </a:solidFill>
              </a:rPr>
              <a:t>Хто</a:t>
            </a:r>
            <a:r>
              <a:rPr lang="ru-RU" sz="4000" dirty="0">
                <a:solidFill>
                  <a:srgbClr val="002060"/>
                </a:solidFill>
              </a:rPr>
              <a:t> і коли </a:t>
            </a:r>
            <a:r>
              <a:rPr lang="ru-RU" sz="4000" dirty="0" err="1">
                <a:solidFill>
                  <a:srgbClr val="002060"/>
                </a:solidFill>
              </a:rPr>
              <a:t>винайшов</a:t>
            </a:r>
            <a:r>
              <a:rPr lang="ru-RU" sz="4000" dirty="0">
                <a:solidFill>
                  <a:srgbClr val="002060"/>
                </a:solidFill>
              </a:rPr>
              <a:t> </a:t>
            </a:r>
            <a:r>
              <a:rPr lang="ru-RU" sz="4000" dirty="0" err="1">
                <a:solidFill>
                  <a:srgbClr val="002060"/>
                </a:solidFill>
              </a:rPr>
              <a:t>концепцію</a:t>
            </a:r>
            <a:r>
              <a:rPr lang="ru-RU" sz="4000" dirty="0">
                <a:solidFill>
                  <a:srgbClr val="002060"/>
                </a:solidFill>
              </a:rPr>
              <a:t> дерева Меркла?</a:t>
            </a:r>
            <a:endParaRPr lang="en-US" sz="4000" dirty="0">
              <a:solidFill>
                <a:srgbClr val="002060"/>
              </a:solidFill>
            </a:endParaRPr>
          </a:p>
        </p:txBody>
      </p:sp>
      <p:pic>
        <p:nvPicPr>
          <p:cNvPr id="4" name="Объект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flipH="1">
            <a:off x="7823200" y="4319900"/>
            <a:ext cx="3618964" cy="2392218"/>
          </a:xfrm>
          <a:prstGeom prst="rect">
            <a:avLst/>
          </a:prstGeom>
          <a:ln>
            <a:noFill/>
          </a:ln>
          <a:effectLst>
            <a:softEdge rad="112500"/>
          </a:effectLst>
        </p:spPr>
      </p:pic>
      <p:sp>
        <p:nvSpPr>
          <p:cNvPr id="5" name="TextBox 4"/>
          <p:cNvSpPr txBox="1"/>
          <p:nvPr/>
        </p:nvSpPr>
        <p:spPr>
          <a:xfrm>
            <a:off x="1304907" y="2161743"/>
            <a:ext cx="7898892" cy="3416320"/>
          </a:xfrm>
          <a:prstGeom prst="rect">
            <a:avLst/>
          </a:prstGeom>
          <a:noFill/>
        </p:spPr>
        <p:txBody>
          <a:bodyPr wrap="square" rtlCol="0">
            <a:spAutoFit/>
          </a:bodyPr>
          <a:lstStyle/>
          <a:p>
            <a:r>
              <a:rPr lang="ru-RU" sz="2400" dirty="0" err="1" smtClean="0">
                <a:solidFill>
                  <a:schemeClr val="bg1"/>
                </a:solidFill>
              </a:rPr>
              <a:t>Творцем</a:t>
            </a:r>
            <a:r>
              <a:rPr lang="ru-RU" sz="2400" dirty="0" smtClean="0">
                <a:solidFill>
                  <a:schemeClr val="bg1"/>
                </a:solidFill>
              </a:rPr>
              <a:t> </a:t>
            </a:r>
            <a:r>
              <a:rPr lang="ru-RU" sz="2400" dirty="0" err="1" smtClean="0">
                <a:solidFill>
                  <a:schemeClr val="bg1"/>
                </a:solidFill>
              </a:rPr>
              <a:t>концепції</a:t>
            </a:r>
            <a:r>
              <a:rPr lang="ru-RU" sz="2400" dirty="0" smtClean="0">
                <a:solidFill>
                  <a:schemeClr val="bg1"/>
                </a:solidFill>
              </a:rPr>
              <a:t> </a:t>
            </a:r>
            <a:r>
              <a:rPr lang="ru-RU" sz="2400" dirty="0" err="1" smtClean="0">
                <a:solidFill>
                  <a:schemeClr val="bg1"/>
                </a:solidFill>
              </a:rPr>
              <a:t>хеш</a:t>
            </a:r>
            <a:r>
              <a:rPr lang="ru-RU" sz="2400" dirty="0" smtClean="0">
                <a:solidFill>
                  <a:schemeClr val="bg1"/>
                </a:solidFill>
              </a:rPr>
              <a:t>-дерева є </a:t>
            </a:r>
            <a:r>
              <a:rPr lang="ru-RU" sz="2400" dirty="0" err="1" smtClean="0">
                <a:solidFill>
                  <a:schemeClr val="bg1"/>
                </a:solidFill>
              </a:rPr>
              <a:t>професор</a:t>
            </a:r>
            <a:r>
              <a:rPr lang="ru-RU" sz="2400" dirty="0" smtClean="0">
                <a:solidFill>
                  <a:schemeClr val="bg1"/>
                </a:solidFill>
              </a:rPr>
              <a:t> Ральф </a:t>
            </a:r>
            <a:r>
              <a:rPr lang="ru-RU" sz="2400" dirty="0" err="1" smtClean="0">
                <a:solidFill>
                  <a:schemeClr val="bg1"/>
                </a:solidFill>
              </a:rPr>
              <a:t>Меркл</a:t>
            </a:r>
            <a:r>
              <a:rPr lang="ru-RU" sz="2400" dirty="0" smtClean="0">
                <a:solidFill>
                  <a:schemeClr val="bg1"/>
                </a:solidFill>
              </a:rPr>
              <a:t>. </a:t>
            </a:r>
          </a:p>
          <a:p>
            <a:r>
              <a:rPr lang="ru-RU" sz="2400" dirty="0" err="1" smtClean="0">
                <a:solidFill>
                  <a:schemeClr val="bg1"/>
                </a:solidFill>
              </a:rPr>
              <a:t>Він</a:t>
            </a:r>
            <a:r>
              <a:rPr lang="ru-RU" sz="2400" dirty="0" smtClean="0">
                <a:solidFill>
                  <a:schemeClr val="bg1"/>
                </a:solidFill>
              </a:rPr>
              <a:t> </a:t>
            </a:r>
            <a:r>
              <a:rPr lang="ru-RU" sz="2400" dirty="0" err="1" smtClean="0">
                <a:solidFill>
                  <a:schemeClr val="bg1"/>
                </a:solidFill>
              </a:rPr>
              <a:t>винайшов</a:t>
            </a:r>
            <a:r>
              <a:rPr lang="ru-RU" sz="2400" dirty="0" smtClean="0">
                <a:solidFill>
                  <a:schemeClr val="bg1"/>
                </a:solidFill>
              </a:rPr>
              <a:t> </a:t>
            </a:r>
            <a:r>
              <a:rPr lang="ru-RU" sz="2400" dirty="0" err="1" smtClean="0">
                <a:solidFill>
                  <a:schemeClr val="bg1"/>
                </a:solidFill>
              </a:rPr>
              <a:t>спосіб</a:t>
            </a:r>
            <a:r>
              <a:rPr lang="ru-RU" sz="2400" dirty="0" smtClean="0">
                <a:solidFill>
                  <a:schemeClr val="bg1"/>
                </a:solidFill>
              </a:rPr>
              <a:t> </a:t>
            </a:r>
            <a:r>
              <a:rPr lang="ru-RU" sz="2400" dirty="0" err="1" smtClean="0">
                <a:solidFill>
                  <a:schemeClr val="bg1"/>
                </a:solidFill>
              </a:rPr>
              <a:t>подання</a:t>
            </a:r>
            <a:r>
              <a:rPr lang="ru-RU" sz="2400" dirty="0" smtClean="0">
                <a:solidFill>
                  <a:schemeClr val="bg1"/>
                </a:solidFill>
              </a:rPr>
              <a:t> </a:t>
            </a:r>
            <a:r>
              <a:rPr lang="ru-RU" sz="2400" dirty="0" err="1" smtClean="0">
                <a:solidFill>
                  <a:schemeClr val="bg1"/>
                </a:solidFill>
              </a:rPr>
              <a:t>цифрових</a:t>
            </a:r>
            <a:r>
              <a:rPr lang="ru-RU" sz="2400" dirty="0" smtClean="0">
                <a:solidFill>
                  <a:schemeClr val="bg1"/>
                </a:solidFill>
              </a:rPr>
              <a:t> </a:t>
            </a:r>
            <a:r>
              <a:rPr lang="ru-RU" sz="2400" dirty="0" err="1" smtClean="0">
                <a:solidFill>
                  <a:schemeClr val="bg1"/>
                </a:solidFill>
              </a:rPr>
              <a:t>підписів</a:t>
            </a:r>
            <a:r>
              <a:rPr lang="ru-RU" sz="2400" dirty="0" smtClean="0">
                <a:solidFill>
                  <a:schemeClr val="bg1"/>
                </a:solidFill>
              </a:rPr>
              <a:t> у 1979 </a:t>
            </a:r>
            <a:r>
              <a:rPr lang="ru-RU" sz="2400" dirty="0" err="1" smtClean="0">
                <a:solidFill>
                  <a:schemeClr val="bg1"/>
                </a:solidFill>
              </a:rPr>
              <a:t>році</a:t>
            </a:r>
            <a:r>
              <a:rPr lang="ru-RU" sz="2400" dirty="0" smtClean="0">
                <a:solidFill>
                  <a:schemeClr val="bg1"/>
                </a:solidFill>
              </a:rPr>
              <a:t>. </a:t>
            </a:r>
          </a:p>
          <a:p>
            <a:r>
              <a:rPr lang="ru-RU" sz="2400" dirty="0" smtClean="0">
                <a:solidFill>
                  <a:schemeClr val="bg1"/>
                </a:solidFill>
              </a:rPr>
              <a:t>Патентом на </a:t>
            </a:r>
            <a:r>
              <a:rPr lang="ru-RU" sz="2400" dirty="0" err="1" smtClean="0">
                <a:solidFill>
                  <a:schemeClr val="bg1"/>
                </a:solidFill>
              </a:rPr>
              <a:t>технологію</a:t>
            </a:r>
            <a:r>
              <a:rPr lang="ru-RU" sz="2400" dirty="0" smtClean="0">
                <a:solidFill>
                  <a:schemeClr val="bg1"/>
                </a:solidFill>
              </a:rPr>
              <a:t> </a:t>
            </a:r>
            <a:r>
              <a:rPr lang="ru-RU" sz="2400" dirty="0" err="1" smtClean="0">
                <a:solidFill>
                  <a:schemeClr val="bg1"/>
                </a:solidFill>
              </a:rPr>
              <a:t>має</a:t>
            </a:r>
            <a:r>
              <a:rPr lang="ru-RU" sz="2400" dirty="0" smtClean="0">
                <a:solidFill>
                  <a:schemeClr val="bg1"/>
                </a:solidFill>
              </a:rPr>
              <a:t> </a:t>
            </a:r>
            <a:r>
              <a:rPr lang="ru-RU" sz="2400" dirty="0" err="1" smtClean="0">
                <a:solidFill>
                  <a:schemeClr val="bg1"/>
                </a:solidFill>
              </a:rPr>
              <a:t>Стенфордський</a:t>
            </a:r>
            <a:r>
              <a:rPr lang="ru-RU" sz="2400" dirty="0" smtClean="0">
                <a:solidFill>
                  <a:schemeClr val="bg1"/>
                </a:solidFill>
              </a:rPr>
              <a:t> </a:t>
            </a:r>
            <a:r>
              <a:rPr lang="ru-RU" sz="2400" dirty="0" err="1" smtClean="0">
                <a:solidFill>
                  <a:schemeClr val="bg1"/>
                </a:solidFill>
              </a:rPr>
              <a:t>університет</a:t>
            </a:r>
            <a:r>
              <a:rPr lang="ru-RU" sz="2400" dirty="0" smtClean="0">
                <a:solidFill>
                  <a:schemeClr val="bg1"/>
                </a:solidFill>
              </a:rPr>
              <a:t>. </a:t>
            </a:r>
          </a:p>
          <a:p>
            <a:endParaRPr lang="ru-RU" sz="2400" dirty="0" smtClean="0">
              <a:solidFill>
                <a:schemeClr val="bg1"/>
              </a:solidFill>
            </a:endParaRPr>
          </a:p>
          <a:p>
            <a:r>
              <a:rPr lang="ru-RU" sz="2400" dirty="0" err="1" smtClean="0">
                <a:solidFill>
                  <a:schemeClr val="bg1"/>
                </a:solidFill>
              </a:rPr>
              <a:t>Вчений</a:t>
            </a:r>
            <a:r>
              <a:rPr lang="ru-RU" sz="2400" dirty="0" smtClean="0">
                <a:solidFill>
                  <a:schemeClr val="bg1"/>
                </a:solidFill>
              </a:rPr>
              <a:t> </a:t>
            </a:r>
            <a:r>
              <a:rPr lang="ru-RU" sz="2400" dirty="0" err="1" smtClean="0">
                <a:solidFill>
                  <a:schemeClr val="bg1"/>
                </a:solidFill>
              </a:rPr>
              <a:t>запропонував</a:t>
            </a:r>
            <a:r>
              <a:rPr lang="ru-RU" sz="2400" dirty="0" smtClean="0">
                <a:solidFill>
                  <a:schemeClr val="bg1"/>
                </a:solidFill>
              </a:rPr>
              <a:t> </a:t>
            </a:r>
            <a:r>
              <a:rPr lang="ru-RU" sz="2400" dirty="0" err="1" smtClean="0">
                <a:solidFill>
                  <a:schemeClr val="bg1"/>
                </a:solidFill>
              </a:rPr>
              <a:t>використати</a:t>
            </a:r>
            <a:r>
              <a:rPr lang="ru-RU" sz="2400" dirty="0" smtClean="0">
                <a:solidFill>
                  <a:schemeClr val="bg1"/>
                </a:solidFill>
              </a:rPr>
              <a:t> </a:t>
            </a:r>
            <a:r>
              <a:rPr lang="ru-RU" sz="2400" dirty="0" err="1" smtClean="0">
                <a:solidFill>
                  <a:schemeClr val="bg1"/>
                </a:solidFill>
              </a:rPr>
              <a:t>бінарне</a:t>
            </a:r>
            <a:r>
              <a:rPr lang="ru-RU" sz="2400" dirty="0" smtClean="0">
                <a:solidFill>
                  <a:schemeClr val="bg1"/>
                </a:solidFill>
              </a:rPr>
              <a:t> </a:t>
            </a:r>
            <a:r>
              <a:rPr lang="ru-RU" sz="2400" dirty="0" err="1" smtClean="0">
                <a:solidFill>
                  <a:schemeClr val="bg1"/>
                </a:solidFill>
              </a:rPr>
              <a:t>хеш</a:t>
            </a:r>
            <a:r>
              <a:rPr lang="ru-RU" sz="2400" dirty="0" smtClean="0">
                <a:solidFill>
                  <a:schemeClr val="bg1"/>
                </a:solidFill>
              </a:rPr>
              <a:t>-дерево. </a:t>
            </a:r>
          </a:p>
          <a:p>
            <a:r>
              <a:rPr lang="ru-RU" sz="2400" dirty="0" err="1" smtClean="0">
                <a:solidFill>
                  <a:schemeClr val="bg1"/>
                </a:solidFill>
              </a:rPr>
              <a:t>Меркл</a:t>
            </a:r>
            <a:r>
              <a:rPr lang="ru-RU" sz="2400" dirty="0" smtClean="0">
                <a:solidFill>
                  <a:schemeClr val="bg1"/>
                </a:solidFill>
              </a:rPr>
              <a:t> </a:t>
            </a:r>
            <a:r>
              <a:rPr lang="ru-RU" sz="2400" dirty="0" err="1" smtClean="0">
                <a:solidFill>
                  <a:schemeClr val="bg1"/>
                </a:solidFill>
              </a:rPr>
              <a:t>також</a:t>
            </a:r>
            <a:r>
              <a:rPr lang="ru-RU" sz="2400" dirty="0" smtClean="0">
                <a:solidFill>
                  <a:schemeClr val="bg1"/>
                </a:solidFill>
              </a:rPr>
              <a:t> </a:t>
            </a:r>
            <a:r>
              <a:rPr lang="ru-RU" sz="2400" dirty="0" err="1" smtClean="0">
                <a:solidFill>
                  <a:schemeClr val="bg1"/>
                </a:solidFill>
              </a:rPr>
              <a:t>зробив</a:t>
            </a:r>
            <a:r>
              <a:rPr lang="ru-RU" sz="2400" dirty="0" smtClean="0">
                <a:solidFill>
                  <a:schemeClr val="bg1"/>
                </a:solidFill>
              </a:rPr>
              <a:t> </a:t>
            </a:r>
            <a:r>
              <a:rPr lang="ru-RU" sz="2400" dirty="0" err="1" smtClean="0">
                <a:solidFill>
                  <a:schemeClr val="bg1"/>
                </a:solidFill>
              </a:rPr>
              <a:t>значний</a:t>
            </a:r>
            <a:r>
              <a:rPr lang="ru-RU" sz="2400" dirty="0" smtClean="0">
                <a:solidFill>
                  <a:schemeClr val="bg1"/>
                </a:solidFill>
              </a:rPr>
              <a:t> </a:t>
            </a:r>
            <a:r>
              <a:rPr lang="ru-RU" sz="2400" dirty="0" err="1" smtClean="0">
                <a:solidFill>
                  <a:schemeClr val="bg1"/>
                </a:solidFill>
              </a:rPr>
              <a:t>внесок</a:t>
            </a:r>
            <a:r>
              <a:rPr lang="ru-RU" sz="2400" dirty="0" smtClean="0">
                <a:solidFill>
                  <a:schemeClr val="bg1"/>
                </a:solidFill>
              </a:rPr>
              <a:t> у </a:t>
            </a:r>
            <a:r>
              <a:rPr lang="ru-RU" sz="2400" dirty="0" err="1" smtClean="0">
                <a:solidFill>
                  <a:schemeClr val="bg1"/>
                </a:solidFill>
              </a:rPr>
              <a:t>розвиток</a:t>
            </a:r>
            <a:r>
              <a:rPr lang="ru-RU" sz="2400" dirty="0" smtClean="0">
                <a:solidFill>
                  <a:schemeClr val="bg1"/>
                </a:solidFill>
              </a:rPr>
              <a:t> </a:t>
            </a:r>
            <a:r>
              <a:rPr lang="ru-RU" sz="2400" dirty="0" err="1" smtClean="0">
                <a:solidFill>
                  <a:schemeClr val="bg1"/>
                </a:solidFill>
              </a:rPr>
              <a:t>криптографії</a:t>
            </a:r>
            <a:r>
              <a:rPr lang="ru-RU" sz="2400" dirty="0" smtClean="0">
                <a:solidFill>
                  <a:schemeClr val="bg1"/>
                </a:solidFill>
              </a:rPr>
              <a:t>. </a:t>
            </a:r>
          </a:p>
          <a:p>
            <a:r>
              <a:rPr lang="ru-RU" sz="2400" dirty="0" err="1" smtClean="0">
                <a:solidFill>
                  <a:schemeClr val="bg1"/>
                </a:solidFill>
              </a:rPr>
              <a:t>Він</a:t>
            </a:r>
            <a:r>
              <a:rPr lang="ru-RU" sz="2400" dirty="0" smtClean="0">
                <a:solidFill>
                  <a:schemeClr val="bg1"/>
                </a:solidFill>
              </a:rPr>
              <a:t> </a:t>
            </a:r>
            <a:r>
              <a:rPr lang="ru-RU" sz="2400" dirty="0" err="1" smtClean="0">
                <a:solidFill>
                  <a:schemeClr val="bg1"/>
                </a:solidFill>
              </a:rPr>
              <a:t>відомий</a:t>
            </a:r>
            <a:r>
              <a:rPr lang="ru-RU" sz="2400" dirty="0" smtClean="0">
                <a:solidFill>
                  <a:schemeClr val="bg1"/>
                </a:solidFill>
              </a:rPr>
              <a:t> </a:t>
            </a:r>
            <a:r>
              <a:rPr lang="ru-RU" sz="2400" dirty="0" err="1" smtClean="0">
                <a:solidFill>
                  <a:schemeClr val="bg1"/>
                </a:solidFill>
              </a:rPr>
              <a:t>завдяки</a:t>
            </a:r>
            <a:r>
              <a:rPr lang="ru-RU" sz="2400" dirty="0" smtClean="0">
                <a:solidFill>
                  <a:schemeClr val="bg1"/>
                </a:solidFill>
              </a:rPr>
              <a:t> </a:t>
            </a:r>
            <a:r>
              <a:rPr lang="ru-RU" sz="2400" dirty="0" err="1" smtClean="0">
                <a:solidFill>
                  <a:schemeClr val="bg1"/>
                </a:solidFill>
              </a:rPr>
              <a:t>публікації</a:t>
            </a:r>
            <a:r>
              <a:rPr lang="ru-RU" sz="2400" dirty="0" smtClean="0">
                <a:solidFill>
                  <a:schemeClr val="bg1"/>
                </a:solidFill>
              </a:rPr>
              <a:t> 1987 року</a:t>
            </a:r>
            <a:endParaRPr lang="en-US" sz="2400" dirty="0">
              <a:solidFill>
                <a:schemeClr val="bg1"/>
              </a:solidFill>
            </a:endParaRPr>
          </a:p>
        </p:txBody>
      </p:sp>
    </p:spTree>
    <p:extLst>
      <p:ext uri="{BB962C8B-B14F-4D97-AF65-F5344CB8AC3E}">
        <p14:creationId xmlns:p14="http://schemas.microsoft.com/office/powerpoint/2010/main" val="11569957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49050" y="563099"/>
            <a:ext cx="9905998" cy="1478570"/>
          </a:xfrm>
        </p:spPr>
        <p:txBody>
          <a:bodyPr>
            <a:noAutofit/>
          </a:bodyPr>
          <a:lstStyle/>
          <a:p>
            <a:r>
              <a:rPr lang="ru-RU" sz="4400" b="1" dirty="0" err="1">
                <a:solidFill>
                  <a:srgbClr val="002060"/>
                </a:solidFill>
              </a:rPr>
              <a:t>Навіщо</a:t>
            </a:r>
            <a:r>
              <a:rPr lang="ru-RU" sz="4400" b="1" dirty="0">
                <a:solidFill>
                  <a:srgbClr val="002060"/>
                </a:solidFill>
              </a:rPr>
              <a:t> </a:t>
            </a:r>
            <a:r>
              <a:rPr lang="ru-RU" sz="4400" b="1" dirty="0" err="1">
                <a:solidFill>
                  <a:srgbClr val="002060"/>
                </a:solidFill>
              </a:rPr>
              <a:t>потрібне</a:t>
            </a:r>
            <a:r>
              <a:rPr lang="ru-RU" sz="4400" b="1" dirty="0">
                <a:solidFill>
                  <a:srgbClr val="002060"/>
                </a:solidFill>
              </a:rPr>
              <a:t> </a:t>
            </a:r>
            <a:r>
              <a:rPr lang="ru-RU" sz="4400" b="1" dirty="0" smtClean="0">
                <a:solidFill>
                  <a:srgbClr val="002060"/>
                </a:solidFill>
              </a:rPr>
              <a:t/>
            </a:r>
            <a:br>
              <a:rPr lang="ru-RU" sz="4400" b="1" dirty="0" smtClean="0">
                <a:solidFill>
                  <a:srgbClr val="002060"/>
                </a:solidFill>
              </a:rPr>
            </a:br>
            <a:r>
              <a:rPr lang="ru-RU" sz="4400" b="1" dirty="0" smtClean="0">
                <a:solidFill>
                  <a:srgbClr val="002060"/>
                </a:solidFill>
              </a:rPr>
              <a:t>дерево </a:t>
            </a:r>
            <a:r>
              <a:rPr lang="ru-RU" sz="4400" b="1" dirty="0">
                <a:solidFill>
                  <a:srgbClr val="002060"/>
                </a:solidFill>
              </a:rPr>
              <a:t>Меркла?</a:t>
            </a:r>
            <a:endParaRPr lang="en-US" sz="4400" dirty="0">
              <a:solidFill>
                <a:srgbClr val="002060"/>
              </a:solidFill>
            </a:endParaRPr>
          </a:p>
        </p:txBody>
      </p:sp>
      <p:sp>
        <p:nvSpPr>
          <p:cNvPr id="3" name="Объект 2"/>
          <p:cNvSpPr>
            <a:spLocks noGrp="1"/>
          </p:cNvSpPr>
          <p:nvPr>
            <p:ph idx="1"/>
          </p:nvPr>
        </p:nvSpPr>
        <p:spPr>
          <a:xfrm>
            <a:off x="707302" y="2512799"/>
            <a:ext cx="9905999" cy="3541714"/>
          </a:xfrm>
        </p:spPr>
        <p:txBody>
          <a:bodyPr>
            <a:normAutofit lnSpcReduction="10000"/>
          </a:bodyPr>
          <a:lstStyle/>
          <a:p>
            <a:r>
              <a:rPr lang="ru-RU" dirty="0" err="1">
                <a:solidFill>
                  <a:schemeClr val="bg1"/>
                </a:solidFill>
              </a:rPr>
              <a:t>Централізована</a:t>
            </a:r>
            <a:r>
              <a:rPr lang="ru-RU" dirty="0">
                <a:solidFill>
                  <a:schemeClr val="bg1"/>
                </a:solidFill>
              </a:rPr>
              <a:t> система </a:t>
            </a:r>
            <a:r>
              <a:rPr lang="ru-RU" dirty="0" err="1">
                <a:solidFill>
                  <a:schemeClr val="bg1"/>
                </a:solidFill>
              </a:rPr>
              <a:t>надає</a:t>
            </a:r>
            <a:r>
              <a:rPr lang="ru-RU" dirty="0">
                <a:solidFill>
                  <a:schemeClr val="bg1"/>
                </a:solidFill>
              </a:rPr>
              <a:t> </a:t>
            </a:r>
            <a:r>
              <a:rPr lang="ru-RU" dirty="0" err="1">
                <a:solidFill>
                  <a:schemeClr val="bg1"/>
                </a:solidFill>
              </a:rPr>
              <a:t>дані</a:t>
            </a:r>
            <a:r>
              <a:rPr lang="ru-RU" dirty="0">
                <a:solidFill>
                  <a:schemeClr val="bg1"/>
                </a:solidFill>
              </a:rPr>
              <a:t> з одного </a:t>
            </a:r>
            <a:r>
              <a:rPr lang="ru-RU" dirty="0" err="1">
                <a:solidFill>
                  <a:schemeClr val="bg1"/>
                </a:solidFill>
              </a:rPr>
              <a:t>джерела</a:t>
            </a:r>
            <a:r>
              <a:rPr lang="ru-RU" dirty="0">
                <a:solidFill>
                  <a:schemeClr val="bg1"/>
                </a:solidFill>
              </a:rPr>
              <a:t>, на яке </a:t>
            </a:r>
            <a:r>
              <a:rPr lang="ru-RU" dirty="0" err="1">
                <a:solidFill>
                  <a:schemeClr val="bg1"/>
                </a:solidFill>
              </a:rPr>
              <a:t>покладаються</a:t>
            </a:r>
            <a:r>
              <a:rPr lang="ru-RU" dirty="0">
                <a:solidFill>
                  <a:schemeClr val="bg1"/>
                </a:solidFill>
              </a:rPr>
              <a:t> </a:t>
            </a:r>
            <a:r>
              <a:rPr lang="ru-RU" dirty="0" err="1">
                <a:solidFill>
                  <a:schemeClr val="bg1"/>
                </a:solidFill>
              </a:rPr>
              <a:t>всі</a:t>
            </a:r>
            <a:r>
              <a:rPr lang="ru-RU" dirty="0">
                <a:solidFill>
                  <a:schemeClr val="bg1"/>
                </a:solidFill>
              </a:rPr>
              <a:t> </a:t>
            </a:r>
            <a:r>
              <a:rPr lang="ru-RU" dirty="0" err="1">
                <a:solidFill>
                  <a:schemeClr val="bg1"/>
                </a:solidFill>
              </a:rPr>
              <a:t>користувачі</a:t>
            </a:r>
            <a:r>
              <a:rPr lang="ru-RU" dirty="0">
                <a:solidFill>
                  <a:schemeClr val="bg1"/>
                </a:solidFill>
              </a:rPr>
              <a:t>. </a:t>
            </a:r>
            <a:r>
              <a:rPr lang="ru-RU" dirty="0" err="1">
                <a:solidFill>
                  <a:schemeClr val="bg1"/>
                </a:solidFill>
              </a:rPr>
              <a:t>Останній</a:t>
            </a:r>
            <a:r>
              <a:rPr lang="ru-RU" dirty="0">
                <a:solidFill>
                  <a:schemeClr val="bg1"/>
                </a:solidFill>
              </a:rPr>
              <a:t> </a:t>
            </a:r>
            <a:r>
              <a:rPr lang="ru-RU" dirty="0" err="1">
                <a:solidFill>
                  <a:schemeClr val="bg1"/>
                </a:solidFill>
              </a:rPr>
              <a:t>гарантує</a:t>
            </a:r>
            <a:r>
              <a:rPr lang="ru-RU" dirty="0">
                <a:solidFill>
                  <a:schemeClr val="bg1"/>
                </a:solidFill>
              </a:rPr>
              <a:t> </a:t>
            </a:r>
            <a:r>
              <a:rPr lang="ru-RU" dirty="0" err="1">
                <a:solidFill>
                  <a:schemeClr val="bg1"/>
                </a:solidFill>
              </a:rPr>
              <a:t>коректність</a:t>
            </a:r>
            <a:r>
              <a:rPr lang="ru-RU" dirty="0">
                <a:solidFill>
                  <a:schemeClr val="bg1"/>
                </a:solidFill>
              </a:rPr>
              <a:t> </a:t>
            </a:r>
            <a:r>
              <a:rPr lang="ru-RU" dirty="0" err="1">
                <a:solidFill>
                  <a:schemeClr val="bg1"/>
                </a:solidFill>
              </a:rPr>
              <a:t>отриманої</a:t>
            </a:r>
            <a:r>
              <a:rPr lang="ru-RU" dirty="0">
                <a:solidFill>
                  <a:schemeClr val="bg1"/>
                </a:solidFill>
              </a:rPr>
              <a:t> </a:t>
            </a:r>
            <a:r>
              <a:rPr lang="ru-RU" dirty="0" err="1">
                <a:solidFill>
                  <a:schemeClr val="bg1"/>
                </a:solidFill>
              </a:rPr>
              <a:t>інформації</a:t>
            </a:r>
            <a:r>
              <a:rPr lang="ru-RU" dirty="0" smtClean="0">
                <a:solidFill>
                  <a:schemeClr val="bg1"/>
                </a:solidFill>
              </a:rPr>
              <a:t>.</a:t>
            </a:r>
            <a:br>
              <a:rPr lang="ru-RU" dirty="0" smtClean="0">
                <a:solidFill>
                  <a:schemeClr val="bg1"/>
                </a:solidFill>
              </a:rPr>
            </a:br>
            <a:r>
              <a:rPr lang="ru-RU" dirty="0" smtClean="0">
                <a:solidFill>
                  <a:schemeClr val="bg1"/>
                </a:solidFill>
              </a:rPr>
              <a:t/>
            </a:r>
            <a:br>
              <a:rPr lang="ru-RU" dirty="0" smtClean="0">
                <a:solidFill>
                  <a:schemeClr val="bg1"/>
                </a:solidFill>
              </a:rPr>
            </a:br>
            <a:r>
              <a:rPr lang="ru-RU" dirty="0" smtClean="0">
                <a:solidFill>
                  <a:schemeClr val="bg1"/>
                </a:solidFill>
              </a:rPr>
              <a:t> </a:t>
            </a:r>
            <a:r>
              <a:rPr lang="ru-RU" dirty="0" err="1">
                <a:solidFill>
                  <a:schemeClr val="bg1"/>
                </a:solidFill>
              </a:rPr>
              <a:t>Блокчейн</a:t>
            </a:r>
            <a:r>
              <a:rPr lang="ru-RU" dirty="0">
                <a:solidFill>
                  <a:schemeClr val="bg1"/>
                </a:solidFill>
              </a:rPr>
              <a:t> є </a:t>
            </a:r>
            <a:r>
              <a:rPr lang="ru-RU" dirty="0" err="1">
                <a:solidFill>
                  <a:schemeClr val="bg1"/>
                </a:solidFill>
              </a:rPr>
              <a:t>розподіленою</a:t>
            </a:r>
            <a:r>
              <a:rPr lang="ru-RU" dirty="0">
                <a:solidFill>
                  <a:schemeClr val="bg1"/>
                </a:solidFill>
              </a:rPr>
              <a:t> базою </a:t>
            </a:r>
            <a:r>
              <a:rPr lang="ru-RU" dirty="0" err="1">
                <a:solidFill>
                  <a:schemeClr val="bg1"/>
                </a:solidFill>
              </a:rPr>
              <a:t>даних</a:t>
            </a:r>
            <a:r>
              <a:rPr lang="ru-RU" dirty="0">
                <a:solidFill>
                  <a:schemeClr val="bg1"/>
                </a:solidFill>
              </a:rPr>
              <a:t>. </a:t>
            </a:r>
            <a:r>
              <a:rPr lang="ru-RU" dirty="0" err="1">
                <a:solidFill>
                  <a:schemeClr val="bg1"/>
                </a:solidFill>
              </a:rPr>
              <a:t>Інформація</a:t>
            </a:r>
            <a:r>
              <a:rPr lang="ru-RU" dirty="0">
                <a:solidFill>
                  <a:schemeClr val="bg1"/>
                </a:solidFill>
              </a:rPr>
              <a:t> в </a:t>
            </a:r>
            <a:r>
              <a:rPr lang="ru-RU" dirty="0" err="1">
                <a:solidFill>
                  <a:schemeClr val="bg1"/>
                </a:solidFill>
              </a:rPr>
              <a:t>ній</a:t>
            </a:r>
            <a:r>
              <a:rPr lang="ru-RU" dirty="0">
                <a:solidFill>
                  <a:schemeClr val="bg1"/>
                </a:solidFill>
              </a:rPr>
              <a:t> </a:t>
            </a:r>
            <a:r>
              <a:rPr lang="ru-RU" dirty="0" err="1">
                <a:solidFill>
                  <a:schemeClr val="bg1"/>
                </a:solidFill>
              </a:rPr>
              <a:t>зберігається</a:t>
            </a:r>
            <a:r>
              <a:rPr lang="ru-RU" dirty="0">
                <a:solidFill>
                  <a:schemeClr val="bg1"/>
                </a:solidFill>
              </a:rPr>
              <a:t> на </a:t>
            </a:r>
            <a:r>
              <a:rPr lang="ru-RU" dirty="0" err="1">
                <a:solidFill>
                  <a:schemeClr val="bg1"/>
                </a:solidFill>
              </a:rPr>
              <a:t>безлічі</a:t>
            </a:r>
            <a:r>
              <a:rPr lang="ru-RU" dirty="0">
                <a:solidFill>
                  <a:schemeClr val="bg1"/>
                </a:solidFill>
              </a:rPr>
              <a:t> </a:t>
            </a:r>
            <a:r>
              <a:rPr lang="ru-RU" dirty="0" err="1">
                <a:solidFill>
                  <a:schemeClr val="bg1"/>
                </a:solidFill>
              </a:rPr>
              <a:t>незалежних</a:t>
            </a:r>
            <a:r>
              <a:rPr lang="ru-RU" dirty="0">
                <a:solidFill>
                  <a:schemeClr val="bg1"/>
                </a:solidFill>
              </a:rPr>
              <a:t> </a:t>
            </a:r>
            <a:r>
              <a:rPr lang="ru-RU" dirty="0" err="1">
                <a:solidFill>
                  <a:schemeClr val="bg1"/>
                </a:solidFill>
              </a:rPr>
              <a:t>вузлів</a:t>
            </a:r>
            <a:r>
              <a:rPr lang="ru-RU" dirty="0">
                <a:solidFill>
                  <a:schemeClr val="bg1"/>
                </a:solidFill>
              </a:rPr>
              <a:t> (</a:t>
            </a:r>
            <a:r>
              <a:rPr lang="ru-RU" dirty="0" err="1">
                <a:solidFill>
                  <a:schemeClr val="bg1"/>
                </a:solidFill>
              </a:rPr>
              <a:t>нід</a:t>
            </a:r>
            <a:r>
              <a:rPr lang="ru-RU" dirty="0">
                <a:solidFill>
                  <a:schemeClr val="bg1"/>
                </a:solidFill>
              </a:rPr>
              <a:t>). </a:t>
            </a:r>
            <a:r>
              <a:rPr lang="ru-RU" dirty="0" err="1">
                <a:solidFill>
                  <a:schemeClr val="bg1"/>
                </a:solidFill>
              </a:rPr>
              <a:t>Нода</a:t>
            </a:r>
            <a:r>
              <a:rPr lang="ru-RU" dirty="0">
                <a:solidFill>
                  <a:schemeClr val="bg1"/>
                </a:solidFill>
              </a:rPr>
              <a:t> не </a:t>
            </a:r>
            <a:r>
              <a:rPr lang="ru-RU" dirty="0" err="1">
                <a:solidFill>
                  <a:schemeClr val="bg1"/>
                </a:solidFill>
              </a:rPr>
              <a:t>може</a:t>
            </a:r>
            <a:r>
              <a:rPr lang="ru-RU" dirty="0">
                <a:solidFill>
                  <a:schemeClr val="bg1"/>
                </a:solidFill>
              </a:rPr>
              <a:t> </a:t>
            </a:r>
            <a:r>
              <a:rPr lang="ru-RU" dirty="0" err="1">
                <a:solidFill>
                  <a:schemeClr val="bg1"/>
                </a:solidFill>
              </a:rPr>
              <a:t>прийняти</a:t>
            </a:r>
            <a:r>
              <a:rPr lang="ru-RU" dirty="0">
                <a:solidFill>
                  <a:schemeClr val="bg1"/>
                </a:solidFill>
              </a:rPr>
              <a:t> </a:t>
            </a:r>
            <a:r>
              <a:rPr lang="ru-RU" dirty="0" err="1">
                <a:solidFill>
                  <a:schemeClr val="bg1"/>
                </a:solidFill>
              </a:rPr>
              <a:t>повідомлення</a:t>
            </a:r>
            <a:r>
              <a:rPr lang="ru-RU" dirty="0">
                <a:solidFill>
                  <a:schemeClr val="bg1"/>
                </a:solidFill>
              </a:rPr>
              <a:t> </a:t>
            </a:r>
            <a:r>
              <a:rPr lang="ru-RU" dirty="0" err="1">
                <a:solidFill>
                  <a:schemeClr val="bg1"/>
                </a:solidFill>
              </a:rPr>
              <a:t>від</a:t>
            </a:r>
            <a:r>
              <a:rPr lang="ru-RU" dirty="0">
                <a:solidFill>
                  <a:schemeClr val="bg1"/>
                </a:solidFill>
              </a:rPr>
              <a:t> </a:t>
            </a:r>
            <a:r>
              <a:rPr lang="ru-RU" dirty="0" err="1">
                <a:solidFill>
                  <a:schemeClr val="bg1"/>
                </a:solidFill>
              </a:rPr>
              <a:t>інших</a:t>
            </a:r>
            <a:r>
              <a:rPr lang="ru-RU" dirty="0">
                <a:solidFill>
                  <a:schemeClr val="bg1"/>
                </a:solidFill>
              </a:rPr>
              <a:t> </a:t>
            </a:r>
            <a:r>
              <a:rPr lang="ru-RU" dirty="0" err="1">
                <a:solidFill>
                  <a:schemeClr val="bg1"/>
                </a:solidFill>
              </a:rPr>
              <a:t>учасників</a:t>
            </a:r>
            <a:r>
              <a:rPr lang="ru-RU" dirty="0">
                <a:solidFill>
                  <a:schemeClr val="bg1"/>
                </a:solidFill>
              </a:rPr>
              <a:t> без </a:t>
            </a:r>
            <a:r>
              <a:rPr lang="ru-RU" dirty="0" err="1">
                <a:solidFill>
                  <a:schemeClr val="bg1"/>
                </a:solidFill>
              </a:rPr>
              <a:t>перевірки</a:t>
            </a:r>
            <a:r>
              <a:rPr lang="ru-RU" dirty="0">
                <a:solidFill>
                  <a:schemeClr val="bg1"/>
                </a:solidFill>
              </a:rPr>
              <a:t>. </a:t>
            </a:r>
            <a:r>
              <a:rPr lang="ru-RU" dirty="0" err="1">
                <a:solidFill>
                  <a:schemeClr val="bg1"/>
                </a:solidFill>
              </a:rPr>
              <a:t>Вузлу</a:t>
            </a:r>
            <a:r>
              <a:rPr lang="ru-RU" dirty="0">
                <a:solidFill>
                  <a:schemeClr val="bg1"/>
                </a:solidFill>
              </a:rPr>
              <a:t> </a:t>
            </a:r>
            <a:r>
              <a:rPr lang="ru-RU" dirty="0" err="1">
                <a:solidFill>
                  <a:schemeClr val="bg1"/>
                </a:solidFill>
              </a:rPr>
              <a:t>необхідно</a:t>
            </a:r>
            <a:r>
              <a:rPr lang="ru-RU" dirty="0">
                <a:solidFill>
                  <a:schemeClr val="bg1"/>
                </a:solidFill>
              </a:rPr>
              <a:t> </a:t>
            </a:r>
            <a:r>
              <a:rPr lang="ru-RU" dirty="0" err="1">
                <a:solidFill>
                  <a:schemeClr val="bg1"/>
                </a:solidFill>
              </a:rPr>
              <a:t>визначити</a:t>
            </a:r>
            <a:r>
              <a:rPr lang="ru-RU" dirty="0">
                <a:solidFill>
                  <a:schemeClr val="bg1"/>
                </a:solidFill>
              </a:rPr>
              <a:t>, </a:t>
            </a:r>
            <a:r>
              <a:rPr lang="ru-RU" dirty="0" err="1">
                <a:solidFill>
                  <a:schemeClr val="bg1"/>
                </a:solidFill>
              </a:rPr>
              <a:t>чи</a:t>
            </a:r>
            <a:r>
              <a:rPr lang="ru-RU" dirty="0">
                <a:solidFill>
                  <a:schemeClr val="bg1"/>
                </a:solidFill>
              </a:rPr>
              <a:t> блок </a:t>
            </a:r>
            <a:r>
              <a:rPr lang="ru-RU" dirty="0" err="1">
                <a:solidFill>
                  <a:schemeClr val="bg1"/>
                </a:solidFill>
              </a:rPr>
              <a:t>містить</a:t>
            </a:r>
            <a:r>
              <a:rPr lang="ru-RU" dirty="0">
                <a:solidFill>
                  <a:schemeClr val="bg1"/>
                </a:solidFill>
              </a:rPr>
              <a:t> </a:t>
            </a:r>
            <a:r>
              <a:rPr lang="ru-RU" dirty="0" err="1">
                <a:solidFill>
                  <a:schemeClr val="bg1"/>
                </a:solidFill>
              </a:rPr>
              <a:t>коректні</a:t>
            </a:r>
            <a:r>
              <a:rPr lang="ru-RU" dirty="0">
                <a:solidFill>
                  <a:schemeClr val="bg1"/>
                </a:solidFill>
              </a:rPr>
              <a:t> </a:t>
            </a:r>
            <a:r>
              <a:rPr lang="ru-RU" dirty="0" err="1">
                <a:solidFill>
                  <a:schemeClr val="bg1"/>
                </a:solidFill>
              </a:rPr>
              <a:t>транзакції</a:t>
            </a:r>
            <a:r>
              <a:rPr lang="ru-RU" dirty="0">
                <a:solidFill>
                  <a:schemeClr val="bg1"/>
                </a:solidFill>
              </a:rPr>
              <a:t>.</a:t>
            </a:r>
            <a:endParaRPr lang="en-US" dirty="0">
              <a:solidFill>
                <a:schemeClr val="bg1"/>
              </a:solidFill>
            </a:endParaRPr>
          </a:p>
        </p:txBody>
      </p:sp>
      <p:pic>
        <p:nvPicPr>
          <p:cNvPr id="6" name="Рисунок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46110" y="206992"/>
            <a:ext cx="3534434" cy="200049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4441466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41413" y="769534"/>
            <a:ext cx="9905998" cy="1478570"/>
          </a:xfrm>
        </p:spPr>
        <p:txBody>
          <a:bodyPr>
            <a:normAutofit/>
          </a:bodyPr>
          <a:lstStyle/>
          <a:p>
            <a:r>
              <a:rPr lang="ru-RU" sz="4400" b="1" dirty="0" err="1" smtClean="0">
                <a:solidFill>
                  <a:srgbClr val="002060"/>
                </a:solidFill>
              </a:rPr>
              <a:t>Навіщо</a:t>
            </a:r>
            <a:r>
              <a:rPr lang="ru-RU" sz="4400" b="1" dirty="0" smtClean="0">
                <a:solidFill>
                  <a:srgbClr val="002060"/>
                </a:solidFill>
              </a:rPr>
              <a:t> </a:t>
            </a:r>
            <a:r>
              <a:rPr lang="ru-RU" sz="4400" b="1" dirty="0" err="1">
                <a:solidFill>
                  <a:srgbClr val="002060"/>
                </a:solidFill>
              </a:rPr>
              <a:t>потрібне</a:t>
            </a:r>
            <a:r>
              <a:rPr lang="ru-RU" sz="4400" b="1" dirty="0">
                <a:solidFill>
                  <a:srgbClr val="002060"/>
                </a:solidFill>
              </a:rPr>
              <a:t> </a:t>
            </a:r>
            <a:br>
              <a:rPr lang="ru-RU" sz="4400" b="1" dirty="0">
                <a:solidFill>
                  <a:srgbClr val="002060"/>
                </a:solidFill>
              </a:rPr>
            </a:br>
            <a:r>
              <a:rPr lang="ru-RU" sz="4400" b="1" dirty="0">
                <a:solidFill>
                  <a:srgbClr val="002060"/>
                </a:solidFill>
              </a:rPr>
              <a:t>дерево Меркла?</a:t>
            </a:r>
            <a:endParaRPr lang="en-US" sz="4400" dirty="0"/>
          </a:p>
        </p:txBody>
      </p:sp>
      <p:sp>
        <p:nvSpPr>
          <p:cNvPr id="3" name="Объект 2"/>
          <p:cNvSpPr>
            <a:spLocks noGrp="1"/>
          </p:cNvSpPr>
          <p:nvPr>
            <p:ph idx="1"/>
          </p:nvPr>
        </p:nvSpPr>
        <p:spPr>
          <a:xfrm>
            <a:off x="956686" y="2983853"/>
            <a:ext cx="9905999" cy="3541714"/>
          </a:xfrm>
        </p:spPr>
        <p:txBody>
          <a:bodyPr/>
          <a:lstStyle/>
          <a:p>
            <a:r>
              <a:rPr lang="ru-RU" dirty="0">
                <a:solidFill>
                  <a:schemeClr val="bg1"/>
                </a:solidFill>
              </a:rPr>
              <a:t>Метод </a:t>
            </a:r>
            <a:r>
              <a:rPr lang="ru-RU" dirty="0" err="1">
                <a:solidFill>
                  <a:schemeClr val="bg1"/>
                </a:solidFill>
              </a:rPr>
              <a:t>використовується</a:t>
            </a:r>
            <a:r>
              <a:rPr lang="ru-RU" dirty="0">
                <a:solidFill>
                  <a:schemeClr val="bg1"/>
                </a:solidFill>
              </a:rPr>
              <a:t> в мережах </a:t>
            </a:r>
            <a:r>
              <a:rPr lang="ru-RU" dirty="0" err="1">
                <a:solidFill>
                  <a:schemeClr val="bg1"/>
                </a:solidFill>
              </a:rPr>
              <a:t>біткоїну</a:t>
            </a:r>
            <a:r>
              <a:rPr lang="ru-RU" dirty="0">
                <a:solidFill>
                  <a:schemeClr val="bg1"/>
                </a:solidFill>
              </a:rPr>
              <a:t>, </a:t>
            </a:r>
            <a:r>
              <a:rPr lang="en-US" dirty="0" err="1">
                <a:solidFill>
                  <a:schemeClr val="bg1"/>
                </a:solidFill>
              </a:rPr>
              <a:t>Ethereum</a:t>
            </a:r>
            <a:r>
              <a:rPr lang="en-US" dirty="0">
                <a:solidFill>
                  <a:schemeClr val="bg1"/>
                </a:solidFill>
              </a:rPr>
              <a:t> </a:t>
            </a:r>
            <a:r>
              <a:rPr lang="ru-RU" dirty="0">
                <a:solidFill>
                  <a:schemeClr val="bg1"/>
                </a:solidFill>
              </a:rPr>
              <a:t>та </a:t>
            </a:r>
            <a:r>
              <a:rPr lang="ru-RU" dirty="0" err="1">
                <a:solidFill>
                  <a:schemeClr val="bg1"/>
                </a:solidFill>
              </a:rPr>
              <a:t>інших</a:t>
            </a:r>
            <a:r>
              <a:rPr lang="ru-RU" dirty="0">
                <a:solidFill>
                  <a:schemeClr val="bg1"/>
                </a:solidFill>
              </a:rPr>
              <a:t> </a:t>
            </a:r>
            <a:r>
              <a:rPr lang="ru-RU" dirty="0" err="1">
                <a:solidFill>
                  <a:schemeClr val="bg1"/>
                </a:solidFill>
              </a:rPr>
              <a:t>криптовалютах</a:t>
            </a:r>
            <a:r>
              <a:rPr lang="ru-RU" dirty="0">
                <a:solidFill>
                  <a:schemeClr val="bg1"/>
                </a:solidFill>
              </a:rPr>
              <a:t>. З </a:t>
            </a:r>
            <a:r>
              <a:rPr lang="ru-RU" dirty="0" err="1">
                <a:solidFill>
                  <a:schemeClr val="bg1"/>
                </a:solidFill>
              </a:rPr>
              <a:t>його</a:t>
            </a:r>
            <a:r>
              <a:rPr lang="ru-RU" dirty="0">
                <a:solidFill>
                  <a:schemeClr val="bg1"/>
                </a:solidFill>
              </a:rPr>
              <a:t> </a:t>
            </a:r>
            <a:r>
              <a:rPr lang="ru-RU" dirty="0" err="1">
                <a:solidFill>
                  <a:schemeClr val="bg1"/>
                </a:solidFill>
              </a:rPr>
              <a:t>допомогою</a:t>
            </a:r>
            <a:r>
              <a:rPr lang="ru-RU" dirty="0">
                <a:solidFill>
                  <a:schemeClr val="bg1"/>
                </a:solidFill>
              </a:rPr>
              <a:t> </a:t>
            </a:r>
            <a:r>
              <a:rPr lang="ru-RU" dirty="0" err="1">
                <a:solidFill>
                  <a:schemeClr val="bg1"/>
                </a:solidFill>
              </a:rPr>
              <a:t>отримують</a:t>
            </a:r>
            <a:r>
              <a:rPr lang="ru-RU" dirty="0">
                <a:solidFill>
                  <a:schemeClr val="bg1"/>
                </a:solidFill>
              </a:rPr>
              <a:t> рядок </a:t>
            </a:r>
            <a:r>
              <a:rPr lang="ru-RU" dirty="0" err="1">
                <a:solidFill>
                  <a:schemeClr val="bg1"/>
                </a:solidFill>
              </a:rPr>
              <a:t>даних</a:t>
            </a:r>
            <a:r>
              <a:rPr lang="ru-RU" dirty="0">
                <a:solidFill>
                  <a:schemeClr val="bg1"/>
                </a:solidFill>
              </a:rPr>
              <a:t>, </a:t>
            </a:r>
            <a:r>
              <a:rPr lang="ru-RU" dirty="0" err="1">
                <a:solidFill>
                  <a:schemeClr val="bg1"/>
                </a:solidFill>
              </a:rPr>
              <a:t>який</a:t>
            </a:r>
            <a:r>
              <a:rPr lang="ru-RU" dirty="0">
                <a:solidFill>
                  <a:schemeClr val="bg1"/>
                </a:solidFill>
              </a:rPr>
              <a:t> </a:t>
            </a:r>
            <a:r>
              <a:rPr lang="ru-RU" dirty="0" err="1">
                <a:solidFill>
                  <a:schemeClr val="bg1"/>
                </a:solidFill>
              </a:rPr>
              <a:t>верифікує</a:t>
            </a:r>
            <a:r>
              <a:rPr lang="ru-RU" dirty="0">
                <a:solidFill>
                  <a:schemeClr val="bg1"/>
                </a:solidFill>
              </a:rPr>
              <a:t> </a:t>
            </a:r>
            <a:r>
              <a:rPr lang="ru-RU" dirty="0" err="1">
                <a:solidFill>
                  <a:schemeClr val="bg1"/>
                </a:solidFill>
              </a:rPr>
              <a:t>групу</a:t>
            </a:r>
            <a:r>
              <a:rPr lang="ru-RU" dirty="0">
                <a:solidFill>
                  <a:schemeClr val="bg1"/>
                </a:solidFill>
              </a:rPr>
              <a:t> </a:t>
            </a:r>
            <a:r>
              <a:rPr lang="ru-RU" dirty="0" err="1">
                <a:solidFill>
                  <a:schemeClr val="bg1"/>
                </a:solidFill>
              </a:rPr>
              <a:t>транзакцій</a:t>
            </a:r>
            <a:r>
              <a:rPr lang="ru-RU" dirty="0">
                <a:solidFill>
                  <a:schemeClr val="bg1"/>
                </a:solidFill>
              </a:rPr>
              <a:t>. Алгоритм </a:t>
            </a:r>
            <a:r>
              <a:rPr lang="ru-RU" dirty="0" err="1">
                <a:solidFill>
                  <a:schemeClr val="bg1"/>
                </a:solidFill>
              </a:rPr>
              <a:t>також</a:t>
            </a:r>
            <a:r>
              <a:rPr lang="ru-RU" dirty="0">
                <a:solidFill>
                  <a:schemeClr val="bg1"/>
                </a:solidFill>
              </a:rPr>
              <a:t> </a:t>
            </a:r>
            <a:r>
              <a:rPr lang="ru-RU" dirty="0" err="1">
                <a:solidFill>
                  <a:schemeClr val="bg1"/>
                </a:solidFill>
              </a:rPr>
              <a:t>застосовується</a:t>
            </a:r>
            <a:r>
              <a:rPr lang="ru-RU" dirty="0">
                <a:solidFill>
                  <a:schemeClr val="bg1"/>
                </a:solidFill>
              </a:rPr>
              <a:t> у </a:t>
            </a:r>
            <a:r>
              <a:rPr lang="ru-RU" dirty="0" err="1">
                <a:solidFill>
                  <a:schemeClr val="bg1"/>
                </a:solidFill>
              </a:rPr>
              <a:t>файлових</a:t>
            </a:r>
            <a:r>
              <a:rPr lang="ru-RU" dirty="0">
                <a:solidFill>
                  <a:schemeClr val="bg1"/>
                </a:solidFill>
              </a:rPr>
              <a:t> системах та базах </a:t>
            </a:r>
            <a:r>
              <a:rPr lang="ru-RU" dirty="0" err="1">
                <a:solidFill>
                  <a:schemeClr val="bg1"/>
                </a:solidFill>
              </a:rPr>
              <a:t>даних</a:t>
            </a:r>
            <a:r>
              <a:rPr lang="ru-RU" dirty="0">
                <a:solidFill>
                  <a:schemeClr val="bg1"/>
                </a:solidFill>
              </a:rPr>
              <a:t>. За </a:t>
            </a:r>
            <a:r>
              <a:rPr lang="ru-RU" dirty="0" err="1">
                <a:solidFill>
                  <a:schemeClr val="bg1"/>
                </a:solidFill>
              </a:rPr>
              <a:t>допомогою</a:t>
            </a:r>
            <a:r>
              <a:rPr lang="ru-RU" dirty="0">
                <a:solidFill>
                  <a:schemeClr val="bg1"/>
                </a:solidFill>
              </a:rPr>
              <a:t> дерев Меркла </a:t>
            </a:r>
            <a:r>
              <a:rPr lang="ru-RU" dirty="0" err="1">
                <a:solidFill>
                  <a:schemeClr val="bg1"/>
                </a:solidFill>
              </a:rPr>
              <a:t>інформацію</a:t>
            </a:r>
            <a:r>
              <a:rPr lang="ru-RU" dirty="0">
                <a:solidFill>
                  <a:schemeClr val="bg1"/>
                </a:solidFill>
              </a:rPr>
              <a:t> </a:t>
            </a:r>
            <a:r>
              <a:rPr lang="ru-RU" dirty="0" err="1">
                <a:solidFill>
                  <a:schemeClr val="bg1"/>
                </a:solidFill>
              </a:rPr>
              <a:t>перевіряють</a:t>
            </a:r>
            <a:r>
              <a:rPr lang="ru-RU" dirty="0">
                <a:solidFill>
                  <a:schemeClr val="bg1"/>
                </a:solidFill>
              </a:rPr>
              <a:t> на </a:t>
            </a:r>
            <a:r>
              <a:rPr lang="ru-RU" dirty="0" err="1">
                <a:solidFill>
                  <a:schemeClr val="bg1"/>
                </a:solidFill>
              </a:rPr>
              <a:t>наявність</a:t>
            </a:r>
            <a:r>
              <a:rPr lang="ru-RU" dirty="0">
                <a:solidFill>
                  <a:schemeClr val="bg1"/>
                </a:solidFill>
              </a:rPr>
              <a:t> </a:t>
            </a:r>
            <a:r>
              <a:rPr lang="ru-RU" dirty="0" err="1">
                <a:solidFill>
                  <a:schemeClr val="bg1"/>
                </a:solidFill>
              </a:rPr>
              <a:t>помилок</a:t>
            </a:r>
            <a:r>
              <a:rPr lang="ru-RU" dirty="0">
                <a:solidFill>
                  <a:schemeClr val="bg1"/>
                </a:solidFill>
              </a:rPr>
              <a:t> та </a:t>
            </a:r>
            <a:r>
              <a:rPr lang="ru-RU" dirty="0" err="1">
                <a:solidFill>
                  <a:schemeClr val="bg1"/>
                </a:solidFill>
              </a:rPr>
              <a:t>проводять</a:t>
            </a:r>
            <a:r>
              <a:rPr lang="ru-RU" dirty="0">
                <a:solidFill>
                  <a:schemeClr val="bg1"/>
                </a:solidFill>
              </a:rPr>
              <a:t> </a:t>
            </a:r>
            <a:r>
              <a:rPr lang="ru-RU" dirty="0" err="1">
                <a:solidFill>
                  <a:schemeClr val="bg1"/>
                </a:solidFill>
              </a:rPr>
              <a:t>синхронізацію</a:t>
            </a:r>
            <a:r>
              <a:rPr lang="ru-RU" dirty="0">
                <a:solidFill>
                  <a:schemeClr val="bg1"/>
                </a:solidFill>
              </a:rPr>
              <a:t>.</a:t>
            </a:r>
            <a:endParaRPr lang="en-US" dirty="0">
              <a:solidFill>
                <a:schemeClr val="bg1"/>
              </a:solidFill>
            </a:endParaRPr>
          </a:p>
        </p:txBody>
      </p:sp>
      <p:pic>
        <p:nvPicPr>
          <p:cNvPr id="4" name="Рисунок 3"/>
          <p:cNvPicPr>
            <a:picLocks noChangeAspect="1"/>
          </p:cNvPicPr>
          <p:nvPr/>
        </p:nvPicPr>
        <p:blipFill>
          <a:blip r:embed="rId2"/>
          <a:stretch>
            <a:fillRect/>
          </a:stretch>
        </p:blipFill>
        <p:spPr>
          <a:xfrm>
            <a:off x="8474886" y="477169"/>
            <a:ext cx="2572525" cy="206330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6612222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Прямоугольник 5"/>
          <p:cNvSpPr/>
          <p:nvPr/>
        </p:nvSpPr>
        <p:spPr>
          <a:xfrm>
            <a:off x="969962" y="2194944"/>
            <a:ext cx="6096000" cy="2308324"/>
          </a:xfrm>
          <a:prstGeom prst="rect">
            <a:avLst/>
          </a:prstGeom>
        </p:spPr>
        <p:txBody>
          <a:bodyPr>
            <a:spAutoFit/>
          </a:bodyPr>
          <a:lstStyle/>
          <a:p>
            <a:r>
              <a:rPr lang="uk-UA" dirty="0">
                <a:solidFill>
                  <a:schemeClr val="bg1"/>
                </a:solidFill>
              </a:rPr>
              <a:t>Дерево Меркла або, іншими словами, хеш-дерево, має двійкову структуру дерева, де хеші даних трансакцій у нижньому рядку називаються «листовими вузлами», проміжні хеші — «нелистовими вузлами», а хеш у верхній частині — «коренем». Попри те, що більшість реалізацій хеш-дерева мають двійковий характер (кожен вузол має два дочірні вузли), дочірніх вузлів може бути набагато більше.</a:t>
            </a:r>
            <a:endParaRPr lang="en-US" dirty="0">
              <a:solidFill>
                <a:schemeClr val="bg1"/>
              </a:solidFill>
            </a:endParaRPr>
          </a:p>
        </p:txBody>
      </p:sp>
      <p:sp>
        <p:nvSpPr>
          <p:cNvPr id="8" name="Прямоугольник 7"/>
          <p:cNvSpPr/>
          <p:nvPr/>
        </p:nvSpPr>
        <p:spPr>
          <a:xfrm>
            <a:off x="2670491" y="4949151"/>
            <a:ext cx="8031480" cy="1200329"/>
          </a:xfrm>
          <a:prstGeom prst="rect">
            <a:avLst/>
          </a:prstGeom>
        </p:spPr>
        <p:txBody>
          <a:bodyPr wrap="square">
            <a:spAutoFit/>
          </a:bodyPr>
          <a:lstStyle/>
          <a:p>
            <a:r>
              <a:rPr lang="ru-RU" dirty="0">
                <a:solidFill>
                  <a:schemeClr val="bg1"/>
                </a:solidFill>
              </a:rPr>
              <a:t>У </a:t>
            </a:r>
            <a:r>
              <a:rPr lang="ru-RU" dirty="0" err="1">
                <a:solidFill>
                  <a:schemeClr val="bg1"/>
                </a:solidFill>
              </a:rPr>
              <a:t>структурі</a:t>
            </a:r>
            <a:r>
              <a:rPr lang="ru-RU" dirty="0">
                <a:solidFill>
                  <a:schemeClr val="bg1"/>
                </a:solidFill>
              </a:rPr>
              <a:t> дерева Меркла видно, </a:t>
            </a:r>
            <a:r>
              <a:rPr lang="ru-RU" dirty="0" err="1">
                <a:solidFill>
                  <a:schemeClr val="bg1"/>
                </a:solidFill>
              </a:rPr>
              <a:t>що</a:t>
            </a:r>
            <a:r>
              <a:rPr lang="ru-RU" dirty="0">
                <a:solidFill>
                  <a:schemeClr val="bg1"/>
                </a:solidFill>
              </a:rPr>
              <a:t> </a:t>
            </a:r>
            <a:r>
              <a:rPr lang="ru-RU" dirty="0" err="1">
                <a:solidFill>
                  <a:schemeClr val="bg1"/>
                </a:solidFill>
              </a:rPr>
              <a:t>всі</a:t>
            </a:r>
            <a:r>
              <a:rPr lang="ru-RU" dirty="0">
                <a:solidFill>
                  <a:schemeClr val="bg1"/>
                </a:solidFill>
              </a:rPr>
              <a:t> </a:t>
            </a:r>
            <a:r>
              <a:rPr lang="ru-RU" dirty="0" err="1">
                <a:solidFill>
                  <a:schemeClr val="bg1"/>
                </a:solidFill>
              </a:rPr>
              <a:t>трансакції</a:t>
            </a:r>
            <a:r>
              <a:rPr lang="ru-RU" dirty="0">
                <a:solidFill>
                  <a:schemeClr val="bg1"/>
                </a:solidFill>
              </a:rPr>
              <a:t> </a:t>
            </a:r>
            <a:r>
              <a:rPr lang="ru-RU" dirty="0" err="1">
                <a:solidFill>
                  <a:schemeClr val="bg1"/>
                </a:solidFill>
              </a:rPr>
              <a:t>згруповані</a:t>
            </a:r>
            <a:r>
              <a:rPr lang="ru-RU" dirty="0">
                <a:solidFill>
                  <a:schemeClr val="bg1"/>
                </a:solidFill>
              </a:rPr>
              <a:t> парами. </a:t>
            </a:r>
            <a:r>
              <a:rPr lang="ru-RU" dirty="0" err="1">
                <a:solidFill>
                  <a:schemeClr val="bg1"/>
                </a:solidFill>
              </a:rPr>
              <a:t>Кожна</a:t>
            </a:r>
            <a:r>
              <a:rPr lang="ru-RU" dirty="0">
                <a:solidFill>
                  <a:schemeClr val="bg1"/>
                </a:solidFill>
              </a:rPr>
              <a:t> пара </a:t>
            </a:r>
            <a:r>
              <a:rPr lang="ru-RU" dirty="0" err="1">
                <a:solidFill>
                  <a:schemeClr val="bg1"/>
                </a:solidFill>
              </a:rPr>
              <a:t>має</a:t>
            </a:r>
            <a:r>
              <a:rPr lang="ru-RU" dirty="0">
                <a:solidFill>
                  <a:schemeClr val="bg1"/>
                </a:solidFill>
              </a:rPr>
              <a:t> </a:t>
            </a:r>
            <a:r>
              <a:rPr lang="ru-RU" dirty="0" err="1">
                <a:solidFill>
                  <a:schemeClr val="bg1"/>
                </a:solidFill>
              </a:rPr>
              <a:t>обчислений</a:t>
            </a:r>
            <a:r>
              <a:rPr lang="ru-RU" dirty="0">
                <a:solidFill>
                  <a:schemeClr val="bg1"/>
                </a:solidFill>
              </a:rPr>
              <a:t> </a:t>
            </a:r>
            <a:r>
              <a:rPr lang="ru-RU" dirty="0" err="1">
                <a:solidFill>
                  <a:schemeClr val="bg1"/>
                </a:solidFill>
              </a:rPr>
              <a:t>хеш</a:t>
            </a:r>
            <a:r>
              <a:rPr lang="ru-RU" dirty="0">
                <a:solidFill>
                  <a:schemeClr val="bg1"/>
                </a:solidFill>
              </a:rPr>
              <a:t>, </a:t>
            </a:r>
            <a:r>
              <a:rPr lang="ru-RU" dirty="0" err="1">
                <a:solidFill>
                  <a:schemeClr val="bg1"/>
                </a:solidFill>
              </a:rPr>
              <a:t>що</a:t>
            </a:r>
            <a:r>
              <a:rPr lang="ru-RU" dirty="0">
                <a:solidFill>
                  <a:schemeClr val="bg1"/>
                </a:solidFill>
              </a:rPr>
              <a:t> </a:t>
            </a:r>
            <a:r>
              <a:rPr lang="ru-RU" dirty="0" err="1">
                <a:solidFill>
                  <a:schemeClr val="bg1"/>
                </a:solidFill>
              </a:rPr>
              <a:t>зберігається</a:t>
            </a:r>
            <a:r>
              <a:rPr lang="ru-RU" dirty="0">
                <a:solidFill>
                  <a:schemeClr val="bg1"/>
                </a:solidFill>
              </a:rPr>
              <a:t> </a:t>
            </a:r>
            <a:r>
              <a:rPr lang="ru-RU" dirty="0" err="1">
                <a:solidFill>
                  <a:schemeClr val="bg1"/>
                </a:solidFill>
              </a:rPr>
              <a:t>безпосередньо</a:t>
            </a:r>
            <a:r>
              <a:rPr lang="ru-RU" dirty="0">
                <a:solidFill>
                  <a:schemeClr val="bg1"/>
                </a:solidFill>
              </a:rPr>
              <a:t> в </a:t>
            </a:r>
            <a:r>
              <a:rPr lang="ru-RU" dirty="0" err="1">
                <a:solidFill>
                  <a:schemeClr val="bg1"/>
                </a:solidFill>
              </a:rPr>
              <a:t>материнському</a:t>
            </a:r>
            <a:r>
              <a:rPr lang="ru-RU" dirty="0">
                <a:solidFill>
                  <a:schemeClr val="bg1"/>
                </a:solidFill>
              </a:rPr>
              <a:t> </a:t>
            </a:r>
            <a:r>
              <a:rPr lang="ru-RU" dirty="0" err="1">
                <a:solidFill>
                  <a:schemeClr val="bg1"/>
                </a:solidFill>
              </a:rPr>
              <a:t>вузлі</a:t>
            </a:r>
            <a:r>
              <a:rPr lang="ru-RU" dirty="0">
                <a:solidFill>
                  <a:schemeClr val="bg1"/>
                </a:solidFill>
              </a:rPr>
              <a:t>. </a:t>
            </a:r>
            <a:r>
              <a:rPr lang="ru-RU" dirty="0" err="1">
                <a:solidFill>
                  <a:schemeClr val="bg1"/>
                </a:solidFill>
              </a:rPr>
              <a:t>Ці</a:t>
            </a:r>
            <a:r>
              <a:rPr lang="ru-RU" dirty="0">
                <a:solidFill>
                  <a:schemeClr val="bg1"/>
                </a:solidFill>
              </a:rPr>
              <a:t> </a:t>
            </a:r>
            <a:r>
              <a:rPr lang="ru-RU" dirty="0" err="1">
                <a:solidFill>
                  <a:schemeClr val="bg1"/>
                </a:solidFill>
              </a:rPr>
              <a:t>вузли</a:t>
            </a:r>
            <a:r>
              <a:rPr lang="ru-RU" dirty="0">
                <a:solidFill>
                  <a:schemeClr val="bg1"/>
                </a:solidFill>
              </a:rPr>
              <a:t> </a:t>
            </a:r>
            <a:r>
              <a:rPr lang="ru-RU" dirty="0" err="1">
                <a:solidFill>
                  <a:schemeClr val="bg1"/>
                </a:solidFill>
              </a:rPr>
              <a:t>також</a:t>
            </a:r>
            <a:r>
              <a:rPr lang="ru-RU" dirty="0">
                <a:solidFill>
                  <a:schemeClr val="bg1"/>
                </a:solidFill>
              </a:rPr>
              <a:t> </a:t>
            </a:r>
            <a:r>
              <a:rPr lang="ru-RU" dirty="0" err="1">
                <a:solidFill>
                  <a:schemeClr val="bg1"/>
                </a:solidFill>
              </a:rPr>
              <a:t>групуються</a:t>
            </a:r>
            <a:r>
              <a:rPr lang="ru-RU" dirty="0">
                <a:solidFill>
                  <a:schemeClr val="bg1"/>
                </a:solidFill>
              </a:rPr>
              <a:t> в пари, а </a:t>
            </a:r>
            <a:r>
              <a:rPr lang="ru-RU" dirty="0" err="1">
                <a:solidFill>
                  <a:schemeClr val="bg1"/>
                </a:solidFill>
              </a:rPr>
              <a:t>їхній</a:t>
            </a:r>
            <a:r>
              <a:rPr lang="ru-RU" dirty="0">
                <a:solidFill>
                  <a:schemeClr val="bg1"/>
                </a:solidFill>
              </a:rPr>
              <a:t> </a:t>
            </a:r>
            <a:r>
              <a:rPr lang="ru-RU" dirty="0" err="1">
                <a:solidFill>
                  <a:schemeClr val="bg1"/>
                </a:solidFill>
              </a:rPr>
              <a:t>хеш</a:t>
            </a:r>
            <a:r>
              <a:rPr lang="ru-RU" dirty="0">
                <a:solidFill>
                  <a:schemeClr val="bg1"/>
                </a:solidFill>
              </a:rPr>
              <a:t> </a:t>
            </a:r>
            <a:r>
              <a:rPr lang="ru-RU" dirty="0" err="1">
                <a:solidFill>
                  <a:schemeClr val="bg1"/>
                </a:solidFill>
              </a:rPr>
              <a:t>зберігається</a:t>
            </a:r>
            <a:r>
              <a:rPr lang="ru-RU" dirty="0">
                <a:solidFill>
                  <a:schemeClr val="bg1"/>
                </a:solidFill>
              </a:rPr>
              <a:t> на </a:t>
            </a:r>
            <a:r>
              <a:rPr lang="ru-RU" dirty="0" err="1">
                <a:solidFill>
                  <a:schemeClr val="bg1"/>
                </a:solidFill>
              </a:rPr>
              <a:t>наступному</a:t>
            </a:r>
            <a:r>
              <a:rPr lang="ru-RU" dirty="0">
                <a:solidFill>
                  <a:schemeClr val="bg1"/>
                </a:solidFill>
              </a:rPr>
              <a:t> </a:t>
            </a:r>
            <a:r>
              <a:rPr lang="ru-RU" dirty="0" err="1">
                <a:solidFill>
                  <a:schemeClr val="bg1"/>
                </a:solidFill>
              </a:rPr>
              <a:t>вищому</a:t>
            </a:r>
            <a:r>
              <a:rPr lang="ru-RU" dirty="0">
                <a:solidFill>
                  <a:schemeClr val="bg1"/>
                </a:solidFill>
              </a:rPr>
              <a:t> </a:t>
            </a:r>
            <a:r>
              <a:rPr lang="ru-RU" dirty="0" err="1">
                <a:solidFill>
                  <a:schemeClr val="bg1"/>
                </a:solidFill>
              </a:rPr>
              <a:t>рівні</a:t>
            </a:r>
            <a:r>
              <a:rPr lang="ru-RU" dirty="0">
                <a:solidFill>
                  <a:schemeClr val="bg1"/>
                </a:solidFill>
              </a:rPr>
              <a:t>. </a:t>
            </a:r>
            <a:r>
              <a:rPr lang="ru-RU" dirty="0" err="1">
                <a:solidFill>
                  <a:schemeClr val="bg1"/>
                </a:solidFill>
              </a:rPr>
              <a:t>Цей</a:t>
            </a:r>
            <a:r>
              <a:rPr lang="ru-RU" dirty="0">
                <a:solidFill>
                  <a:schemeClr val="bg1"/>
                </a:solidFill>
              </a:rPr>
              <a:t> </a:t>
            </a:r>
            <a:r>
              <a:rPr lang="ru-RU" dirty="0" err="1">
                <a:solidFill>
                  <a:schemeClr val="bg1"/>
                </a:solidFill>
              </a:rPr>
              <a:t>процес</a:t>
            </a:r>
            <a:r>
              <a:rPr lang="ru-RU" dirty="0">
                <a:solidFill>
                  <a:schemeClr val="bg1"/>
                </a:solidFill>
              </a:rPr>
              <a:t> </a:t>
            </a:r>
            <a:r>
              <a:rPr lang="ru-RU" dirty="0" err="1">
                <a:solidFill>
                  <a:schemeClr val="bg1"/>
                </a:solidFill>
              </a:rPr>
              <a:t>триває</a:t>
            </a:r>
            <a:r>
              <a:rPr lang="ru-RU" dirty="0">
                <a:solidFill>
                  <a:schemeClr val="bg1"/>
                </a:solidFill>
              </a:rPr>
              <a:t>, </a:t>
            </a:r>
            <a:r>
              <a:rPr lang="ru-RU" dirty="0" err="1">
                <a:solidFill>
                  <a:schemeClr val="bg1"/>
                </a:solidFill>
              </a:rPr>
              <a:t>поки</a:t>
            </a:r>
            <a:r>
              <a:rPr lang="ru-RU" dirty="0">
                <a:solidFill>
                  <a:schemeClr val="bg1"/>
                </a:solidFill>
              </a:rPr>
              <a:t> не </a:t>
            </a:r>
            <a:r>
              <a:rPr lang="ru-RU" dirty="0" err="1">
                <a:solidFill>
                  <a:schemeClr val="bg1"/>
                </a:solidFill>
              </a:rPr>
              <a:t>досягне</a:t>
            </a:r>
            <a:r>
              <a:rPr lang="ru-RU" dirty="0">
                <a:solidFill>
                  <a:schemeClr val="bg1"/>
                </a:solidFill>
              </a:rPr>
              <a:t> </a:t>
            </a:r>
            <a:r>
              <a:rPr lang="ru-RU" dirty="0" err="1">
                <a:solidFill>
                  <a:schemeClr val="bg1"/>
                </a:solidFill>
              </a:rPr>
              <a:t>кореня</a:t>
            </a:r>
            <a:r>
              <a:rPr lang="ru-RU" dirty="0">
                <a:solidFill>
                  <a:schemeClr val="bg1"/>
                </a:solidFill>
              </a:rPr>
              <a:t> дерева Меркла.</a:t>
            </a:r>
            <a:endParaRPr lang="en-US" dirty="0">
              <a:solidFill>
                <a:schemeClr val="bg1"/>
              </a:solidFill>
            </a:endParaRPr>
          </a:p>
        </p:txBody>
      </p:sp>
      <p:pic>
        <p:nvPicPr>
          <p:cNvPr id="12" name="Рисунок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3710" y="1933372"/>
            <a:ext cx="4909587" cy="3087670"/>
          </a:xfrm>
          <a:prstGeom prst="rect">
            <a:avLst/>
          </a:prstGeom>
        </p:spPr>
      </p:pic>
      <p:sp>
        <p:nvSpPr>
          <p:cNvPr id="13" name="Заголовок 1"/>
          <p:cNvSpPr txBox="1">
            <a:spLocks/>
          </p:cNvSpPr>
          <p:nvPr/>
        </p:nvSpPr>
        <p:spPr>
          <a:xfrm>
            <a:off x="1141413" y="804934"/>
            <a:ext cx="9905998" cy="1478570"/>
          </a:xfrm>
          <a:prstGeom prst="rect">
            <a:avLst/>
          </a:prstGeom>
        </p:spPr>
        <p:txBody>
          <a:bodyP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uk-UA" sz="4400" b="1" dirty="0" smtClean="0">
                <a:solidFill>
                  <a:schemeClr val="bg2"/>
                </a:solidFill>
              </a:rPr>
              <a:t>Структура дерева меркла</a:t>
            </a:r>
            <a:endParaRPr lang="en-US" sz="4400" b="1" dirty="0">
              <a:solidFill>
                <a:schemeClr val="bg2"/>
              </a:solidFill>
            </a:endParaRPr>
          </a:p>
        </p:txBody>
      </p:sp>
    </p:spTree>
    <p:extLst>
      <p:ext uri="{BB962C8B-B14F-4D97-AF65-F5344CB8AC3E}">
        <p14:creationId xmlns:p14="http://schemas.microsoft.com/office/powerpoint/2010/main" val="20868727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txBox="1">
            <a:spLocks/>
          </p:cNvSpPr>
          <p:nvPr/>
        </p:nvSpPr>
        <p:spPr>
          <a:xfrm>
            <a:off x="1263333" y="429014"/>
            <a:ext cx="9905998" cy="973066"/>
          </a:xfrm>
          <a:prstGeom prst="rect">
            <a:avLst/>
          </a:prstGeom>
        </p:spPr>
        <p:txBody>
          <a:bodyP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uk-UA" sz="4400" b="1" dirty="0" smtClean="0">
                <a:solidFill>
                  <a:schemeClr val="bg2"/>
                </a:solidFill>
              </a:rPr>
              <a:t>Принцип роботи дерева Меркла</a:t>
            </a:r>
            <a:endParaRPr lang="en-US" sz="4400" b="1" dirty="0">
              <a:solidFill>
                <a:schemeClr val="bg2"/>
              </a:solidFill>
            </a:endParaRPr>
          </a:p>
        </p:txBody>
      </p:sp>
      <p:sp>
        <p:nvSpPr>
          <p:cNvPr id="3" name="Прямоугольник 2"/>
          <p:cNvSpPr/>
          <p:nvPr/>
        </p:nvSpPr>
        <p:spPr>
          <a:xfrm>
            <a:off x="1036320" y="1513841"/>
            <a:ext cx="10424160" cy="4154984"/>
          </a:xfrm>
          <a:prstGeom prst="rect">
            <a:avLst/>
          </a:prstGeom>
        </p:spPr>
        <p:txBody>
          <a:bodyPr wrap="square">
            <a:spAutoFit/>
          </a:bodyPr>
          <a:lstStyle/>
          <a:p>
            <a:r>
              <a:rPr lang="uk-UA" sz="2400" dirty="0">
                <a:solidFill>
                  <a:schemeClr val="bg1"/>
                </a:solidFill>
              </a:rPr>
              <a:t>Дерево Меркла по суті розроблено для розбивання великих фрагментів даних на значно менші, що уможливлює оперативну перевірку всіх трансакцій. Дерево формує підсумок кожної трансакції шляхом створення невеликого відбитка певного набору трансакцій, що спрощує для користувачів перевірку наявності трансакцій у блоці. </a:t>
            </a:r>
          </a:p>
          <a:p>
            <a:endParaRPr lang="uk-UA" sz="2400" dirty="0">
              <a:solidFill>
                <a:schemeClr val="bg1"/>
              </a:solidFill>
            </a:endParaRPr>
          </a:p>
          <a:p>
            <a:r>
              <a:rPr lang="uk-UA" sz="2400" dirty="0">
                <a:solidFill>
                  <a:schemeClr val="bg1"/>
                </a:solidFill>
              </a:rPr>
              <a:t>Дерево Меркла утворюється хешуванням різних пар вузлів, поки не залишиться лише один хеш, який і називається корінь Меркла. Ці дерева формуються знизу догори, і кожна трансакція складається з </a:t>
            </a:r>
            <a:r>
              <a:rPr lang="uk-UA" sz="2400" dirty="0" err="1">
                <a:solidFill>
                  <a:schemeClr val="bg1"/>
                </a:solidFill>
              </a:rPr>
              <a:t>хешів</a:t>
            </a:r>
            <a:r>
              <a:rPr lang="uk-UA" sz="2400" dirty="0">
                <a:solidFill>
                  <a:schemeClr val="bg1"/>
                </a:solidFill>
              </a:rPr>
              <a:t>. Кожний листовий вузол є окремим хешем даних. На відміну від них, нелистові вузли є </a:t>
            </a:r>
            <a:r>
              <a:rPr lang="uk-UA" sz="2400" dirty="0" err="1">
                <a:solidFill>
                  <a:schemeClr val="bg1"/>
                </a:solidFill>
              </a:rPr>
              <a:t>хешами</a:t>
            </a:r>
            <a:r>
              <a:rPr lang="uk-UA" sz="2400" dirty="0">
                <a:solidFill>
                  <a:schemeClr val="bg1"/>
                </a:solidFill>
              </a:rPr>
              <a:t> попередніх </a:t>
            </a:r>
            <a:r>
              <a:rPr lang="uk-UA" sz="2400" dirty="0" err="1">
                <a:solidFill>
                  <a:schemeClr val="bg1"/>
                </a:solidFill>
              </a:rPr>
              <a:t>хешів</a:t>
            </a:r>
            <a:r>
              <a:rPr lang="uk-UA" sz="2400" dirty="0">
                <a:solidFill>
                  <a:schemeClr val="bg1"/>
                </a:solidFill>
              </a:rPr>
              <a:t>.</a:t>
            </a:r>
            <a:endParaRPr lang="en-US" sz="2400" dirty="0">
              <a:solidFill>
                <a:schemeClr val="bg1"/>
              </a:solidFill>
            </a:endParaRPr>
          </a:p>
        </p:txBody>
      </p:sp>
    </p:spTree>
    <p:extLst>
      <p:ext uri="{BB962C8B-B14F-4D97-AF65-F5344CB8AC3E}">
        <p14:creationId xmlns:p14="http://schemas.microsoft.com/office/powerpoint/2010/main" val="17562862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txBox="1">
            <a:spLocks/>
          </p:cNvSpPr>
          <p:nvPr/>
        </p:nvSpPr>
        <p:spPr>
          <a:xfrm>
            <a:off x="1143001" y="442082"/>
            <a:ext cx="9905998" cy="973066"/>
          </a:xfrm>
          <a:prstGeom prst="rect">
            <a:avLst/>
          </a:prstGeom>
        </p:spPr>
        <p:txBody>
          <a:bodyP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uk-UA" sz="4400" b="1" dirty="0" smtClean="0">
                <a:solidFill>
                  <a:schemeClr val="bg2"/>
                </a:solidFill>
              </a:rPr>
              <a:t>Принцип роботи дерева Меркла</a:t>
            </a:r>
            <a:endParaRPr lang="en-US" sz="4400" b="1" dirty="0">
              <a:solidFill>
                <a:schemeClr val="bg2"/>
              </a:solidFill>
            </a:endParaRPr>
          </a:p>
        </p:txBody>
      </p:sp>
      <p:sp>
        <p:nvSpPr>
          <p:cNvPr id="3" name="Прямоугольник 2"/>
          <p:cNvSpPr/>
          <p:nvPr/>
        </p:nvSpPr>
        <p:spPr>
          <a:xfrm>
            <a:off x="833120" y="1094723"/>
            <a:ext cx="10525760" cy="1477328"/>
          </a:xfrm>
          <a:prstGeom prst="rect">
            <a:avLst/>
          </a:prstGeom>
        </p:spPr>
        <p:txBody>
          <a:bodyPr wrap="square">
            <a:spAutoFit/>
          </a:bodyPr>
          <a:lstStyle/>
          <a:p>
            <a:r>
              <a:rPr lang="uk-UA" dirty="0">
                <a:solidFill>
                  <a:schemeClr val="bg1"/>
                </a:solidFill>
              </a:rPr>
              <a:t>Розгляньмо дерево Меркла, що складається з чотирьох трансакцій — </a:t>
            </a:r>
            <a:r>
              <a:rPr lang="en-US" dirty="0">
                <a:solidFill>
                  <a:schemeClr val="bg1"/>
                </a:solidFill>
              </a:rPr>
              <a:t>D0, D1, D2 </a:t>
            </a:r>
            <a:r>
              <a:rPr lang="uk-UA" dirty="0">
                <a:solidFill>
                  <a:schemeClr val="bg1"/>
                </a:solidFill>
              </a:rPr>
              <a:t>і </a:t>
            </a:r>
            <a:r>
              <a:rPr lang="en-US" dirty="0">
                <a:solidFill>
                  <a:schemeClr val="bg1"/>
                </a:solidFill>
              </a:rPr>
              <a:t>D3. </a:t>
            </a:r>
            <a:r>
              <a:rPr lang="uk-UA" dirty="0">
                <a:solidFill>
                  <a:schemeClr val="bg1"/>
                </a:solidFill>
              </a:rPr>
              <a:t>Кожна трансакція </a:t>
            </a:r>
            <a:r>
              <a:rPr lang="uk-UA" dirty="0" err="1">
                <a:solidFill>
                  <a:schemeClr val="bg1"/>
                </a:solidFill>
              </a:rPr>
              <a:t>хешується</a:t>
            </a:r>
            <a:r>
              <a:rPr lang="uk-UA" dirty="0">
                <a:solidFill>
                  <a:schemeClr val="bg1"/>
                </a:solidFill>
              </a:rPr>
              <a:t>, а хеш потім зберігається безпосередньо на листовому </a:t>
            </a:r>
            <a:r>
              <a:rPr lang="uk-UA" dirty="0" err="1">
                <a:solidFill>
                  <a:schemeClr val="bg1"/>
                </a:solidFill>
              </a:rPr>
              <a:t>вузлі</a:t>
            </a:r>
            <a:r>
              <a:rPr lang="uk-UA" dirty="0">
                <a:solidFill>
                  <a:schemeClr val="bg1"/>
                </a:solidFill>
              </a:rPr>
              <a:t>. У результаті цього утворюється хеш </a:t>
            </a:r>
            <a:r>
              <a:rPr lang="en-US" dirty="0">
                <a:solidFill>
                  <a:schemeClr val="bg1"/>
                </a:solidFill>
              </a:rPr>
              <a:t>N0, N1, N2 </a:t>
            </a:r>
            <a:r>
              <a:rPr lang="uk-UA" dirty="0">
                <a:solidFill>
                  <a:schemeClr val="bg1"/>
                </a:solidFill>
              </a:rPr>
              <a:t>і </a:t>
            </a:r>
            <a:r>
              <a:rPr lang="en-US" dirty="0">
                <a:solidFill>
                  <a:schemeClr val="bg1"/>
                </a:solidFill>
              </a:rPr>
              <a:t>N3. </a:t>
            </a:r>
            <a:r>
              <a:rPr lang="uk-UA" dirty="0">
                <a:solidFill>
                  <a:schemeClr val="bg1"/>
                </a:solidFill>
              </a:rPr>
              <a:t>Будь-яка послідовна пара листових вузлів отримує підсумок у материнському </a:t>
            </a:r>
            <a:r>
              <a:rPr lang="uk-UA" dirty="0" err="1">
                <a:solidFill>
                  <a:schemeClr val="bg1"/>
                </a:solidFill>
              </a:rPr>
              <a:t>вузлі</a:t>
            </a:r>
            <a:r>
              <a:rPr lang="uk-UA" dirty="0">
                <a:solidFill>
                  <a:schemeClr val="bg1"/>
                </a:solidFill>
              </a:rPr>
              <a:t> шляхом хешування хешу </a:t>
            </a:r>
            <a:r>
              <a:rPr lang="en-US" dirty="0">
                <a:solidFill>
                  <a:schemeClr val="bg1"/>
                </a:solidFill>
              </a:rPr>
              <a:t>N0 </a:t>
            </a:r>
            <a:r>
              <a:rPr lang="uk-UA" dirty="0">
                <a:solidFill>
                  <a:schemeClr val="bg1"/>
                </a:solidFill>
              </a:rPr>
              <a:t>і хешу </a:t>
            </a:r>
            <a:r>
              <a:rPr lang="en-US" dirty="0">
                <a:solidFill>
                  <a:schemeClr val="bg1"/>
                </a:solidFill>
              </a:rPr>
              <a:t>N1. </a:t>
            </a:r>
            <a:r>
              <a:rPr lang="uk-UA" dirty="0">
                <a:solidFill>
                  <a:schemeClr val="bg1"/>
                </a:solidFill>
              </a:rPr>
              <a:t>Так з’являється хеш </a:t>
            </a:r>
            <a:r>
              <a:rPr lang="en-US" dirty="0">
                <a:solidFill>
                  <a:schemeClr val="bg1"/>
                </a:solidFill>
              </a:rPr>
              <a:t>N4. </a:t>
            </a:r>
            <a:r>
              <a:rPr lang="uk-UA" dirty="0">
                <a:solidFill>
                  <a:schemeClr val="bg1"/>
                </a:solidFill>
              </a:rPr>
              <a:t>Якщо хеш </a:t>
            </a:r>
            <a:r>
              <a:rPr lang="en-US" dirty="0">
                <a:solidFill>
                  <a:schemeClr val="bg1"/>
                </a:solidFill>
              </a:rPr>
              <a:t>N2 </a:t>
            </a:r>
            <a:r>
              <a:rPr lang="uk-UA" dirty="0">
                <a:solidFill>
                  <a:schemeClr val="bg1"/>
                </a:solidFill>
              </a:rPr>
              <a:t>і хеш </a:t>
            </a:r>
            <a:r>
              <a:rPr lang="en-US" dirty="0">
                <a:solidFill>
                  <a:schemeClr val="bg1"/>
                </a:solidFill>
              </a:rPr>
              <a:t>N3 </a:t>
            </a:r>
            <a:r>
              <a:rPr lang="uk-UA" dirty="0">
                <a:solidFill>
                  <a:schemeClr val="bg1"/>
                </a:solidFill>
              </a:rPr>
              <a:t>разом </a:t>
            </a:r>
            <a:r>
              <a:rPr lang="uk-UA" dirty="0" err="1">
                <a:solidFill>
                  <a:schemeClr val="bg1"/>
                </a:solidFill>
              </a:rPr>
              <a:t>хешуються</a:t>
            </a:r>
            <a:r>
              <a:rPr lang="uk-UA" dirty="0">
                <a:solidFill>
                  <a:schemeClr val="bg1"/>
                </a:solidFill>
              </a:rPr>
              <a:t>, виникає хеш </a:t>
            </a:r>
            <a:r>
              <a:rPr lang="en-US" dirty="0">
                <a:solidFill>
                  <a:schemeClr val="bg1"/>
                </a:solidFill>
              </a:rPr>
              <a:t>N5. </a:t>
            </a:r>
            <a:r>
              <a:rPr lang="uk-UA" dirty="0">
                <a:solidFill>
                  <a:schemeClr val="bg1"/>
                </a:solidFill>
              </a:rPr>
              <a:t>Два нові хеші — </a:t>
            </a:r>
            <a:r>
              <a:rPr lang="en-US" dirty="0">
                <a:solidFill>
                  <a:schemeClr val="bg1"/>
                </a:solidFill>
              </a:rPr>
              <a:t>N4 </a:t>
            </a:r>
            <a:r>
              <a:rPr lang="uk-UA" dirty="0">
                <a:solidFill>
                  <a:schemeClr val="bg1"/>
                </a:solidFill>
              </a:rPr>
              <a:t>і </a:t>
            </a:r>
            <a:r>
              <a:rPr lang="en-US" dirty="0">
                <a:solidFill>
                  <a:schemeClr val="bg1"/>
                </a:solidFill>
              </a:rPr>
              <a:t>N5 — </a:t>
            </a:r>
            <a:r>
              <a:rPr lang="uk-UA" dirty="0">
                <a:solidFill>
                  <a:schemeClr val="bg1"/>
                </a:solidFill>
              </a:rPr>
              <a:t>також </a:t>
            </a:r>
            <a:r>
              <a:rPr lang="uk-UA" dirty="0" err="1">
                <a:solidFill>
                  <a:schemeClr val="bg1"/>
                </a:solidFill>
              </a:rPr>
              <a:t>хешуються</a:t>
            </a:r>
            <a:r>
              <a:rPr lang="uk-UA" dirty="0">
                <a:solidFill>
                  <a:schemeClr val="bg1"/>
                </a:solidFill>
              </a:rPr>
              <a:t>, і утворюється корінь Меркла.</a:t>
            </a:r>
            <a:endParaRPr lang="en-US" dirty="0">
              <a:solidFill>
                <a:schemeClr val="bg1"/>
              </a:solidFill>
            </a:endParaRPr>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4080" y="2298946"/>
            <a:ext cx="5323840" cy="3013415"/>
          </a:xfrm>
          <a:prstGeom prst="rect">
            <a:avLst/>
          </a:prstGeom>
        </p:spPr>
      </p:pic>
      <p:sp>
        <p:nvSpPr>
          <p:cNvPr id="5" name="Прямоугольник 4"/>
          <p:cNvSpPr/>
          <p:nvPr/>
        </p:nvSpPr>
        <p:spPr>
          <a:xfrm>
            <a:off x="833120" y="5219350"/>
            <a:ext cx="10525760" cy="1200329"/>
          </a:xfrm>
          <a:prstGeom prst="rect">
            <a:avLst/>
          </a:prstGeom>
        </p:spPr>
        <p:txBody>
          <a:bodyPr wrap="square">
            <a:spAutoFit/>
          </a:bodyPr>
          <a:lstStyle/>
          <a:p>
            <a:r>
              <a:rPr lang="uk-UA" dirty="0">
                <a:solidFill>
                  <a:schemeClr val="bg1"/>
                </a:solidFill>
              </a:rPr>
              <a:t>Цей процес може відбуватися на великих наборах даних. Корінь Меркла відповідає за узагальнення даних, наявних у конкретних трансакціях. Усі вони зберігаються безпосередньо в заголовку блока. Цей підхід належно забезпечує цілісність даних. Якщо в певний момент змінюється один елемент трансакції, з ним автоматично змінюється і корінь Меркла.</a:t>
            </a:r>
            <a:endParaRPr lang="en-US" dirty="0">
              <a:solidFill>
                <a:schemeClr val="bg1"/>
              </a:solidFill>
            </a:endParaRPr>
          </a:p>
        </p:txBody>
      </p:sp>
    </p:spTree>
    <p:extLst>
      <p:ext uri="{BB962C8B-B14F-4D97-AF65-F5344CB8AC3E}">
        <p14:creationId xmlns:p14="http://schemas.microsoft.com/office/powerpoint/2010/main" val="10728634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txBox="1">
            <a:spLocks/>
          </p:cNvSpPr>
          <p:nvPr/>
        </p:nvSpPr>
        <p:spPr>
          <a:xfrm>
            <a:off x="1143001" y="442082"/>
            <a:ext cx="9905998" cy="973066"/>
          </a:xfrm>
          <a:prstGeom prst="rect">
            <a:avLst/>
          </a:prstGeom>
        </p:spPr>
        <p:txBody>
          <a:bodyPr>
            <a:normAutofit fontScale="85000" lnSpcReduction="2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uk-UA" sz="4400" b="1" dirty="0" smtClean="0">
                <a:solidFill>
                  <a:schemeClr val="bg2"/>
                </a:solidFill>
              </a:rPr>
              <a:t>Простий Приклад програми по створенню </a:t>
            </a:r>
            <a:r>
              <a:rPr lang="ru-RU" sz="4400" b="1" dirty="0" err="1" smtClean="0">
                <a:solidFill>
                  <a:schemeClr val="bg2"/>
                </a:solidFill>
              </a:rPr>
              <a:t>мерклового</a:t>
            </a:r>
            <a:r>
              <a:rPr lang="ru-RU" sz="4400" b="1" dirty="0" smtClean="0">
                <a:solidFill>
                  <a:schemeClr val="bg2"/>
                </a:solidFill>
              </a:rPr>
              <a:t> </a:t>
            </a:r>
            <a:r>
              <a:rPr lang="ru-RU" sz="4400" b="1" dirty="0">
                <a:solidFill>
                  <a:schemeClr val="bg2"/>
                </a:solidFill>
              </a:rPr>
              <a:t>дерева</a:t>
            </a:r>
            <a:endParaRPr lang="en-US" sz="4400" b="1" dirty="0">
              <a:solidFill>
                <a:schemeClr val="bg2"/>
              </a:solidFill>
            </a:endParaRPr>
          </a:p>
        </p:txBody>
      </p:sp>
      <p:sp>
        <p:nvSpPr>
          <p:cNvPr id="3" name="Прямоугольник 2"/>
          <p:cNvSpPr/>
          <p:nvPr/>
        </p:nvSpPr>
        <p:spPr>
          <a:xfrm>
            <a:off x="741680" y="1415148"/>
            <a:ext cx="10637520" cy="923330"/>
          </a:xfrm>
          <a:prstGeom prst="rect">
            <a:avLst/>
          </a:prstGeom>
        </p:spPr>
        <p:txBody>
          <a:bodyPr wrap="square">
            <a:spAutoFit/>
          </a:bodyPr>
          <a:lstStyle/>
          <a:p>
            <a:r>
              <a:rPr lang="uk-UA" dirty="0" smtClean="0">
                <a:solidFill>
                  <a:schemeClr val="bg1"/>
                </a:solidFill>
              </a:rPr>
              <a:t>Розглянемо приклад програми </a:t>
            </a:r>
            <a:r>
              <a:rPr lang="en-US" dirty="0">
                <a:solidFill>
                  <a:schemeClr val="bg1"/>
                </a:solidFill>
              </a:rPr>
              <a:t>(</a:t>
            </a:r>
            <a:r>
              <a:rPr lang="en-US" b="1" i="1" dirty="0" err="1" smtClean="0">
                <a:solidFill>
                  <a:schemeClr val="bg1"/>
                </a:solidFill>
                <a:latin typeface="+mj-lt"/>
              </a:rPr>
              <a:t>Tree.rb</a:t>
            </a:r>
            <a:r>
              <a:rPr lang="en-US" i="1" dirty="0" smtClean="0">
                <a:solidFill>
                  <a:schemeClr val="bg1"/>
                </a:solidFill>
                <a:latin typeface="+mj-lt"/>
              </a:rPr>
              <a:t>)</a:t>
            </a:r>
            <a:r>
              <a:rPr lang="uk-UA" dirty="0" smtClean="0">
                <a:solidFill>
                  <a:schemeClr val="bg1"/>
                </a:solidFill>
              </a:rPr>
              <a:t> яка демонструє</a:t>
            </a:r>
            <a:r>
              <a:rPr lang="uk-UA" dirty="0">
                <a:solidFill>
                  <a:schemeClr val="bg1"/>
                </a:solidFill>
              </a:rPr>
              <a:t>, як можна побудувати </a:t>
            </a:r>
            <a:r>
              <a:rPr lang="uk-UA" dirty="0" err="1" smtClean="0">
                <a:solidFill>
                  <a:schemeClr val="bg1"/>
                </a:solidFill>
              </a:rPr>
              <a:t>Мерклове</a:t>
            </a:r>
            <a:r>
              <a:rPr lang="uk-UA" dirty="0" smtClean="0">
                <a:solidFill>
                  <a:schemeClr val="bg1"/>
                </a:solidFill>
              </a:rPr>
              <a:t> </a:t>
            </a:r>
            <a:r>
              <a:rPr lang="uk-UA" dirty="0">
                <a:solidFill>
                  <a:schemeClr val="bg1"/>
                </a:solidFill>
              </a:rPr>
              <a:t>дерево для списку даних в </a:t>
            </a:r>
            <a:r>
              <a:rPr lang="en-US" dirty="0">
                <a:solidFill>
                  <a:schemeClr val="bg1"/>
                </a:solidFill>
              </a:rPr>
              <a:t>Ruby </a:t>
            </a:r>
            <a:r>
              <a:rPr lang="uk-UA" dirty="0">
                <a:solidFill>
                  <a:schemeClr val="bg1"/>
                </a:solidFill>
              </a:rPr>
              <a:t>і отримати кореневий хеш, який може бути використаний для перевірки цілісності даних в </a:t>
            </a:r>
            <a:r>
              <a:rPr lang="uk-UA" dirty="0" err="1">
                <a:solidFill>
                  <a:schemeClr val="bg1"/>
                </a:solidFill>
              </a:rPr>
              <a:t>блокчейні</a:t>
            </a:r>
            <a:r>
              <a:rPr lang="uk-UA" dirty="0">
                <a:solidFill>
                  <a:schemeClr val="bg1"/>
                </a:solidFill>
              </a:rPr>
              <a:t> або інших додатках, де важлива цілісність і </a:t>
            </a:r>
            <a:r>
              <a:rPr lang="uk-UA" dirty="0" err="1">
                <a:solidFill>
                  <a:schemeClr val="bg1"/>
                </a:solidFill>
              </a:rPr>
              <a:t>аутентичність</a:t>
            </a:r>
            <a:r>
              <a:rPr lang="uk-UA" dirty="0">
                <a:solidFill>
                  <a:schemeClr val="bg1"/>
                </a:solidFill>
              </a:rPr>
              <a:t> інформації.</a:t>
            </a:r>
            <a:endParaRPr lang="en-US" dirty="0">
              <a:solidFill>
                <a:schemeClr val="bg1"/>
              </a:solidFill>
            </a:endParaRPr>
          </a:p>
        </p:txBody>
      </p:sp>
      <p:sp>
        <p:nvSpPr>
          <p:cNvPr id="4" name="Прямоугольник 3"/>
          <p:cNvSpPr/>
          <p:nvPr/>
        </p:nvSpPr>
        <p:spPr>
          <a:xfrm>
            <a:off x="741680" y="2338478"/>
            <a:ext cx="11054080" cy="3970318"/>
          </a:xfrm>
          <a:prstGeom prst="rect">
            <a:avLst/>
          </a:prstGeom>
        </p:spPr>
        <p:txBody>
          <a:bodyPr wrap="square">
            <a:spAutoFit/>
          </a:bodyPr>
          <a:lstStyle/>
          <a:p>
            <a:r>
              <a:rPr lang="uk-UA" sz="2000" b="1" dirty="0">
                <a:solidFill>
                  <a:schemeClr val="bg1"/>
                </a:solidFill>
              </a:rPr>
              <a:t>Основна ідея коду полягає в наступному</a:t>
            </a:r>
            <a:r>
              <a:rPr lang="uk-UA" dirty="0">
                <a:solidFill>
                  <a:schemeClr val="bg1"/>
                </a:solidFill>
              </a:rPr>
              <a:t>:</a:t>
            </a:r>
          </a:p>
          <a:p>
            <a:endParaRPr lang="uk-UA" dirty="0">
              <a:solidFill>
                <a:schemeClr val="bg1"/>
              </a:solidFill>
            </a:endParaRPr>
          </a:p>
          <a:p>
            <a:pPr marL="285750" indent="-285750">
              <a:buFont typeface="Arial" panose="020B0604020202020204" pitchFamily="34" charset="0"/>
              <a:buChar char="•"/>
            </a:pPr>
            <a:r>
              <a:rPr lang="uk-UA" dirty="0">
                <a:solidFill>
                  <a:schemeClr val="bg1"/>
                </a:solidFill>
              </a:rPr>
              <a:t>Визначено функцію </a:t>
            </a:r>
            <a:r>
              <a:rPr lang="en-US" b="1" dirty="0" err="1">
                <a:solidFill>
                  <a:schemeClr val="bg1"/>
                </a:solidFill>
              </a:rPr>
              <a:t>calculate_hash</a:t>
            </a:r>
            <a:r>
              <a:rPr lang="en-US" b="1" dirty="0">
                <a:solidFill>
                  <a:schemeClr val="bg1"/>
                </a:solidFill>
              </a:rPr>
              <a:t>(data), </a:t>
            </a:r>
            <a:r>
              <a:rPr lang="uk-UA" dirty="0">
                <a:solidFill>
                  <a:schemeClr val="bg1"/>
                </a:solidFill>
              </a:rPr>
              <a:t>яка використовує бібліотеку </a:t>
            </a:r>
            <a:r>
              <a:rPr lang="en-US" dirty="0">
                <a:solidFill>
                  <a:schemeClr val="bg1"/>
                </a:solidFill>
              </a:rPr>
              <a:t>Digest </a:t>
            </a:r>
            <a:r>
              <a:rPr lang="uk-UA" dirty="0">
                <a:solidFill>
                  <a:schemeClr val="bg1"/>
                </a:solidFill>
              </a:rPr>
              <a:t>для обчислення </a:t>
            </a:r>
            <a:r>
              <a:rPr lang="en-US" dirty="0">
                <a:solidFill>
                  <a:schemeClr val="bg1"/>
                </a:solidFill>
              </a:rPr>
              <a:t>SHA-256 </a:t>
            </a:r>
            <a:r>
              <a:rPr lang="uk-UA" dirty="0">
                <a:solidFill>
                  <a:schemeClr val="bg1"/>
                </a:solidFill>
              </a:rPr>
              <a:t>хешу вхідних даних.</a:t>
            </a:r>
          </a:p>
          <a:p>
            <a:endParaRPr lang="uk-UA" dirty="0">
              <a:solidFill>
                <a:schemeClr val="bg1"/>
              </a:solidFill>
            </a:endParaRPr>
          </a:p>
          <a:p>
            <a:pPr marL="285750" indent="-285750">
              <a:buFont typeface="Arial" panose="020B0604020202020204" pitchFamily="34" charset="0"/>
              <a:buChar char="•"/>
            </a:pPr>
            <a:r>
              <a:rPr lang="uk-UA" dirty="0">
                <a:solidFill>
                  <a:schemeClr val="bg1"/>
                </a:solidFill>
              </a:rPr>
              <a:t>Визначено функцію </a:t>
            </a:r>
            <a:r>
              <a:rPr lang="en-US" b="1" dirty="0" err="1">
                <a:solidFill>
                  <a:schemeClr val="bg1"/>
                </a:solidFill>
              </a:rPr>
              <a:t>build_merkle_tree</a:t>
            </a:r>
            <a:r>
              <a:rPr lang="en-US" b="1" dirty="0">
                <a:solidFill>
                  <a:schemeClr val="bg1"/>
                </a:solidFill>
              </a:rPr>
              <a:t>(data</a:t>
            </a:r>
            <a:r>
              <a:rPr lang="en-US" dirty="0">
                <a:solidFill>
                  <a:schemeClr val="bg1"/>
                </a:solidFill>
              </a:rPr>
              <a:t>), </a:t>
            </a:r>
            <a:r>
              <a:rPr lang="uk-UA" dirty="0">
                <a:solidFill>
                  <a:schemeClr val="bg1"/>
                </a:solidFill>
              </a:rPr>
              <a:t>яка будує </a:t>
            </a:r>
            <a:r>
              <a:rPr lang="uk-UA" dirty="0" err="1" smtClean="0">
                <a:solidFill>
                  <a:schemeClr val="bg1"/>
                </a:solidFill>
              </a:rPr>
              <a:t>Мерклове</a:t>
            </a:r>
            <a:r>
              <a:rPr lang="uk-UA" dirty="0" smtClean="0">
                <a:solidFill>
                  <a:schemeClr val="bg1"/>
                </a:solidFill>
              </a:rPr>
              <a:t> </a:t>
            </a:r>
            <a:r>
              <a:rPr lang="uk-UA" dirty="0">
                <a:solidFill>
                  <a:schemeClr val="bg1"/>
                </a:solidFill>
              </a:rPr>
              <a:t>дерево зі списку даних. Вона </a:t>
            </a:r>
            <a:r>
              <a:rPr lang="uk-UA" dirty="0" err="1">
                <a:solidFill>
                  <a:schemeClr val="bg1"/>
                </a:solidFill>
              </a:rPr>
              <a:t>рекурсивно</a:t>
            </a:r>
            <a:r>
              <a:rPr lang="uk-UA" dirty="0">
                <a:solidFill>
                  <a:schemeClr val="bg1"/>
                </a:solidFill>
              </a:rPr>
              <a:t> обчислює хеші пари даних, а потім об'єднує їх для подальшого обчислення </a:t>
            </a:r>
            <a:r>
              <a:rPr lang="uk-UA" dirty="0" err="1">
                <a:solidFill>
                  <a:schemeClr val="bg1"/>
                </a:solidFill>
              </a:rPr>
              <a:t>хеша</a:t>
            </a:r>
            <a:r>
              <a:rPr lang="uk-UA" dirty="0">
                <a:solidFill>
                  <a:schemeClr val="bg1"/>
                </a:solidFill>
              </a:rPr>
              <a:t> більшого рівня дерева. Процес триває, поки не буде отриманий кореневий хеш </a:t>
            </a:r>
            <a:r>
              <a:rPr lang="uk-UA" dirty="0" err="1" smtClean="0">
                <a:solidFill>
                  <a:schemeClr val="bg1"/>
                </a:solidFill>
              </a:rPr>
              <a:t>Мерклового</a:t>
            </a:r>
            <a:r>
              <a:rPr lang="uk-UA" dirty="0" smtClean="0">
                <a:solidFill>
                  <a:schemeClr val="bg1"/>
                </a:solidFill>
              </a:rPr>
              <a:t> </a:t>
            </a:r>
            <a:r>
              <a:rPr lang="uk-UA" dirty="0">
                <a:solidFill>
                  <a:schemeClr val="bg1"/>
                </a:solidFill>
              </a:rPr>
              <a:t>дерева</a:t>
            </a:r>
            <a:r>
              <a:rPr lang="uk-UA" dirty="0" smtClean="0">
                <a:solidFill>
                  <a:schemeClr val="bg1"/>
                </a:solidFill>
              </a:rPr>
              <a:t>.</a:t>
            </a:r>
          </a:p>
          <a:p>
            <a:endParaRPr lang="uk-UA" dirty="0" smtClean="0">
              <a:solidFill>
                <a:schemeClr val="bg1"/>
              </a:solidFill>
            </a:endParaRPr>
          </a:p>
          <a:p>
            <a:pPr marL="285750" indent="-285750">
              <a:buFont typeface="Arial" panose="020B0604020202020204" pitchFamily="34" charset="0"/>
              <a:buChar char="•"/>
            </a:pPr>
            <a:r>
              <a:rPr lang="uk-UA" dirty="0" smtClean="0">
                <a:solidFill>
                  <a:schemeClr val="bg1"/>
                </a:solidFill>
              </a:rPr>
              <a:t>На </a:t>
            </a:r>
            <a:r>
              <a:rPr lang="uk-UA" dirty="0">
                <a:solidFill>
                  <a:schemeClr val="bg1"/>
                </a:solidFill>
              </a:rPr>
              <a:t>вхід подається приклад даних </a:t>
            </a:r>
            <a:r>
              <a:rPr lang="en-US" b="1" dirty="0">
                <a:solidFill>
                  <a:schemeClr val="bg1"/>
                </a:solidFill>
              </a:rPr>
              <a:t>data</a:t>
            </a:r>
            <a:r>
              <a:rPr lang="en-US" dirty="0">
                <a:solidFill>
                  <a:schemeClr val="bg1"/>
                </a:solidFill>
              </a:rPr>
              <a:t>, </a:t>
            </a:r>
            <a:r>
              <a:rPr lang="uk-UA" dirty="0">
                <a:solidFill>
                  <a:schemeClr val="bg1"/>
                </a:solidFill>
              </a:rPr>
              <a:t>які представляють собою список транзакцій.</a:t>
            </a:r>
          </a:p>
          <a:p>
            <a:endParaRPr lang="uk-UA" dirty="0">
              <a:solidFill>
                <a:schemeClr val="bg1"/>
              </a:solidFill>
            </a:endParaRPr>
          </a:p>
          <a:p>
            <a:pPr marL="285750" indent="-285750">
              <a:buFont typeface="Arial" panose="020B0604020202020204" pitchFamily="34" charset="0"/>
              <a:buChar char="•"/>
            </a:pPr>
            <a:r>
              <a:rPr lang="uk-UA" dirty="0">
                <a:solidFill>
                  <a:schemeClr val="bg1"/>
                </a:solidFill>
              </a:rPr>
              <a:t>Після виконання </a:t>
            </a:r>
            <a:r>
              <a:rPr lang="en-US" b="1" dirty="0" err="1">
                <a:solidFill>
                  <a:schemeClr val="bg1"/>
                </a:solidFill>
              </a:rPr>
              <a:t>build_merkle_tree</a:t>
            </a:r>
            <a:r>
              <a:rPr lang="en-US" b="1" dirty="0">
                <a:solidFill>
                  <a:schemeClr val="bg1"/>
                </a:solidFill>
              </a:rPr>
              <a:t>(data) </a:t>
            </a:r>
            <a:r>
              <a:rPr lang="uk-UA" dirty="0">
                <a:solidFill>
                  <a:schemeClr val="bg1"/>
                </a:solidFill>
              </a:rPr>
              <a:t>отримуємо кореневий хеш </a:t>
            </a:r>
            <a:r>
              <a:rPr lang="uk-UA" dirty="0" err="1">
                <a:solidFill>
                  <a:schemeClr val="bg1"/>
                </a:solidFill>
              </a:rPr>
              <a:t>Мерклівого</a:t>
            </a:r>
            <a:r>
              <a:rPr lang="uk-UA" dirty="0">
                <a:solidFill>
                  <a:schemeClr val="bg1"/>
                </a:solidFill>
              </a:rPr>
              <a:t> дерева.</a:t>
            </a:r>
          </a:p>
          <a:p>
            <a:endParaRPr lang="uk-UA" dirty="0">
              <a:solidFill>
                <a:schemeClr val="bg1"/>
              </a:solidFill>
            </a:endParaRPr>
          </a:p>
          <a:p>
            <a:pPr marL="285750" indent="-285750">
              <a:buFont typeface="Arial" panose="020B0604020202020204" pitchFamily="34" charset="0"/>
              <a:buChar char="•"/>
            </a:pPr>
            <a:r>
              <a:rPr lang="uk-UA" dirty="0">
                <a:solidFill>
                  <a:schemeClr val="bg1"/>
                </a:solidFill>
              </a:rPr>
              <a:t>Кореневий хеш виводиться на екран за допомогою </a:t>
            </a:r>
            <a:r>
              <a:rPr lang="en-US" b="1" i="1" dirty="0">
                <a:solidFill>
                  <a:schemeClr val="bg1"/>
                </a:solidFill>
              </a:rPr>
              <a:t>puts.</a:t>
            </a:r>
          </a:p>
        </p:txBody>
      </p:sp>
      <p:pic>
        <p:nvPicPr>
          <p:cNvPr id="6" name="Рисунок 5"/>
          <p:cNvPicPr>
            <a:picLocks noChangeAspect="1"/>
          </p:cNvPicPr>
          <p:nvPr/>
        </p:nvPicPr>
        <p:blipFill>
          <a:blip r:embed="rId2"/>
          <a:stretch>
            <a:fillRect/>
          </a:stretch>
        </p:blipFill>
        <p:spPr>
          <a:xfrm>
            <a:off x="6783433" y="5791200"/>
            <a:ext cx="5408567" cy="934720"/>
          </a:xfrm>
          <a:prstGeom prst="rect">
            <a:avLst/>
          </a:prstGeom>
        </p:spPr>
      </p:pic>
    </p:spTree>
    <p:extLst>
      <p:ext uri="{BB962C8B-B14F-4D97-AF65-F5344CB8AC3E}">
        <p14:creationId xmlns:p14="http://schemas.microsoft.com/office/powerpoint/2010/main" val="339332674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Контур">
  <a:themeElements>
    <a:clrScheme name="Контур">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Контур">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Контур">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TM04033919[[fn=Контур]]</Template>
  <TotalTime>270</TotalTime>
  <Words>704</Words>
  <Application>Microsoft Office PowerPoint</Application>
  <PresentationFormat>Широкоэкранный</PresentationFormat>
  <Paragraphs>42</Paragraphs>
  <Slides>10</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10</vt:i4>
      </vt:variant>
    </vt:vector>
  </HeadingPairs>
  <TitlesOfParts>
    <vt:vector size="15" baseType="lpstr">
      <vt:lpstr>Arial</vt:lpstr>
      <vt:lpstr>Times New Roman</vt:lpstr>
      <vt:lpstr>Trebuchet MS</vt:lpstr>
      <vt:lpstr>Tw Cen MT</vt:lpstr>
      <vt:lpstr>Контур</vt:lpstr>
      <vt:lpstr>Презентація на тему: Мерклово дерево</vt:lpstr>
      <vt:lpstr>Мерклово дерево</vt:lpstr>
      <vt:lpstr>Хто і коли винайшов концепцію дерева Меркла?</vt:lpstr>
      <vt:lpstr>Навіщо потрібне  дерево Меркла?</vt:lpstr>
      <vt:lpstr>Навіщо потрібне  дерево Меркла?</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Презентація на тему: Мерклово дерево</dc:title>
  <dc:creator>ASUS</dc:creator>
  <cp:lastModifiedBy>Ігорь Бедюх</cp:lastModifiedBy>
  <cp:revision>13</cp:revision>
  <dcterms:created xsi:type="dcterms:W3CDTF">2023-11-01T17:23:50Z</dcterms:created>
  <dcterms:modified xsi:type="dcterms:W3CDTF">2023-11-01T21:58:32Z</dcterms:modified>
</cp:coreProperties>
</file>