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3314328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3D02BFD-9CA3-4846-B385-298E1CF13C27}" type="datetimeFigureOut">
              <a:rPr lang="ru-RU" smtClean="0"/>
              <a:t>21.10.2022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223320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4084530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2F5FBB-87DB-4FC2-8021-EB0523FFB1EA}"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7154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1838634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D02BFD-9CA3-4846-B385-298E1CF13C27}" type="datetimeFigureOut">
              <a:rPr lang="ru-RU" smtClean="0"/>
              <a:t>21.10.2022</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3013911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D02BFD-9CA3-4846-B385-298E1CF13C27}" type="datetimeFigureOut">
              <a:rPr lang="ru-RU" smtClean="0"/>
              <a:t>21.10.2022</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670453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1668455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235034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3720379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122433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3D02BFD-9CA3-4846-B385-298E1CF13C27}" type="datetimeFigureOut">
              <a:rPr lang="ru-RU" smtClean="0"/>
              <a:t>21.10.2022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247486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3D02BFD-9CA3-4846-B385-298E1CF13C27}" type="datetimeFigureOut">
              <a:rPr lang="ru-RU" smtClean="0"/>
              <a:t>21.10.2022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302287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246007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416949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A3D02BFD-9CA3-4846-B385-298E1CF13C27}" type="datetimeFigureOut">
              <a:rPr lang="ru-RU" smtClean="0"/>
              <a:t>21.10.2022</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154804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3D02BFD-9CA3-4846-B385-298E1CF13C27}" type="datetimeFigureOut">
              <a:rPr lang="ru-RU" smtClean="0"/>
              <a:t>21.10.2022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B2F5FBB-87DB-4FC2-8021-EB0523FFB1EA}" type="slidenum">
              <a:rPr lang="ru-RU" smtClean="0"/>
              <a:t>‹#›</a:t>
            </a:fld>
            <a:endParaRPr lang="ru-RU"/>
          </a:p>
        </p:txBody>
      </p:sp>
    </p:spTree>
    <p:extLst>
      <p:ext uri="{BB962C8B-B14F-4D97-AF65-F5344CB8AC3E}">
        <p14:creationId xmlns:p14="http://schemas.microsoft.com/office/powerpoint/2010/main" val="395019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D02BFD-9CA3-4846-B385-298E1CF13C27}" type="datetimeFigureOut">
              <a:rPr lang="ru-RU" smtClean="0"/>
              <a:t>21.10.2022</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2F5FBB-87DB-4FC2-8021-EB0523FFB1EA}" type="slidenum">
              <a:rPr lang="ru-RU" smtClean="0"/>
              <a:t>‹#›</a:t>
            </a:fld>
            <a:endParaRPr lang="ru-RU"/>
          </a:p>
        </p:txBody>
      </p:sp>
    </p:spTree>
    <p:extLst>
      <p:ext uri="{BB962C8B-B14F-4D97-AF65-F5344CB8AC3E}">
        <p14:creationId xmlns:p14="http://schemas.microsoft.com/office/powerpoint/2010/main" val="29733894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A9CAEA9E-8714-4AF8-A0A3-99698F5994A5}"/>
              </a:ext>
            </a:extLst>
          </p:cNvPr>
          <p:cNvSpPr txBox="1">
            <a:spLocks/>
          </p:cNvSpPr>
          <p:nvPr/>
        </p:nvSpPr>
        <p:spPr>
          <a:xfrm>
            <a:off x="1524000" y="197962"/>
            <a:ext cx="9291687" cy="1036949"/>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 </a:t>
            </a:r>
            <a:br>
              <a:rPr lang="ru-RU" dirty="0"/>
            </a:br>
            <a:r>
              <a:rPr lang="ru-RU" sz="2000" dirty="0"/>
              <a:t>государственное бюджетное профессиональное образовательное учреждение</a:t>
            </a:r>
            <a:br>
              <a:rPr lang="ru-RU" sz="2000" dirty="0"/>
            </a:br>
            <a:r>
              <a:rPr lang="ru-RU" sz="2000" b="1" cap="all" dirty="0"/>
              <a:t> «П</a:t>
            </a:r>
            <a:r>
              <a:rPr lang="ru-RU" sz="2000" b="1" dirty="0"/>
              <a:t>ермский химико-технологический техникум»</a:t>
            </a:r>
            <a:br>
              <a:rPr lang="ru-RU" dirty="0"/>
            </a:br>
            <a:endParaRPr lang="ru-RU" sz="2800" dirty="0"/>
          </a:p>
        </p:txBody>
      </p:sp>
      <p:sp>
        <p:nvSpPr>
          <p:cNvPr id="10" name="Подзаголовок 2">
            <a:extLst>
              <a:ext uri="{FF2B5EF4-FFF2-40B4-BE49-F238E27FC236}">
                <a16:creationId xmlns:a16="http://schemas.microsoft.com/office/drawing/2014/main" id="{6023386E-A12A-4DE4-8131-0F0F429DE673}"/>
              </a:ext>
            </a:extLst>
          </p:cNvPr>
          <p:cNvSpPr txBox="1">
            <a:spLocks/>
          </p:cNvSpPr>
          <p:nvPr/>
        </p:nvSpPr>
        <p:spPr>
          <a:xfrm>
            <a:off x="1382598" y="2950297"/>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b="1" dirty="0"/>
              <a:t>Междисциплинарный курс: </a:t>
            </a:r>
            <a:r>
              <a:rPr lang="ru-RU" dirty="0"/>
              <a:t>МДК.01.01 «Разработка программных модулей»</a:t>
            </a:r>
          </a:p>
          <a:p>
            <a:r>
              <a:rPr lang="ru-RU" b="1" dirty="0"/>
              <a:t>Тема: </a:t>
            </a:r>
            <a:r>
              <a:rPr lang="ru-RU" dirty="0"/>
              <a:t>«Разработка системы для прохождения тестирования»</a:t>
            </a:r>
          </a:p>
        </p:txBody>
      </p:sp>
      <p:sp>
        <p:nvSpPr>
          <p:cNvPr id="11" name="Прямоугольник 10">
            <a:extLst>
              <a:ext uri="{FF2B5EF4-FFF2-40B4-BE49-F238E27FC236}">
                <a16:creationId xmlns:a16="http://schemas.microsoft.com/office/drawing/2014/main" id="{7CB5F5A4-1323-4FBF-9CD3-7EF732283DA8}"/>
              </a:ext>
            </a:extLst>
          </p:cNvPr>
          <p:cNvSpPr/>
          <p:nvPr/>
        </p:nvSpPr>
        <p:spPr>
          <a:xfrm>
            <a:off x="6809294" y="1495144"/>
            <a:ext cx="5011918" cy="923330"/>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Специальность 09.02.07</a:t>
            </a:r>
          </a:p>
          <a:p>
            <a:r>
              <a:rPr lang="ru-RU" dirty="0">
                <a:latin typeface="Times New Roman" panose="02020603050405020304" pitchFamily="18" charset="0"/>
                <a:cs typeface="Times New Roman" panose="02020603050405020304" pitchFamily="18" charset="0"/>
              </a:rPr>
              <a:t>«Информационные системы и программирование»</a:t>
            </a:r>
          </a:p>
        </p:txBody>
      </p:sp>
      <p:sp>
        <p:nvSpPr>
          <p:cNvPr id="12" name="Прямоугольник 11">
            <a:extLst>
              <a:ext uri="{FF2B5EF4-FFF2-40B4-BE49-F238E27FC236}">
                <a16:creationId xmlns:a16="http://schemas.microsoft.com/office/drawing/2014/main" id="{72835164-A720-4AC5-B30F-E01AC75473C4}"/>
              </a:ext>
            </a:extLst>
          </p:cNvPr>
          <p:cNvSpPr/>
          <p:nvPr/>
        </p:nvSpPr>
        <p:spPr>
          <a:xfrm>
            <a:off x="6985262" y="4777383"/>
            <a:ext cx="4157221" cy="923330"/>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Выполнил студент</a:t>
            </a:r>
          </a:p>
          <a:p>
            <a:r>
              <a:rPr lang="ru-RU" dirty="0">
                <a:latin typeface="Times New Roman" panose="02020603050405020304" pitchFamily="18" charset="0"/>
                <a:cs typeface="Times New Roman" panose="02020603050405020304" pitchFamily="18" charset="0"/>
              </a:rPr>
              <a:t>группы ИС-20-11</a:t>
            </a:r>
          </a:p>
          <a:p>
            <a:r>
              <a:rPr lang="ru-RU" dirty="0">
                <a:latin typeface="Times New Roman" panose="02020603050405020304" pitchFamily="18" charset="0"/>
                <a:cs typeface="Times New Roman" panose="02020603050405020304" pitchFamily="18" charset="0"/>
              </a:rPr>
              <a:t>Большаков И.А.</a:t>
            </a:r>
          </a:p>
        </p:txBody>
      </p:sp>
      <p:sp>
        <p:nvSpPr>
          <p:cNvPr id="13" name="Прямоугольник 12">
            <a:extLst>
              <a:ext uri="{FF2B5EF4-FFF2-40B4-BE49-F238E27FC236}">
                <a16:creationId xmlns:a16="http://schemas.microsoft.com/office/drawing/2014/main" id="{74866B99-082A-4B05-A1F2-C17E68241D7C}"/>
              </a:ext>
            </a:extLst>
          </p:cNvPr>
          <p:cNvSpPr/>
          <p:nvPr/>
        </p:nvSpPr>
        <p:spPr>
          <a:xfrm>
            <a:off x="6985262" y="5700713"/>
            <a:ext cx="3541336" cy="646331"/>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Руководитель проекта </a:t>
            </a:r>
          </a:p>
          <a:p>
            <a:r>
              <a:rPr lang="ru-RU" dirty="0">
                <a:latin typeface="Times New Roman" panose="02020603050405020304" pitchFamily="18" charset="0"/>
                <a:cs typeface="Times New Roman" panose="02020603050405020304" pitchFamily="18" charset="0"/>
              </a:rPr>
              <a:t>Е.Г. Рыкалова</a:t>
            </a:r>
          </a:p>
        </p:txBody>
      </p:sp>
    </p:spTree>
    <p:extLst>
      <p:ext uri="{BB962C8B-B14F-4D97-AF65-F5344CB8AC3E}">
        <p14:creationId xmlns:p14="http://schemas.microsoft.com/office/powerpoint/2010/main" val="27622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38CEC5-1442-4A6E-B276-AAC50EA9D02D}"/>
              </a:ext>
            </a:extLst>
          </p:cNvPr>
          <p:cNvSpPr>
            <a:spLocks noGrp="1"/>
          </p:cNvSpPr>
          <p:nvPr>
            <p:ph type="title"/>
          </p:nvPr>
        </p:nvSpPr>
        <p:spPr/>
        <p:txBody>
          <a:bodyPr/>
          <a:lstStyle/>
          <a:p>
            <a:r>
              <a:rPr lang="ru-RU" dirty="0"/>
              <a:t>Физическая модель БД</a:t>
            </a:r>
          </a:p>
        </p:txBody>
      </p:sp>
      <p:pic>
        <p:nvPicPr>
          <p:cNvPr id="7" name="Объект 6">
            <a:extLst>
              <a:ext uri="{FF2B5EF4-FFF2-40B4-BE49-F238E27FC236}">
                <a16:creationId xmlns:a16="http://schemas.microsoft.com/office/drawing/2014/main" id="{6B3DA738-5E7A-6EBC-EE0D-E6D673244403}"/>
              </a:ext>
            </a:extLst>
          </p:cNvPr>
          <p:cNvPicPr>
            <a:picLocks noGrp="1" noChangeAspect="1"/>
          </p:cNvPicPr>
          <p:nvPr>
            <p:ph idx="1"/>
          </p:nvPr>
        </p:nvPicPr>
        <p:blipFill>
          <a:blip r:embed="rId2"/>
          <a:stretch>
            <a:fillRect/>
          </a:stretch>
        </p:blipFill>
        <p:spPr>
          <a:xfrm>
            <a:off x="2886892" y="1522416"/>
            <a:ext cx="5042262" cy="4926246"/>
          </a:xfrm>
          <a:prstGeom prst="rect">
            <a:avLst/>
          </a:prstGeom>
        </p:spPr>
      </p:pic>
    </p:spTree>
    <p:extLst>
      <p:ext uri="{BB962C8B-B14F-4D97-AF65-F5344CB8AC3E}">
        <p14:creationId xmlns:p14="http://schemas.microsoft.com/office/powerpoint/2010/main" val="318119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C688D2-A5A4-4399-A889-7D5EE721A9A9}"/>
              </a:ext>
            </a:extLst>
          </p:cNvPr>
          <p:cNvSpPr>
            <a:spLocks noGrp="1"/>
          </p:cNvSpPr>
          <p:nvPr>
            <p:ph type="title"/>
          </p:nvPr>
        </p:nvSpPr>
        <p:spPr/>
        <p:txBody>
          <a:bodyPr/>
          <a:lstStyle/>
          <a:p>
            <a:r>
              <a:rPr lang="ru-RU" dirty="0"/>
              <a:t>Функциональная блок-схема</a:t>
            </a:r>
          </a:p>
        </p:txBody>
      </p:sp>
      <p:pic>
        <p:nvPicPr>
          <p:cNvPr id="6" name="Объект 5">
            <a:extLst>
              <a:ext uri="{FF2B5EF4-FFF2-40B4-BE49-F238E27FC236}">
                <a16:creationId xmlns:a16="http://schemas.microsoft.com/office/drawing/2014/main" id="{8FB33224-59C9-0541-5384-08954F9321EF}"/>
              </a:ext>
            </a:extLst>
          </p:cNvPr>
          <p:cNvPicPr>
            <a:picLocks noGrp="1" noChangeAspect="1"/>
          </p:cNvPicPr>
          <p:nvPr>
            <p:ph idx="1"/>
          </p:nvPr>
        </p:nvPicPr>
        <p:blipFill>
          <a:blip r:embed="rId2"/>
          <a:stretch>
            <a:fillRect/>
          </a:stretch>
        </p:blipFill>
        <p:spPr>
          <a:xfrm>
            <a:off x="2141166" y="1645920"/>
            <a:ext cx="7342958" cy="4615543"/>
          </a:xfrm>
          <a:prstGeom prst="rect">
            <a:avLst/>
          </a:prstGeom>
        </p:spPr>
      </p:pic>
    </p:spTree>
    <p:extLst>
      <p:ext uri="{BB962C8B-B14F-4D97-AF65-F5344CB8AC3E}">
        <p14:creationId xmlns:p14="http://schemas.microsoft.com/office/powerpoint/2010/main" val="383853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0A696-2B45-445D-81A3-FB4256AC4F09}"/>
              </a:ext>
            </a:extLst>
          </p:cNvPr>
          <p:cNvSpPr>
            <a:spLocks noGrp="1"/>
          </p:cNvSpPr>
          <p:nvPr>
            <p:ph type="title"/>
          </p:nvPr>
        </p:nvSpPr>
        <p:spPr/>
        <p:txBody>
          <a:bodyPr/>
          <a:lstStyle/>
          <a:p>
            <a:r>
              <a:rPr lang="ru-RU" sz="4400" dirty="0">
                <a:solidFill>
                  <a:schemeClr val="tx1"/>
                </a:solidFill>
              </a:rPr>
              <a:t>Выбор технологии проектирования. Выбор СУБД</a:t>
            </a:r>
            <a:br>
              <a:rPr lang="ru-RU" sz="4400" dirty="0">
                <a:solidFill>
                  <a:schemeClr val="tx1"/>
                </a:solidFill>
              </a:rPr>
            </a:br>
            <a:endParaRPr lang="ru-RU" dirty="0"/>
          </a:p>
        </p:txBody>
      </p:sp>
      <p:sp>
        <p:nvSpPr>
          <p:cNvPr id="3" name="Объект 2">
            <a:extLst>
              <a:ext uri="{FF2B5EF4-FFF2-40B4-BE49-F238E27FC236}">
                <a16:creationId xmlns:a16="http://schemas.microsoft.com/office/drawing/2014/main" id="{87273009-1832-4354-BD02-02088D730CF4}"/>
              </a:ext>
            </a:extLst>
          </p:cNvPr>
          <p:cNvSpPr>
            <a:spLocks noGrp="1"/>
          </p:cNvSpPr>
          <p:nvPr>
            <p:ph idx="1"/>
          </p:nvPr>
        </p:nvSpPr>
        <p:spPr/>
        <p:txBody>
          <a:bodyPr>
            <a:normAutofit/>
          </a:bodyPr>
          <a:lstStyle/>
          <a:p>
            <a:pPr marL="0" indent="0">
              <a:buNone/>
            </a:pPr>
            <a:r>
              <a:rPr lang="ru-RU" dirty="0"/>
              <a:t>Для разработки интерфейса приложения мной был выбран язык программирования </a:t>
            </a:r>
            <a:r>
              <a:rPr lang="en-US" dirty="0" err="1"/>
              <a:t>c#</a:t>
            </a:r>
            <a:r>
              <a:rPr lang="ru-RU" dirty="0"/>
              <a:t>. Само приложение было разработано </a:t>
            </a:r>
            <a:r>
              <a:rPr lang="en-US" dirty="0"/>
              <a:t>Microsoft</a:t>
            </a:r>
            <a:r>
              <a:rPr lang="ru-RU" dirty="0"/>
              <a:t> </a:t>
            </a:r>
            <a:r>
              <a:rPr lang="en-US" dirty="0"/>
              <a:t>Visual Studio </a:t>
            </a:r>
            <a:r>
              <a:rPr lang="ru-RU" dirty="0"/>
              <a:t>на платформе </a:t>
            </a:r>
            <a:r>
              <a:rPr lang="en-US" dirty="0"/>
              <a:t>.NET Framework WF.</a:t>
            </a:r>
          </a:p>
          <a:p>
            <a:pPr marL="0" indent="0">
              <a:buNone/>
            </a:pPr>
            <a:r>
              <a:rPr lang="ru-RU" dirty="0"/>
              <a:t>Мной было рассмотрено 3 варианта: </a:t>
            </a:r>
            <a:r>
              <a:rPr lang="en-US" dirty="0"/>
              <a:t>SQLite, PostgreSQL, Microsoft SQL.</a:t>
            </a:r>
            <a:endParaRPr lang="ru-RU" dirty="0"/>
          </a:p>
          <a:p>
            <a:pPr marL="0" indent="0">
              <a:buNone/>
            </a:pPr>
            <a:r>
              <a:rPr lang="ru-RU" dirty="0"/>
              <a:t>Сравнив все СУБД по критериям, я решил, что Microsoft SQL Server больше походит для решения задачи курсового проекта в силу своей доступности и удобства в использовании</a:t>
            </a:r>
          </a:p>
        </p:txBody>
      </p:sp>
    </p:spTree>
    <p:extLst>
      <p:ext uri="{BB962C8B-B14F-4D97-AF65-F5344CB8AC3E}">
        <p14:creationId xmlns:p14="http://schemas.microsoft.com/office/powerpoint/2010/main" val="137857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605528-5682-1329-D908-7AD3A4BDDA66}"/>
              </a:ext>
            </a:extLst>
          </p:cNvPr>
          <p:cNvSpPr>
            <a:spLocks noGrp="1"/>
          </p:cNvSpPr>
          <p:nvPr>
            <p:ph type="title"/>
          </p:nvPr>
        </p:nvSpPr>
        <p:spPr/>
        <p:txBody>
          <a:bodyPr/>
          <a:lstStyle/>
          <a:p>
            <a:r>
              <a:rPr lang="ru-RU" dirty="0"/>
              <a:t>Форма авторизации</a:t>
            </a:r>
          </a:p>
        </p:txBody>
      </p:sp>
      <p:pic>
        <p:nvPicPr>
          <p:cNvPr id="4" name="Объект 3">
            <a:extLst>
              <a:ext uri="{FF2B5EF4-FFF2-40B4-BE49-F238E27FC236}">
                <a16:creationId xmlns:a16="http://schemas.microsoft.com/office/drawing/2014/main" id="{34D74931-9DFD-FA73-E272-CA7AD7FD0A82}"/>
              </a:ext>
            </a:extLst>
          </p:cNvPr>
          <p:cNvPicPr>
            <a:picLocks noGrp="1" noChangeAspect="1"/>
          </p:cNvPicPr>
          <p:nvPr>
            <p:ph idx="1"/>
          </p:nvPr>
        </p:nvPicPr>
        <p:blipFill>
          <a:blip r:embed="rId2"/>
          <a:stretch>
            <a:fillRect/>
          </a:stretch>
        </p:blipFill>
        <p:spPr>
          <a:xfrm>
            <a:off x="4405149" y="2788254"/>
            <a:ext cx="2343477" cy="2724530"/>
          </a:xfrm>
          <a:prstGeom prst="rect">
            <a:avLst/>
          </a:prstGeom>
        </p:spPr>
      </p:pic>
    </p:spTree>
    <p:extLst>
      <p:ext uri="{BB962C8B-B14F-4D97-AF65-F5344CB8AC3E}">
        <p14:creationId xmlns:p14="http://schemas.microsoft.com/office/powerpoint/2010/main" val="4493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C26F11-BEE4-FDB9-9B39-CD61729E1106}"/>
              </a:ext>
            </a:extLst>
          </p:cNvPr>
          <p:cNvSpPr>
            <a:spLocks noGrp="1"/>
          </p:cNvSpPr>
          <p:nvPr>
            <p:ph type="title"/>
          </p:nvPr>
        </p:nvSpPr>
        <p:spPr/>
        <p:txBody>
          <a:bodyPr/>
          <a:lstStyle/>
          <a:p>
            <a:r>
              <a:rPr lang="ru-RU" dirty="0"/>
              <a:t>Панель администратора</a:t>
            </a:r>
          </a:p>
        </p:txBody>
      </p:sp>
      <p:pic>
        <p:nvPicPr>
          <p:cNvPr id="4" name="Объект 3">
            <a:extLst>
              <a:ext uri="{FF2B5EF4-FFF2-40B4-BE49-F238E27FC236}">
                <a16:creationId xmlns:a16="http://schemas.microsoft.com/office/drawing/2014/main" id="{AEA28717-875C-3654-1375-B499C9DA8712}"/>
              </a:ext>
            </a:extLst>
          </p:cNvPr>
          <p:cNvPicPr>
            <a:picLocks noGrp="1" noChangeAspect="1"/>
          </p:cNvPicPr>
          <p:nvPr>
            <p:ph idx="1"/>
          </p:nvPr>
        </p:nvPicPr>
        <p:blipFill>
          <a:blip r:embed="rId2"/>
          <a:stretch>
            <a:fillRect/>
          </a:stretch>
        </p:blipFill>
        <p:spPr>
          <a:xfrm>
            <a:off x="2086223" y="2052638"/>
            <a:ext cx="6981329" cy="4195762"/>
          </a:xfrm>
          <a:prstGeom prst="rect">
            <a:avLst/>
          </a:prstGeom>
        </p:spPr>
      </p:pic>
    </p:spTree>
    <p:extLst>
      <p:ext uri="{BB962C8B-B14F-4D97-AF65-F5344CB8AC3E}">
        <p14:creationId xmlns:p14="http://schemas.microsoft.com/office/powerpoint/2010/main" val="188656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A8B0E9-4A99-CED3-F840-3416F54B0CED}"/>
              </a:ext>
            </a:extLst>
          </p:cNvPr>
          <p:cNvSpPr>
            <a:spLocks noGrp="1"/>
          </p:cNvSpPr>
          <p:nvPr>
            <p:ph type="title"/>
          </p:nvPr>
        </p:nvSpPr>
        <p:spPr/>
        <p:txBody>
          <a:bodyPr/>
          <a:lstStyle/>
          <a:p>
            <a:r>
              <a:rPr lang="ru-RU" dirty="0"/>
              <a:t>Панель учителя</a:t>
            </a:r>
          </a:p>
        </p:txBody>
      </p:sp>
      <p:pic>
        <p:nvPicPr>
          <p:cNvPr id="4" name="Объект 3">
            <a:extLst>
              <a:ext uri="{FF2B5EF4-FFF2-40B4-BE49-F238E27FC236}">
                <a16:creationId xmlns:a16="http://schemas.microsoft.com/office/drawing/2014/main" id="{E9F220AF-8DC8-C974-7191-576E7DA7DF31}"/>
              </a:ext>
            </a:extLst>
          </p:cNvPr>
          <p:cNvPicPr>
            <a:picLocks noGrp="1" noChangeAspect="1"/>
          </p:cNvPicPr>
          <p:nvPr>
            <p:ph idx="1"/>
          </p:nvPr>
        </p:nvPicPr>
        <p:blipFill>
          <a:blip r:embed="rId2"/>
          <a:stretch>
            <a:fillRect/>
          </a:stretch>
        </p:blipFill>
        <p:spPr>
          <a:xfrm>
            <a:off x="1999488" y="2052638"/>
            <a:ext cx="7154799" cy="4195762"/>
          </a:xfrm>
          <a:prstGeom prst="rect">
            <a:avLst/>
          </a:prstGeom>
        </p:spPr>
      </p:pic>
    </p:spTree>
    <p:extLst>
      <p:ext uri="{BB962C8B-B14F-4D97-AF65-F5344CB8AC3E}">
        <p14:creationId xmlns:p14="http://schemas.microsoft.com/office/powerpoint/2010/main" val="3295469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BB315F-C248-61F9-94C8-64E6BD813679}"/>
              </a:ext>
            </a:extLst>
          </p:cNvPr>
          <p:cNvSpPr>
            <a:spLocks noGrp="1"/>
          </p:cNvSpPr>
          <p:nvPr>
            <p:ph type="title"/>
          </p:nvPr>
        </p:nvSpPr>
        <p:spPr/>
        <p:txBody>
          <a:bodyPr/>
          <a:lstStyle/>
          <a:p>
            <a:r>
              <a:rPr lang="ru-RU" dirty="0"/>
              <a:t>Панель учителя</a:t>
            </a:r>
          </a:p>
        </p:txBody>
      </p:sp>
      <p:pic>
        <p:nvPicPr>
          <p:cNvPr id="4" name="Объект 3">
            <a:extLst>
              <a:ext uri="{FF2B5EF4-FFF2-40B4-BE49-F238E27FC236}">
                <a16:creationId xmlns:a16="http://schemas.microsoft.com/office/drawing/2014/main" id="{8607BF40-B91F-A257-5695-1DCD940D07A6}"/>
              </a:ext>
            </a:extLst>
          </p:cNvPr>
          <p:cNvPicPr>
            <a:picLocks noGrp="1" noChangeAspect="1"/>
          </p:cNvPicPr>
          <p:nvPr>
            <p:ph idx="1"/>
          </p:nvPr>
        </p:nvPicPr>
        <p:blipFill>
          <a:blip r:embed="rId2"/>
          <a:stretch>
            <a:fillRect/>
          </a:stretch>
        </p:blipFill>
        <p:spPr>
          <a:xfrm>
            <a:off x="1999488" y="2052638"/>
            <a:ext cx="7154799" cy="4195762"/>
          </a:xfrm>
          <a:prstGeom prst="rect">
            <a:avLst/>
          </a:prstGeom>
        </p:spPr>
      </p:pic>
    </p:spTree>
    <p:extLst>
      <p:ext uri="{BB962C8B-B14F-4D97-AF65-F5344CB8AC3E}">
        <p14:creationId xmlns:p14="http://schemas.microsoft.com/office/powerpoint/2010/main" val="1653010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F792E8-60FB-2FCE-853E-8EA72ECE2020}"/>
              </a:ext>
            </a:extLst>
          </p:cNvPr>
          <p:cNvSpPr>
            <a:spLocks noGrp="1"/>
          </p:cNvSpPr>
          <p:nvPr>
            <p:ph type="title"/>
          </p:nvPr>
        </p:nvSpPr>
        <p:spPr/>
        <p:txBody>
          <a:bodyPr/>
          <a:lstStyle/>
          <a:p>
            <a:r>
              <a:rPr lang="ru-RU" dirty="0"/>
              <a:t>Панель ученика</a:t>
            </a:r>
          </a:p>
        </p:txBody>
      </p:sp>
      <p:pic>
        <p:nvPicPr>
          <p:cNvPr id="4" name="Объект 3">
            <a:extLst>
              <a:ext uri="{FF2B5EF4-FFF2-40B4-BE49-F238E27FC236}">
                <a16:creationId xmlns:a16="http://schemas.microsoft.com/office/drawing/2014/main" id="{15EA71CE-64AC-9688-B06C-0A55458F9FE8}"/>
              </a:ext>
            </a:extLst>
          </p:cNvPr>
          <p:cNvPicPr>
            <a:picLocks noGrp="1" noChangeAspect="1"/>
          </p:cNvPicPr>
          <p:nvPr>
            <p:ph idx="1"/>
          </p:nvPr>
        </p:nvPicPr>
        <p:blipFill>
          <a:blip r:embed="rId2"/>
          <a:stretch>
            <a:fillRect/>
          </a:stretch>
        </p:blipFill>
        <p:spPr>
          <a:xfrm>
            <a:off x="1141092" y="2104840"/>
            <a:ext cx="2000529" cy="1324160"/>
          </a:xfrm>
          <a:prstGeom prst="rect">
            <a:avLst/>
          </a:prstGeom>
        </p:spPr>
      </p:pic>
      <p:pic>
        <p:nvPicPr>
          <p:cNvPr id="5" name="Рисунок 4">
            <a:extLst>
              <a:ext uri="{FF2B5EF4-FFF2-40B4-BE49-F238E27FC236}">
                <a16:creationId xmlns:a16="http://schemas.microsoft.com/office/drawing/2014/main" id="{CF36C24F-C4BB-2D16-0771-A020B7E58849}"/>
              </a:ext>
            </a:extLst>
          </p:cNvPr>
          <p:cNvPicPr>
            <a:picLocks noChangeAspect="1"/>
          </p:cNvPicPr>
          <p:nvPr/>
        </p:nvPicPr>
        <p:blipFill>
          <a:blip r:embed="rId3"/>
          <a:stretch>
            <a:fillRect/>
          </a:stretch>
        </p:blipFill>
        <p:spPr>
          <a:xfrm>
            <a:off x="4491900" y="2104840"/>
            <a:ext cx="4070350" cy="3632835"/>
          </a:xfrm>
          <a:prstGeom prst="rect">
            <a:avLst/>
          </a:prstGeom>
        </p:spPr>
      </p:pic>
    </p:spTree>
    <p:extLst>
      <p:ext uri="{BB962C8B-B14F-4D97-AF65-F5344CB8AC3E}">
        <p14:creationId xmlns:p14="http://schemas.microsoft.com/office/powerpoint/2010/main" val="3760233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D9F80B-ED1B-7D81-C8AC-0F304CFB0C38}"/>
              </a:ext>
            </a:extLst>
          </p:cNvPr>
          <p:cNvSpPr>
            <a:spLocks noGrp="1"/>
          </p:cNvSpPr>
          <p:nvPr>
            <p:ph type="title"/>
          </p:nvPr>
        </p:nvSpPr>
        <p:spPr/>
        <p:txBody>
          <a:bodyPr/>
          <a:lstStyle/>
          <a:p>
            <a:r>
              <a:rPr lang="ru-RU" dirty="0"/>
              <a:t>Заключение</a:t>
            </a:r>
          </a:p>
        </p:txBody>
      </p:sp>
      <p:sp>
        <p:nvSpPr>
          <p:cNvPr id="3" name="Объект 2">
            <a:extLst>
              <a:ext uri="{FF2B5EF4-FFF2-40B4-BE49-F238E27FC236}">
                <a16:creationId xmlns:a16="http://schemas.microsoft.com/office/drawing/2014/main" id="{B86DE1D1-985D-5C0F-5ACF-A09892495119}"/>
              </a:ext>
            </a:extLst>
          </p:cNvPr>
          <p:cNvSpPr>
            <a:spLocks noGrp="1"/>
          </p:cNvSpPr>
          <p:nvPr>
            <p:ph idx="1"/>
          </p:nvPr>
        </p:nvSpPr>
        <p:spPr>
          <a:xfrm>
            <a:off x="1103312" y="1750424"/>
            <a:ext cx="9764985" cy="4497976"/>
          </a:xfrm>
        </p:spPr>
        <p:txBody>
          <a:bodyPr>
            <a:normAutofit fontScale="92500" lnSpcReduction="20000"/>
          </a:bodyPr>
          <a:lstStyle/>
          <a:p>
            <a:pPr marL="0" indent="0">
              <a:buNone/>
            </a:pPr>
            <a:r>
              <a:rPr lang="ru-RU" dirty="0"/>
              <a:t>Разработанное приложение позволяет учителям создавать тест и просматривать историю прохождения теста. Администратор создавать новых пользователей в системе. А ученик может проходить тест и просматривать свои результаты на почте.</a:t>
            </a:r>
          </a:p>
          <a:p>
            <a:pPr marL="0" indent="0">
              <a:buNone/>
            </a:pPr>
            <a:r>
              <a:rPr lang="ru-RU" dirty="0"/>
              <a:t>Так же решены все ранее поставленные задачи:</a:t>
            </a:r>
          </a:p>
          <a:p>
            <a:r>
              <a:rPr lang="ru-RU" dirty="0"/>
              <a:t>–	проанализирована предметная область;</a:t>
            </a:r>
          </a:p>
          <a:p>
            <a:r>
              <a:rPr lang="ru-RU" dirty="0"/>
              <a:t>–	спроектирована и реализована базы данных для хранения информации;</a:t>
            </a:r>
          </a:p>
          <a:p>
            <a:r>
              <a:rPr lang="ru-RU" dirty="0"/>
              <a:t>–	разработана авторизация для разграничения прав доступа;</a:t>
            </a:r>
          </a:p>
          <a:p>
            <a:r>
              <a:rPr lang="ru-RU" dirty="0"/>
              <a:t>–	разработано приложение для работы с базой данных.</a:t>
            </a:r>
          </a:p>
          <a:p>
            <a:pPr marL="0" indent="0">
              <a:buNone/>
            </a:pPr>
            <a:r>
              <a:rPr lang="ru-RU" dirty="0"/>
              <a:t>Таким образом, система обеспечивает возможность добавления, изменения и удаления данных в базе данных и имеет удобный интерфейс для работы пользователей. Программный продукт удобен и легок в использовании благодаря разработанному интерфейсу</a:t>
            </a:r>
          </a:p>
        </p:txBody>
      </p:sp>
    </p:spTree>
    <p:extLst>
      <p:ext uri="{BB962C8B-B14F-4D97-AF65-F5344CB8AC3E}">
        <p14:creationId xmlns:p14="http://schemas.microsoft.com/office/powerpoint/2010/main" val="121536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06FB0D-34E1-4FE7-AEFD-197530882213}"/>
              </a:ext>
            </a:extLst>
          </p:cNvPr>
          <p:cNvSpPr>
            <a:spLocks noGrp="1"/>
          </p:cNvSpPr>
          <p:nvPr>
            <p:ph type="title"/>
          </p:nvPr>
        </p:nvSpPr>
        <p:spPr/>
        <p:txBody>
          <a:bodyPr/>
          <a:lstStyle/>
          <a:p>
            <a:r>
              <a:rPr lang="ru-RU" dirty="0"/>
              <a:t>Цель курсового проекта</a:t>
            </a:r>
          </a:p>
        </p:txBody>
      </p:sp>
      <p:sp>
        <p:nvSpPr>
          <p:cNvPr id="3" name="Объект 2">
            <a:extLst>
              <a:ext uri="{FF2B5EF4-FFF2-40B4-BE49-F238E27FC236}">
                <a16:creationId xmlns:a16="http://schemas.microsoft.com/office/drawing/2014/main" id="{B2470791-20D8-40FF-AF70-398EA07AA769}"/>
              </a:ext>
            </a:extLst>
          </p:cNvPr>
          <p:cNvSpPr>
            <a:spLocks noGrp="1"/>
          </p:cNvSpPr>
          <p:nvPr>
            <p:ph idx="1"/>
          </p:nvPr>
        </p:nvSpPr>
        <p:spPr/>
        <p:txBody>
          <a:bodyPr/>
          <a:lstStyle/>
          <a:p>
            <a:r>
              <a:rPr lang="ru-RU" dirty="0"/>
              <a:t>Цель курсового проекта заключается в разработке приложения для системы тестирования, которое облегчит работу учителям.</a:t>
            </a:r>
          </a:p>
        </p:txBody>
      </p:sp>
    </p:spTree>
    <p:extLst>
      <p:ext uri="{BB962C8B-B14F-4D97-AF65-F5344CB8AC3E}">
        <p14:creationId xmlns:p14="http://schemas.microsoft.com/office/powerpoint/2010/main" val="143580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7D42F7-B198-43AF-B16F-78FFB00BC13F}"/>
              </a:ext>
            </a:extLst>
          </p:cNvPr>
          <p:cNvSpPr>
            <a:spLocks noGrp="1"/>
          </p:cNvSpPr>
          <p:nvPr>
            <p:ph type="title"/>
          </p:nvPr>
        </p:nvSpPr>
        <p:spPr/>
        <p:txBody>
          <a:bodyPr/>
          <a:lstStyle/>
          <a:p>
            <a:r>
              <a:rPr lang="ru-RU" dirty="0"/>
              <a:t>Задачи курсового проекта</a:t>
            </a:r>
          </a:p>
        </p:txBody>
      </p:sp>
      <p:sp>
        <p:nvSpPr>
          <p:cNvPr id="3" name="Объект 2">
            <a:extLst>
              <a:ext uri="{FF2B5EF4-FFF2-40B4-BE49-F238E27FC236}">
                <a16:creationId xmlns:a16="http://schemas.microsoft.com/office/drawing/2014/main" id="{0F0FC652-3D60-4317-84A3-F0D03CB56916}"/>
              </a:ext>
            </a:extLst>
          </p:cNvPr>
          <p:cNvSpPr>
            <a:spLocks noGrp="1"/>
          </p:cNvSpPr>
          <p:nvPr>
            <p:ph idx="1"/>
          </p:nvPr>
        </p:nvSpPr>
        <p:spPr/>
        <p:txBody>
          <a:bodyPr/>
          <a:lstStyle/>
          <a:p>
            <a:pPr lvl="0"/>
            <a:r>
              <a:rPr lang="ru-RU" dirty="0"/>
              <a:t>1.	Изучить предметную область;</a:t>
            </a:r>
          </a:p>
          <a:p>
            <a:pPr lvl="0"/>
            <a:r>
              <a:rPr lang="ru-RU" dirty="0"/>
              <a:t>2.	Разработать базу данных по данной области;</a:t>
            </a:r>
          </a:p>
          <a:p>
            <a:pPr lvl="0"/>
            <a:r>
              <a:rPr lang="ru-RU" dirty="0"/>
              <a:t>3.	Разработать начальные страницы, предназначенные для пользователей;</a:t>
            </a:r>
          </a:p>
          <a:p>
            <a:pPr lvl="0"/>
            <a:r>
              <a:rPr lang="ru-RU" dirty="0"/>
              <a:t>4.	Разработать систему авторизации – регистрации, а также обеспечить разделение ролей;</a:t>
            </a:r>
          </a:p>
          <a:p>
            <a:pPr lvl="0"/>
            <a:r>
              <a:rPr lang="ru-RU" dirty="0"/>
              <a:t>5.	Разработать функционал для создания новых и изменения старых тестов и просмотр пройденных тестов учениками.</a:t>
            </a:r>
          </a:p>
          <a:p>
            <a:endParaRPr lang="ru-RU" dirty="0"/>
          </a:p>
        </p:txBody>
      </p:sp>
    </p:spTree>
    <p:extLst>
      <p:ext uri="{BB962C8B-B14F-4D97-AF65-F5344CB8AC3E}">
        <p14:creationId xmlns:p14="http://schemas.microsoft.com/office/powerpoint/2010/main" val="417344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06456C-C69A-4643-8B8C-6741206139DA}"/>
              </a:ext>
            </a:extLst>
          </p:cNvPr>
          <p:cNvSpPr>
            <a:spLocks noGrp="1"/>
          </p:cNvSpPr>
          <p:nvPr>
            <p:ph type="title"/>
          </p:nvPr>
        </p:nvSpPr>
        <p:spPr/>
        <p:txBody>
          <a:bodyPr/>
          <a:lstStyle/>
          <a:p>
            <a:r>
              <a:rPr lang="ru-RU" dirty="0"/>
              <a:t>Актуальность</a:t>
            </a:r>
          </a:p>
        </p:txBody>
      </p:sp>
      <p:sp>
        <p:nvSpPr>
          <p:cNvPr id="3" name="Объект 2">
            <a:extLst>
              <a:ext uri="{FF2B5EF4-FFF2-40B4-BE49-F238E27FC236}">
                <a16:creationId xmlns:a16="http://schemas.microsoft.com/office/drawing/2014/main" id="{D403E9C9-B140-4657-825F-22C536AE22DD}"/>
              </a:ext>
            </a:extLst>
          </p:cNvPr>
          <p:cNvSpPr>
            <a:spLocks noGrp="1"/>
          </p:cNvSpPr>
          <p:nvPr>
            <p:ph idx="1"/>
          </p:nvPr>
        </p:nvSpPr>
        <p:spPr/>
        <p:txBody>
          <a:bodyPr>
            <a:normAutofit fontScale="85000" lnSpcReduction="20000"/>
          </a:bodyPr>
          <a:lstStyle/>
          <a:p>
            <a:pPr marL="0" indent="0">
              <a:buNone/>
            </a:pPr>
            <a:r>
              <a:rPr lang="ru-RU" sz="2400" dirty="0"/>
              <a:t> Тестирование широко применяется для оценки уровня знаний в учебных заведениях. Испытуемому предлагается ряд вопросов, на которые он должен ответить. Обычно к каждому вопросу дается несколько вариантов ответа, из которых надо выбрать правильный. Каждому варианту ответа соответствует некоторая оценка. Суммированием оценок за ответы получается общий балл, на основе которого делается вывод об уровне подготовленности испытуемого.</a:t>
            </a:r>
          </a:p>
          <a:p>
            <a:pPr marL="0" indent="0">
              <a:buNone/>
            </a:pPr>
            <a:r>
              <a:rPr lang="ru-RU" sz="2400" dirty="0"/>
              <a:t>В наше время технологии развиваются очень быстро. Но в школах все еще многие учителя сталкиваются с проблемой проведения тестирования. Учитель использует свое свободное время для создания теста, распечатки и проверки тестов учеников лично. Так же ученикам приходится ждать своей оценки. Данная проблема актуальна в наше время и будет рассмотрена в курсовом проекте.</a:t>
            </a:r>
          </a:p>
          <a:p>
            <a:pPr marL="0" indent="0">
              <a:buNone/>
            </a:pPr>
            <a:endParaRPr lang="ru-RU" sz="2400" dirty="0"/>
          </a:p>
          <a:p>
            <a:endParaRPr lang="ru-RU" sz="2400" dirty="0"/>
          </a:p>
        </p:txBody>
      </p:sp>
    </p:spTree>
    <p:extLst>
      <p:ext uri="{BB962C8B-B14F-4D97-AF65-F5344CB8AC3E}">
        <p14:creationId xmlns:p14="http://schemas.microsoft.com/office/powerpoint/2010/main" val="218437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F32833-CD01-47CD-8B7C-233AAEB60880}"/>
              </a:ext>
            </a:extLst>
          </p:cNvPr>
          <p:cNvSpPr>
            <a:spLocks noGrp="1"/>
          </p:cNvSpPr>
          <p:nvPr>
            <p:ph type="title"/>
          </p:nvPr>
        </p:nvSpPr>
        <p:spPr/>
        <p:txBody>
          <a:bodyPr/>
          <a:lstStyle/>
          <a:p>
            <a:r>
              <a:rPr lang="ru-RU" dirty="0"/>
              <a:t>Функциональная диаграмма</a:t>
            </a:r>
          </a:p>
        </p:txBody>
      </p:sp>
      <p:pic>
        <p:nvPicPr>
          <p:cNvPr id="7" name="Объект 6">
            <a:extLst>
              <a:ext uri="{FF2B5EF4-FFF2-40B4-BE49-F238E27FC236}">
                <a16:creationId xmlns:a16="http://schemas.microsoft.com/office/drawing/2014/main" id="{B429B870-0B8F-7C8C-42A5-074A0138922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9375" y="2283619"/>
            <a:ext cx="5915025" cy="3733800"/>
          </a:xfrm>
          <a:prstGeom prst="rect">
            <a:avLst/>
          </a:prstGeom>
          <a:noFill/>
          <a:ln>
            <a:noFill/>
          </a:ln>
        </p:spPr>
      </p:pic>
    </p:spTree>
    <p:extLst>
      <p:ext uri="{BB962C8B-B14F-4D97-AF65-F5344CB8AC3E}">
        <p14:creationId xmlns:p14="http://schemas.microsoft.com/office/powerpoint/2010/main" val="292274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192FDC-D231-4154-B9D2-4BC62047F84D}"/>
              </a:ext>
            </a:extLst>
          </p:cNvPr>
          <p:cNvSpPr>
            <a:spLocks noGrp="1"/>
          </p:cNvSpPr>
          <p:nvPr>
            <p:ph type="title"/>
          </p:nvPr>
        </p:nvSpPr>
        <p:spPr/>
        <p:txBody>
          <a:bodyPr/>
          <a:lstStyle/>
          <a:p>
            <a:r>
              <a:rPr lang="ru-RU" dirty="0"/>
              <a:t>Подробная функциональная диаграмма</a:t>
            </a:r>
          </a:p>
        </p:txBody>
      </p:sp>
      <p:pic>
        <p:nvPicPr>
          <p:cNvPr id="7" name="Объект 6">
            <a:extLst>
              <a:ext uri="{FF2B5EF4-FFF2-40B4-BE49-F238E27FC236}">
                <a16:creationId xmlns:a16="http://schemas.microsoft.com/office/drawing/2014/main" id="{0DB58EC0-6522-87F8-7882-246E70C7DDFD}"/>
              </a:ext>
            </a:extLst>
          </p:cNvPr>
          <p:cNvPicPr>
            <a:picLocks noGrp="1" noChangeAspect="1"/>
          </p:cNvPicPr>
          <p:nvPr>
            <p:ph idx="1"/>
          </p:nvPr>
        </p:nvPicPr>
        <p:blipFill>
          <a:blip r:embed="rId2"/>
          <a:stretch>
            <a:fillRect/>
          </a:stretch>
        </p:blipFill>
        <p:spPr>
          <a:xfrm>
            <a:off x="1990225" y="2149990"/>
            <a:ext cx="7173326" cy="4001058"/>
          </a:xfrm>
          <a:prstGeom prst="rect">
            <a:avLst/>
          </a:prstGeom>
        </p:spPr>
      </p:pic>
    </p:spTree>
    <p:extLst>
      <p:ext uri="{BB962C8B-B14F-4D97-AF65-F5344CB8AC3E}">
        <p14:creationId xmlns:p14="http://schemas.microsoft.com/office/powerpoint/2010/main" val="367271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C36139-6DB7-48F6-BC2E-9E554F1C3B00}"/>
              </a:ext>
            </a:extLst>
          </p:cNvPr>
          <p:cNvSpPr>
            <a:spLocks noGrp="1"/>
          </p:cNvSpPr>
          <p:nvPr>
            <p:ph type="title"/>
          </p:nvPr>
        </p:nvSpPr>
        <p:spPr/>
        <p:txBody>
          <a:bodyPr/>
          <a:lstStyle/>
          <a:p>
            <a:r>
              <a:rPr lang="ru-RU" dirty="0"/>
              <a:t>Диаграмма прецендентов</a:t>
            </a:r>
          </a:p>
        </p:txBody>
      </p:sp>
      <p:pic>
        <p:nvPicPr>
          <p:cNvPr id="6" name="Объект 5">
            <a:extLst>
              <a:ext uri="{FF2B5EF4-FFF2-40B4-BE49-F238E27FC236}">
                <a16:creationId xmlns:a16="http://schemas.microsoft.com/office/drawing/2014/main" id="{80B30557-4349-7263-BA6A-0F44F9832A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485" y="1711257"/>
            <a:ext cx="7759337" cy="4963300"/>
          </a:xfrm>
          <a:prstGeom prst="rect">
            <a:avLst/>
          </a:prstGeom>
          <a:noFill/>
          <a:ln>
            <a:noFill/>
          </a:ln>
        </p:spPr>
      </p:pic>
    </p:spTree>
    <p:extLst>
      <p:ext uri="{BB962C8B-B14F-4D97-AF65-F5344CB8AC3E}">
        <p14:creationId xmlns:p14="http://schemas.microsoft.com/office/powerpoint/2010/main" val="227781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7AC5E6-83AF-4E1B-AAD4-6B308780E5DB}"/>
              </a:ext>
            </a:extLst>
          </p:cNvPr>
          <p:cNvSpPr>
            <a:spLocks noGrp="1"/>
          </p:cNvSpPr>
          <p:nvPr>
            <p:ph type="title"/>
          </p:nvPr>
        </p:nvSpPr>
        <p:spPr/>
        <p:txBody>
          <a:bodyPr/>
          <a:lstStyle/>
          <a:p>
            <a:r>
              <a:rPr lang="en-US" dirty="0"/>
              <a:t>ER-</a:t>
            </a:r>
            <a:r>
              <a:rPr lang="ru-RU" dirty="0"/>
              <a:t>диаграмма</a:t>
            </a:r>
          </a:p>
        </p:txBody>
      </p:sp>
      <p:pic>
        <p:nvPicPr>
          <p:cNvPr id="6" name="Объект 5">
            <a:extLst>
              <a:ext uri="{FF2B5EF4-FFF2-40B4-BE49-F238E27FC236}">
                <a16:creationId xmlns:a16="http://schemas.microsoft.com/office/drawing/2014/main" id="{2A2000F8-F5B5-F9AA-0546-F338A3613B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5634" y="1473800"/>
            <a:ext cx="5447212" cy="4940495"/>
          </a:xfrm>
          <a:prstGeom prst="rect">
            <a:avLst/>
          </a:prstGeom>
          <a:noFill/>
          <a:ln>
            <a:noFill/>
          </a:ln>
        </p:spPr>
      </p:pic>
    </p:spTree>
    <p:extLst>
      <p:ext uri="{BB962C8B-B14F-4D97-AF65-F5344CB8AC3E}">
        <p14:creationId xmlns:p14="http://schemas.microsoft.com/office/powerpoint/2010/main" val="220282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8DD061-EBF1-47DB-B01B-647440782E1F}"/>
              </a:ext>
            </a:extLst>
          </p:cNvPr>
          <p:cNvSpPr>
            <a:spLocks noGrp="1"/>
          </p:cNvSpPr>
          <p:nvPr>
            <p:ph type="title"/>
          </p:nvPr>
        </p:nvSpPr>
        <p:spPr/>
        <p:txBody>
          <a:bodyPr/>
          <a:lstStyle/>
          <a:p>
            <a:r>
              <a:rPr lang="ru-RU" dirty="0"/>
              <a:t>Логическая модель</a:t>
            </a:r>
          </a:p>
        </p:txBody>
      </p:sp>
      <p:pic>
        <p:nvPicPr>
          <p:cNvPr id="14" name="Объект 13">
            <a:extLst>
              <a:ext uri="{FF2B5EF4-FFF2-40B4-BE49-F238E27FC236}">
                <a16:creationId xmlns:a16="http://schemas.microsoft.com/office/drawing/2014/main" id="{807D56BA-1D6A-B58C-BCF1-CEF662C32241}"/>
              </a:ext>
            </a:extLst>
          </p:cNvPr>
          <p:cNvPicPr>
            <a:picLocks noGrp="1" noChangeAspect="1"/>
          </p:cNvPicPr>
          <p:nvPr>
            <p:ph idx="1"/>
          </p:nvPr>
        </p:nvPicPr>
        <p:blipFill>
          <a:blip r:embed="rId2"/>
          <a:stretch>
            <a:fillRect/>
          </a:stretch>
        </p:blipFill>
        <p:spPr>
          <a:xfrm>
            <a:off x="2325189" y="1357315"/>
            <a:ext cx="5982787" cy="5139203"/>
          </a:xfrm>
        </p:spPr>
      </p:pic>
    </p:spTree>
    <p:extLst>
      <p:ext uri="{BB962C8B-B14F-4D97-AF65-F5344CB8AC3E}">
        <p14:creationId xmlns:p14="http://schemas.microsoft.com/office/powerpoint/2010/main" val="1366009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TotalTime>
  <Words>473</Words>
  <Application>Microsoft Office PowerPoint</Application>
  <PresentationFormat>Широкоэкранный</PresentationFormat>
  <Paragraphs>45</Paragraphs>
  <Slides>18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Century Gothic</vt:lpstr>
      <vt:lpstr>Times New Roman</vt:lpstr>
      <vt:lpstr>Wingdings 3</vt:lpstr>
      <vt:lpstr>Ион</vt:lpstr>
      <vt:lpstr>Презентация PowerPoint</vt:lpstr>
      <vt:lpstr>Цель курсового проекта</vt:lpstr>
      <vt:lpstr>Задачи курсового проекта</vt:lpstr>
      <vt:lpstr>Актуальность</vt:lpstr>
      <vt:lpstr>Функциональная диаграмма</vt:lpstr>
      <vt:lpstr>Подробная функциональная диаграмма</vt:lpstr>
      <vt:lpstr>Диаграмма прецендентов</vt:lpstr>
      <vt:lpstr>ER-диаграмма</vt:lpstr>
      <vt:lpstr>Логическая модель</vt:lpstr>
      <vt:lpstr>Физическая модель БД</vt:lpstr>
      <vt:lpstr>Функциональная блок-схема</vt:lpstr>
      <vt:lpstr>Выбор технологии проектирования. Выбор СУБД </vt:lpstr>
      <vt:lpstr>Форма авторизации</vt:lpstr>
      <vt:lpstr>Панель администратора</vt:lpstr>
      <vt:lpstr>Панель учителя</vt:lpstr>
      <vt:lpstr>Панель учителя</vt:lpstr>
      <vt:lpstr>Панель ученика</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Игорь Большаков</dc:creator>
  <cp:lastModifiedBy>Игорь Большаков</cp:lastModifiedBy>
  <cp:revision>1</cp:revision>
  <dcterms:created xsi:type="dcterms:W3CDTF">2022-10-21T04:03:20Z</dcterms:created>
  <dcterms:modified xsi:type="dcterms:W3CDTF">2022-10-21T04:18:14Z</dcterms:modified>
</cp:coreProperties>
</file>