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90" r:id="rId5"/>
    <p:sldId id="291" r:id="rId6"/>
    <p:sldId id="292" r:id="rId7"/>
    <p:sldId id="293" r:id="rId8"/>
    <p:sldId id="294" r:id="rId9"/>
    <p:sldId id="295" r:id="rId10"/>
    <p:sldId id="280" r:id="rId11"/>
    <p:sldId id="296" r:id="rId12"/>
    <p:sldId id="281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fGd3lgDcGWtnggGctm+fmrPxf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ACBD6D-5BE4-429D-AD9A-C39C61FEF467}">
  <a:tblStyle styleId="{98ACBD6D-5BE4-429D-AD9A-C39C61FEF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50BAF9F-4F96-877A-7143-AA8EB5E44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088761E4-A2D7-C101-5D0A-39D1A8E91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46D0D3FD-168F-9076-3A83-6256D91DF5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5678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30551AD-3B4E-46A8-F585-EC03B6558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C19351B7-59DD-A51E-E6F5-837C3B69B8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AA1B7816-304C-53CD-3F12-D5552116C0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1935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805CE22-8436-DD73-A38D-B832F6ED6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81F1D63B-B57B-9EEE-04ED-6607849C21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35F5A032-6301-4C75-9C1C-6DB8874E33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7950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DDCB0D46-990B-559E-D312-693A6FDF6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3E6BE275-0269-BEA7-3B2B-CC1AEC705C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09B6508C-00FE-51AC-8493-3E4935DDA8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8612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B81B9A1-26DC-47D5-A3FB-5614BB9B9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B858E25A-C74F-8F05-01AB-43E30F681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362518BA-F07B-1786-B877-045B38B35F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639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DF99A608-DDF3-41A6-D2C0-11B402521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B80578D8-2205-4A32-BA63-32C637230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0C876328-19E5-520B-6378-754A96AEE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1832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4F95CE11-82F0-9580-39F1-CD8E66F2A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358192DE-C43E-2870-D73B-CFC31C3150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A1B2A8ED-A496-BCD8-2486-89B46B0F9A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3385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8F3A318-DA7C-BB35-BC8A-267D47C77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6517B96E-D21D-95DC-60B6-D60CB4DB20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4D4E9A78-9F13-6F04-5474-2F40DBCA08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4699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92D4556-11EF-FEC6-5313-CCD69B25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A0903FB6-997E-214F-FFDD-158A4564B8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2A898163-C366-E792-F234-EDCB801EFF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826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C581EFE-AF9E-5399-8916-459CB43D4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62D0967E-293E-B719-33CE-CCEBB52172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999217B3-ED06-05F0-25C6-00F149D217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300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7fa25771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g2e7fa25771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EB967304-4A61-F6A8-8EE5-44150A9C8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E96D34F5-555C-1A94-6BC3-0D9B1FF871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8AB1CE0A-3FA7-5130-A763-616167B114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918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0F89494-1BCD-6803-D053-376BDF386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1365F033-82E4-DA27-EE70-9B1F1CFFEF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21B19874-4CA6-C345-D50C-97C18C477F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927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D8B6E6D-7B8C-3BB2-F975-6DD53FF07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8FE4D93B-C69A-C0F2-2B73-17573ECEDD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D316F489-6F25-1F5B-6F69-F9C58E8386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4301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CB1CEFC-AD42-D10D-DEC8-D4BAE74EA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520451B9-A656-EF8D-E42D-C19C9B4DD7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0266439F-151F-E61F-B91D-583317DDB7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891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3B73F2C8-8753-DC60-1937-3BB41C839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E459A698-C695-2BBF-0BF9-ED58FBBE6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C6AA02AC-0DD7-DA9D-DBEA-6B6530E53A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922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D51AA860-9805-B6FC-C9C1-6216565F0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2C5DB9C6-73D1-D892-297B-8D1C75C6C3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CD533385-7B69-6AC1-9E1A-0D134765A9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209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46EDF21-86E9-F366-B972-0D4A7CAA9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534866c7f_2_6:notes">
            <a:extLst>
              <a:ext uri="{FF2B5EF4-FFF2-40B4-BE49-F238E27FC236}">
                <a16:creationId xmlns:a16="http://schemas.microsoft.com/office/drawing/2014/main" id="{247DCCD9-AB5E-9645-D821-0AAB005FB8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21534866c7f_2_6:notes">
            <a:extLst>
              <a:ext uri="{FF2B5EF4-FFF2-40B4-BE49-F238E27FC236}">
                <a16:creationId xmlns:a16="http://schemas.microsoft.com/office/drawing/2014/main" id="{B0502926-4214-8863-8BB6-3677158611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550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Logotipo&#10;&#10;Descrição gerada automaticament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67" y="835"/>
            <a:ext cx="12164100" cy="68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5314600" y="2301175"/>
            <a:ext cx="6398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9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Trabalho GB – </a:t>
            </a:r>
            <a:r>
              <a:rPr lang="pt-BR" sz="29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PySpark</a:t>
            </a:r>
            <a:endParaRPr sz="48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314600" y="2828050"/>
            <a:ext cx="639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000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Ciência de Dados e Big Data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314598" y="4280400"/>
            <a:ext cx="34150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pt-BR" sz="1800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Igor da Silva Cassolli</a:t>
            </a:r>
            <a:endParaRPr sz="1800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800" b="0" i="0" u="none" strike="noStrike" cap="none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Jones Marlos Pinheiro da Rosa</a:t>
            </a:r>
            <a:endParaRPr sz="1800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AA9668CA-36BE-CDD9-BE62-6AA3037F3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37C91589-810E-0492-1BFE-7A5E47A546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238CABDD-A056-A0D3-B080-82B25C070DBB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Analisando dados (Classe Alvo)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2C3CF8-7C63-50C3-DB71-4B5D9DDB2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562" y="1977609"/>
            <a:ext cx="7398327" cy="40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4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D2FA483-2FC3-3C7A-52FE-72C1733A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E15E3BB7-F8DD-BB38-FA8F-580BCCCD4F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823B8710-C58B-0368-9498-D25A8F1AEBF3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Decidir quais dados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A09188-2EE6-3548-3894-78364FD69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253A7E"/>
                </a:solidFill>
              </a:rPr>
              <a:t>Longitude</a:t>
            </a:r>
          </a:p>
          <a:p>
            <a:r>
              <a:rPr lang="pt-BR" dirty="0">
                <a:solidFill>
                  <a:srgbClr val="253A7E"/>
                </a:solidFill>
              </a:rPr>
              <a:t>Latitude</a:t>
            </a:r>
          </a:p>
          <a:p>
            <a:r>
              <a:rPr lang="pt-BR" dirty="0">
                <a:solidFill>
                  <a:srgbClr val="253A7E"/>
                </a:solidFill>
              </a:rPr>
              <a:t>Dia da Semana</a:t>
            </a:r>
          </a:p>
          <a:p>
            <a:r>
              <a:rPr lang="pt-BR" dirty="0">
                <a:solidFill>
                  <a:srgbClr val="253A7E"/>
                </a:solidFill>
              </a:rPr>
              <a:t>Noite / Dia</a:t>
            </a:r>
          </a:p>
          <a:p>
            <a:r>
              <a:rPr lang="pt-BR" dirty="0">
                <a:solidFill>
                  <a:srgbClr val="253A7E"/>
                </a:solidFill>
              </a:rPr>
              <a:t>UPS / Gravidade Acidente</a:t>
            </a:r>
          </a:p>
        </p:txBody>
      </p:sp>
    </p:spTree>
    <p:extLst>
      <p:ext uri="{BB962C8B-B14F-4D97-AF65-F5344CB8AC3E}">
        <p14:creationId xmlns:p14="http://schemas.microsoft.com/office/powerpoint/2010/main" val="194759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F5A3740-B2E0-3C41-AFD1-7F9F87315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5F3CC6B3-0F8F-178C-1349-93EDB8EC91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EEC3AFCF-D53B-36F9-B541-8C822F1E0298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Separar previsores e classes</a:t>
            </a:r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97DF8330-6DB2-D813-23BE-EEDD6DA3A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rgbClr val="253A7E"/>
                </a:solidFill>
              </a:rPr>
              <a:t>Previsores</a:t>
            </a:r>
          </a:p>
          <a:p>
            <a:pPr lvl="1"/>
            <a:r>
              <a:rPr lang="pt-BR" dirty="0">
                <a:solidFill>
                  <a:srgbClr val="253A7E"/>
                </a:solidFill>
              </a:rPr>
              <a:t>Longitude</a:t>
            </a:r>
          </a:p>
          <a:p>
            <a:pPr lvl="1"/>
            <a:r>
              <a:rPr lang="pt-BR" dirty="0">
                <a:solidFill>
                  <a:srgbClr val="253A7E"/>
                </a:solidFill>
              </a:rPr>
              <a:t>Latitude</a:t>
            </a:r>
          </a:p>
          <a:p>
            <a:pPr lvl="1"/>
            <a:r>
              <a:rPr lang="pt-BR" dirty="0">
                <a:solidFill>
                  <a:srgbClr val="253A7E"/>
                </a:solidFill>
              </a:rPr>
              <a:t>Dia da Semana</a:t>
            </a:r>
          </a:p>
          <a:p>
            <a:pPr lvl="1"/>
            <a:r>
              <a:rPr lang="pt-BR" dirty="0">
                <a:solidFill>
                  <a:srgbClr val="253A7E"/>
                </a:solidFill>
              </a:rPr>
              <a:t>Noite / Dia</a:t>
            </a:r>
          </a:p>
          <a:p>
            <a:r>
              <a:rPr lang="pt-BR" dirty="0">
                <a:solidFill>
                  <a:srgbClr val="253A7E"/>
                </a:solidFill>
              </a:rPr>
              <a:t>Classe</a:t>
            </a:r>
          </a:p>
          <a:p>
            <a:pPr lvl="1"/>
            <a:r>
              <a:rPr lang="pt-BR" dirty="0">
                <a:solidFill>
                  <a:srgbClr val="253A7E"/>
                </a:solidFill>
              </a:rPr>
              <a:t>UPS / Gravidade do Acidente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BC5AE64-EA84-2EC4-0243-95D69B6454B3}"/>
              </a:ext>
            </a:extLst>
          </p:cNvPr>
          <p:cNvSpPr txBox="1"/>
          <p:nvPr/>
        </p:nvSpPr>
        <p:spPr>
          <a:xfrm>
            <a:off x="2558008" y="5219632"/>
            <a:ext cx="7075983" cy="475771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x_acidentes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df.iloc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[:,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pt-BR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values</a:t>
            </a:r>
            <a:endParaRPr lang="pt-BR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y_acidentes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df.iloc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[:,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values</a:t>
            </a:r>
            <a:endParaRPr lang="pt-BR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50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D3EC2BE-1663-EA8F-2B30-46F2C363F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580EB465-188D-A84A-4402-2C31B36DD8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8283EAF0-E72A-1A15-A5D0-56A8F80A2687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Transformar as colunas</a:t>
            </a:r>
          </a:p>
        </p:txBody>
      </p:sp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475F965B-DC45-70E4-7173-1EE7779C6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rgbClr val="253A7E"/>
                </a:solidFill>
              </a:rPr>
              <a:t>Dia da Semana</a:t>
            </a:r>
          </a:p>
          <a:p>
            <a:pPr lvl="1"/>
            <a:r>
              <a:rPr lang="pt-BR" dirty="0">
                <a:solidFill>
                  <a:srgbClr val="253A7E"/>
                </a:solidFill>
              </a:rPr>
              <a:t>Enumerados entre 0 = Domingo e 6 = Sábado</a:t>
            </a:r>
          </a:p>
          <a:p>
            <a:pPr lvl="1"/>
            <a:r>
              <a:rPr lang="pt-BR" dirty="0">
                <a:solidFill>
                  <a:srgbClr val="253A7E"/>
                </a:solidFill>
              </a:rPr>
              <a:t>Escalonados de [0, 6] para [0, 1]</a:t>
            </a:r>
          </a:p>
          <a:p>
            <a:pPr marL="571500" lvl="1" indent="0">
              <a:buNone/>
            </a:pPr>
            <a:endParaRPr lang="pt-BR" dirty="0">
              <a:solidFill>
                <a:srgbClr val="253A7E"/>
              </a:solidFill>
            </a:endParaRPr>
          </a:p>
          <a:p>
            <a:r>
              <a:rPr lang="pt-BR" dirty="0">
                <a:solidFill>
                  <a:srgbClr val="253A7E"/>
                </a:solidFill>
              </a:rPr>
              <a:t>Dia / Noite</a:t>
            </a:r>
          </a:p>
          <a:p>
            <a:pPr lvl="1"/>
            <a:r>
              <a:rPr lang="pt-BR" dirty="0">
                <a:solidFill>
                  <a:srgbClr val="253A7E"/>
                </a:solidFill>
              </a:rPr>
              <a:t>Transformada em 0 = Dia e 1 = Noite</a:t>
            </a:r>
          </a:p>
          <a:p>
            <a:pPr lvl="1"/>
            <a:endParaRPr lang="pt-BR" dirty="0">
              <a:solidFill>
                <a:srgbClr val="253A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60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5B450D5-ABF5-7EAB-3082-20FB6A504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47AE14D5-D3CD-B73B-05BB-B1B8BAA470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BF272582-3359-4DF8-4FF7-B094A87B8B07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Padronizar os dados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2A8E38-F078-6BC7-D52A-6263DDC1E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253A7E"/>
                </a:solidFill>
              </a:rPr>
              <a:t>Latitude / Longitude</a:t>
            </a:r>
          </a:p>
          <a:p>
            <a:pPr lvl="1"/>
            <a:r>
              <a:rPr lang="pt-BR" dirty="0">
                <a:solidFill>
                  <a:srgbClr val="253A7E"/>
                </a:solidFill>
              </a:rPr>
              <a:t>Acima de +180 ou abaixo de -180 foram descartados (</a:t>
            </a:r>
            <a:r>
              <a:rPr lang="pt-BR" dirty="0" err="1">
                <a:solidFill>
                  <a:srgbClr val="253A7E"/>
                </a:solidFill>
              </a:rPr>
              <a:t>NaN</a:t>
            </a:r>
            <a:r>
              <a:rPr lang="pt-BR" dirty="0">
                <a:solidFill>
                  <a:srgbClr val="253A7E"/>
                </a:solidFill>
              </a:rPr>
              <a:t>)</a:t>
            </a:r>
          </a:p>
          <a:p>
            <a:pPr lvl="1"/>
            <a:r>
              <a:rPr lang="pt-BR" dirty="0">
                <a:solidFill>
                  <a:srgbClr val="253A7E"/>
                </a:solidFill>
              </a:rPr>
              <a:t>Escalonados de [-180, 180] para [-1, 1]</a:t>
            </a:r>
          </a:p>
          <a:p>
            <a:pPr lvl="1"/>
            <a:r>
              <a:rPr lang="pt-BR" dirty="0">
                <a:solidFill>
                  <a:srgbClr val="253A7E"/>
                </a:solidFill>
              </a:rPr>
              <a:t>Registros contendo valores </a:t>
            </a:r>
            <a:r>
              <a:rPr lang="pt-BR" dirty="0" err="1">
                <a:solidFill>
                  <a:srgbClr val="253A7E"/>
                </a:solidFill>
              </a:rPr>
              <a:t>NaN</a:t>
            </a:r>
            <a:r>
              <a:rPr lang="pt-BR" dirty="0">
                <a:solidFill>
                  <a:srgbClr val="253A7E"/>
                </a:solidFill>
              </a:rPr>
              <a:t> foram excluídos</a:t>
            </a:r>
          </a:p>
          <a:p>
            <a:endParaRPr lang="pt-BR" dirty="0">
              <a:solidFill>
                <a:srgbClr val="253A7E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F19CA9-AEEE-249B-4F68-B84652BA3CF0}"/>
              </a:ext>
            </a:extLst>
          </p:cNvPr>
          <p:cNvSpPr txBox="1"/>
          <p:nvPr/>
        </p:nvSpPr>
        <p:spPr>
          <a:xfrm>
            <a:off x="1748028" y="3791534"/>
            <a:ext cx="8695944" cy="227113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pt-BR" sz="18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ajustar_latlong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b="0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pt-BR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pt-BR" sz="1800" b="0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pt-BR" sz="18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pt-BR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pt-BR" sz="1800" b="0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np.nan</a:t>
            </a:r>
            <a:endParaRPr lang="pt-BR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val.replace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'.'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800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pt-BR" sz="1800" b="0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pt-BR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180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0" dirty="0" err="1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pt-BR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-180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pt-BR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pt-BR" sz="1800" b="0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np.nan</a:t>
            </a:r>
            <a:endParaRPr lang="pt-BR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pt-BR" sz="1800" b="0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pt-BR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pt-BR" sz="1800" b="0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pt-BR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180</a:t>
            </a:r>
            <a:endParaRPr lang="pt-BR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sz="1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"latitude"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sz="1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"latitude"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apply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ajustar_latlong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sz="1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"longitude"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pt-BR" sz="1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"longitude"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apply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ajustar_latlong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2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669EFAD-EFCE-5985-694B-707739316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D343438E-0309-77F9-3CD8-B53515CE25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8A737905-BC7A-2E75-310D-A6C7C62230B9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Dividir entre conjuntos de treino e testes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612EF8-AC8A-4EE3-F3C5-1C11DE286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253A7E"/>
                </a:solidFill>
              </a:rPr>
              <a:t>Divisão em 80 / 20</a:t>
            </a:r>
          </a:p>
          <a:p>
            <a:pPr lvl="1"/>
            <a:r>
              <a:rPr lang="pt-BR" dirty="0">
                <a:solidFill>
                  <a:srgbClr val="253A7E"/>
                </a:solidFill>
              </a:rPr>
              <a:t>80% para treino</a:t>
            </a:r>
          </a:p>
          <a:p>
            <a:pPr lvl="1"/>
            <a:r>
              <a:rPr lang="pt-BR" dirty="0">
                <a:solidFill>
                  <a:srgbClr val="253A7E"/>
                </a:solidFill>
              </a:rPr>
              <a:t>20% para teste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DEBB4F-2170-E7BE-3561-96D9E327B3BA}"/>
              </a:ext>
            </a:extLst>
          </p:cNvPr>
          <p:cNvSpPr txBox="1"/>
          <p:nvPr/>
        </p:nvSpPr>
        <p:spPr>
          <a:xfrm>
            <a:off x="1380744" y="4001294"/>
            <a:ext cx="8759952" cy="819455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pt-BR" b="0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pt-B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pt-B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pt-B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pt-B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x_acidentes_treino</a:t>
            </a:r>
            <a:r>
              <a:rPr lang="pt-B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x_acidentes_teste</a:t>
            </a:r>
            <a:r>
              <a:rPr lang="pt-B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y_acidentes_treino</a:t>
            </a:r>
            <a:r>
              <a:rPr lang="pt-B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y_acidentes_teste</a:t>
            </a:r>
            <a:r>
              <a:rPr lang="pt-B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pt-B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pt-B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x_acidentes</a:t>
            </a:r>
            <a:r>
              <a:rPr lang="pt-B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y_acidentes</a:t>
            </a:r>
            <a:r>
              <a:rPr lang="pt-B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pt-BR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pt-B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9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5C08209-6D06-330C-DB6D-783248520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98671771-1025-F1D2-4276-7919F94606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16208E02-8E31-3955-F07E-21B7278E3F4D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Treinar modelo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8312D7-9B48-2CEE-2533-15EF845A3EC3}"/>
              </a:ext>
            </a:extLst>
          </p:cNvPr>
          <p:cNvSpPr txBox="1"/>
          <p:nvPr/>
        </p:nvSpPr>
        <p:spPr>
          <a:xfrm>
            <a:off x="1051560" y="1901953"/>
            <a:ext cx="9390888" cy="834844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pt-BR" sz="1800" b="0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sklearn.ensemble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0" dirty="0" err="1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endParaRPr lang="pt-BR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RandomForestClassifier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sz="18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x_acidentes_treino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pt-BR" sz="18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sz="18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y_acidentes_treino</a:t>
            </a:r>
            <a:r>
              <a:rPr lang="pt-BR" sz="18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pt-BR" sz="1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54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B536D06-96C5-0504-7BBB-EE5AC9B59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D76CE158-4BE9-A8FD-96BD-5772DE3E08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36954E29-F47D-220F-427E-651EDFD0A6CB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EDD92D-F874-8609-F198-2CB507CEB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344683"/>
            <a:ext cx="50292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Texto 2">
            <a:extLst>
              <a:ext uri="{FF2B5EF4-FFF2-40B4-BE49-F238E27FC236}">
                <a16:creationId xmlns:a16="http://schemas.microsoft.com/office/drawing/2014/main" id="{83229DA1-1602-3AB9-3F84-242FB321D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2400" b="0" i="0" dirty="0">
                <a:solidFill>
                  <a:srgbClr val="253A7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Acurácia: 0.605422828972317</a:t>
            </a:r>
            <a:endParaRPr lang="pt-BR" sz="2400" dirty="0">
              <a:solidFill>
                <a:srgbClr val="253A7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55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2A3A71B-5FB2-202E-A101-C84C0C867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B689C082-8C8D-A4D8-91F6-9252504504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0CD51895-8E5C-8794-4448-AE9DD10A95CD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Ideia de Projeto: </a:t>
            </a:r>
            <a:r>
              <a:rPr lang="pt-BR" sz="36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TrafficGuard</a:t>
            </a:r>
            <a:endParaRPr lang="pt-BR"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27CDBC-6F36-A815-B9C1-591EA6C16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544" y="4366451"/>
            <a:ext cx="2380542" cy="1646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D625530-24D9-E900-C204-41B7A28BB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024" y="4366451"/>
            <a:ext cx="2190857" cy="1646423"/>
          </a:xfrm>
          <a:prstGeom prst="rect">
            <a:avLst/>
          </a:prstGeom>
        </p:spPr>
      </p:pic>
      <p:sp>
        <p:nvSpPr>
          <p:cNvPr id="12" name="Google Shape;94;g2e7fa25771b_0_54">
            <a:extLst>
              <a:ext uri="{FF2B5EF4-FFF2-40B4-BE49-F238E27FC236}">
                <a16:creationId xmlns:a16="http://schemas.microsoft.com/office/drawing/2014/main" id="{F06283A0-2132-E5A1-9766-FEC450012E4E}"/>
              </a:ext>
            </a:extLst>
          </p:cNvPr>
          <p:cNvSpPr txBox="1"/>
          <p:nvPr/>
        </p:nvSpPr>
        <p:spPr>
          <a:xfrm>
            <a:off x="1720275" y="1859560"/>
            <a:ext cx="9416426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Um aplicativo que avisa o usuário sobre a possibilidade de acidentes ou ocorrências de trânsito em um endereço específico, levando em consideração o dia da semana e o horário. Com base em dados de histórico e análises preditivas, o app ajuda a evitar áreas de risco, promovendo uma condução mais segura e informada.</a:t>
            </a:r>
            <a:endParaRPr sz="1800" u="sng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0908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52B0C43D-0A68-3519-4C24-B46EE751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44CB874B-44FA-1E07-3546-F3BCCBC444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31026C13-525E-3A06-BCB8-3BB03A8A12C9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Ideia de Projeto: </a:t>
            </a:r>
            <a:r>
              <a:rPr lang="pt-BR" sz="36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TrafficGuard</a:t>
            </a:r>
            <a:endParaRPr lang="pt-BR"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05B501-741F-A9A7-B9E4-67E82BA7A9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643" b="16512"/>
          <a:stretch/>
        </p:blipFill>
        <p:spPr>
          <a:xfrm>
            <a:off x="5935659" y="1942349"/>
            <a:ext cx="2315796" cy="43476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645E164-9F66-0D34-C67B-B7897D68CB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7652"/>
          <a:stretch/>
        </p:blipFill>
        <p:spPr>
          <a:xfrm>
            <a:off x="8549500" y="1519680"/>
            <a:ext cx="2314800" cy="4770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94;g2e7fa25771b_0_54">
            <a:extLst>
              <a:ext uri="{FF2B5EF4-FFF2-40B4-BE49-F238E27FC236}">
                <a16:creationId xmlns:a16="http://schemas.microsoft.com/office/drawing/2014/main" id="{163B364A-0559-4707-655C-1894991F4FA3}"/>
              </a:ext>
            </a:extLst>
          </p:cNvPr>
          <p:cNvSpPr txBox="1"/>
          <p:nvPr/>
        </p:nvSpPr>
        <p:spPr>
          <a:xfrm>
            <a:off x="824348" y="1942349"/>
            <a:ext cx="4698997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O aplicativo permite que o usuário informe o endereço de origem e de destino, e, de forma automática traça um possível rota. O app analisa todos os endereços e prevê a possibilidade de ocorrência de acidentes ou situações de risco</a:t>
            </a:r>
            <a:endParaRPr sz="1800" u="sng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527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2e7fa25771b_0_54" descr="For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7fa25771b_0_54"/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pt-BR" sz="36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e7fa25771b_0_54"/>
          <p:cNvSpPr txBox="1"/>
          <p:nvPr/>
        </p:nvSpPr>
        <p:spPr>
          <a:xfrm>
            <a:off x="1720275" y="1723976"/>
            <a:ext cx="9416426" cy="391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Accidents</a:t>
            </a: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, Porto Alegre, </a:t>
            </a:r>
            <a:r>
              <a:rPr lang="pt-BR" sz="24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Brazil</a:t>
            </a:r>
            <a:endParaRPr lang="pt-BR"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Link: https://www.kaggle.com/datasets/decao88/car-accidents-porto-alegre-brazil</a:t>
            </a:r>
            <a:endParaRPr lang="pt-BR"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Descrição:</a:t>
            </a:r>
          </a:p>
          <a:p>
            <a:pPr marL="3429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BR" sz="20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Registro de acidentes no município de Porto Alegre, tipificados de acordo com existência ou não de pessoas feridas e vítimas fatais decorrentes do acidente de trânsito.</a:t>
            </a:r>
          </a:p>
          <a:p>
            <a:pPr marL="3429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BR" sz="20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Fonte: https://dadosabertos.poa.br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b="1" u="sng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Objetivo: Predizer se um determinado endereço pode ter riscos de ter um acidente.</a:t>
            </a:r>
            <a:endParaRPr sz="2000" u="sng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9BF5EBE-2AC4-FF47-7112-D05F79852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4209449B-0EB0-44A6-926C-7D752BBE2C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0FF40A64-527D-1ED7-7306-6283E39B541C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Ideia de Projeto: </a:t>
            </a:r>
            <a:r>
              <a:rPr lang="pt-BR" sz="3600" b="1" dirty="0" err="1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TrafficGuard</a:t>
            </a:r>
            <a:endParaRPr lang="pt-BR"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4;g2e7fa25771b_0_54">
            <a:extLst>
              <a:ext uri="{FF2B5EF4-FFF2-40B4-BE49-F238E27FC236}">
                <a16:creationId xmlns:a16="http://schemas.microsoft.com/office/drawing/2014/main" id="{35CD2EAF-7EF4-127E-0095-89815CCCEF35}"/>
              </a:ext>
            </a:extLst>
          </p:cNvPr>
          <p:cNvSpPr txBox="1"/>
          <p:nvPr/>
        </p:nvSpPr>
        <p:spPr>
          <a:xfrm>
            <a:off x="1720275" y="1954885"/>
            <a:ext cx="9416426" cy="325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Possíveis melhorias:</a:t>
            </a:r>
          </a:p>
          <a:p>
            <a:pPr marL="3429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BR" sz="2000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Permitir que o app sugira rotas alternativas mais seguras caso identifique um sinistro no caminho planejado.</a:t>
            </a:r>
          </a:p>
          <a:p>
            <a:pPr marL="3429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BR" sz="2000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Enviar notificações sonoras em tempo real para alertar o usuário sobre possíveis riscos durante o trajeto.</a:t>
            </a:r>
          </a:p>
          <a:p>
            <a:pPr marL="3429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pt-BR" sz="2000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Fornecer links para notícias ou informações relevantes sobre sinistros identificados, ajudando o usuário a compreender a situação com mais detalhes.</a:t>
            </a:r>
          </a:p>
        </p:txBody>
      </p:sp>
    </p:spTree>
    <p:extLst>
      <p:ext uri="{BB962C8B-B14F-4D97-AF65-F5344CB8AC3E}">
        <p14:creationId xmlns:p14="http://schemas.microsoft.com/office/powerpoint/2010/main" val="424904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/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4;g2e7fa25771b_0_54">
            <a:extLst>
              <a:ext uri="{FF2B5EF4-FFF2-40B4-BE49-F238E27FC236}">
                <a16:creationId xmlns:a16="http://schemas.microsoft.com/office/drawing/2014/main" id="{B6CBE5FF-2013-FC0B-B7DF-DCB18BCBDB6D}"/>
              </a:ext>
            </a:extLst>
          </p:cNvPr>
          <p:cNvSpPr txBox="1"/>
          <p:nvPr/>
        </p:nvSpPr>
        <p:spPr>
          <a:xfrm>
            <a:off x="1720275" y="1723976"/>
            <a:ext cx="9416426" cy="4450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Registros: 72949 linhas.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Colunas: 34 colunas.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Variáveis Quantitativas: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	- Discretas: 21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	- Contínuas: 1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Variáveis Qualitativas: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	- Nominais: 7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	- Ordinais: 2</a:t>
            </a: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04D9182-B2DD-C208-BA73-5062F11C9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A917F5C7-46FE-13F3-956A-D7898AB70F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5BA76B82-600B-4F45-F49B-F8253C0A17FC}"/>
              </a:ext>
            </a:extLst>
          </p:cNvPr>
          <p:cNvSpPr txBox="1"/>
          <p:nvPr/>
        </p:nvSpPr>
        <p:spPr>
          <a:xfrm>
            <a:off x="1720275" y="972575"/>
            <a:ext cx="8595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Colunas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23C7C9-F24A-33D5-65C7-7DD494B13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347" y="1692450"/>
            <a:ext cx="6012872" cy="46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2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9BA60F2-E171-225C-9EFF-7DA17FA6D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012FB269-E40B-871D-68CA-17441681E8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FBEDCDA3-1E88-4B09-87D0-B05A3DFAF0AF}"/>
              </a:ext>
            </a:extLst>
          </p:cNvPr>
          <p:cNvSpPr txBox="1"/>
          <p:nvPr/>
        </p:nvSpPr>
        <p:spPr>
          <a:xfrm>
            <a:off x="1720274" y="972575"/>
            <a:ext cx="94464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Iniciando sessão e criando estrutura de dados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D6D5C0-6667-1EC2-F5B5-C4C95DF27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274" y="1884385"/>
            <a:ext cx="5334744" cy="3143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E798CAB-AB59-9043-849D-54F408F21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274" y="2226462"/>
            <a:ext cx="4255023" cy="411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3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D085C202-5BF5-9968-ED8F-CE77AA3EF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C9E5ABD4-F78E-EC92-03E5-B09479A2A4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B5EF2511-03EB-D96A-8133-FF0D26B81C0C}"/>
              </a:ext>
            </a:extLst>
          </p:cNvPr>
          <p:cNvSpPr txBox="1"/>
          <p:nvPr/>
        </p:nvSpPr>
        <p:spPr>
          <a:xfrm>
            <a:off x="1720274" y="972575"/>
            <a:ext cx="94464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Analisando dados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A8CA4A-F840-E3C1-0D79-D5AE07C6C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276" y="2468531"/>
            <a:ext cx="6429885" cy="17155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59EC034-A6EC-BFA6-E165-634CBA293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275" y="2477768"/>
            <a:ext cx="3461326" cy="3132755"/>
          </a:xfrm>
          <a:prstGeom prst="rect">
            <a:avLst/>
          </a:prstGeom>
        </p:spPr>
      </p:pic>
      <p:sp>
        <p:nvSpPr>
          <p:cNvPr id="9" name="Google Shape;100;g21534866c7f_2_6">
            <a:extLst>
              <a:ext uri="{FF2B5EF4-FFF2-40B4-BE49-F238E27FC236}">
                <a16:creationId xmlns:a16="http://schemas.microsoft.com/office/drawing/2014/main" id="{A94AAD37-8338-EF20-BCD6-6386A051FDDF}"/>
              </a:ext>
            </a:extLst>
          </p:cNvPr>
          <p:cNvSpPr txBox="1"/>
          <p:nvPr/>
        </p:nvSpPr>
        <p:spPr>
          <a:xfrm>
            <a:off x="1720274" y="1933887"/>
            <a:ext cx="186343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Com gráfico: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0;g21534866c7f_2_6">
            <a:extLst>
              <a:ext uri="{FF2B5EF4-FFF2-40B4-BE49-F238E27FC236}">
                <a16:creationId xmlns:a16="http://schemas.microsoft.com/office/drawing/2014/main" id="{951B0F46-1158-2EBF-742B-16968DEDFE28}"/>
              </a:ext>
            </a:extLst>
          </p:cNvPr>
          <p:cNvSpPr txBox="1"/>
          <p:nvPr/>
        </p:nvSpPr>
        <p:spPr>
          <a:xfrm>
            <a:off x="5301978" y="1933887"/>
            <a:ext cx="186343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24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Com SQL:</a:t>
            </a:r>
            <a:endParaRPr sz="24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45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C8525B1-6462-29A0-05CA-00367DF8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4E45957B-0BFF-D98E-FF24-FC8AE92C28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5ADD50A9-0230-7D92-5648-51AEF94EDC55}"/>
              </a:ext>
            </a:extLst>
          </p:cNvPr>
          <p:cNvSpPr txBox="1"/>
          <p:nvPr/>
        </p:nvSpPr>
        <p:spPr>
          <a:xfrm>
            <a:off x="1720274" y="972575"/>
            <a:ext cx="94464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Analisando dados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A80494D-74DD-E0E1-9BB4-C9D627EC7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165" y="2173175"/>
            <a:ext cx="7917174" cy="38951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884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A3FFC66-5AB3-9AA3-AEBC-CB125EA1C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903CD966-4522-586B-619B-B790412B0F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B27ADBF6-717A-CF68-9371-230E41515EC3}"/>
              </a:ext>
            </a:extLst>
          </p:cNvPr>
          <p:cNvSpPr txBox="1"/>
          <p:nvPr/>
        </p:nvSpPr>
        <p:spPr>
          <a:xfrm>
            <a:off x="1720274" y="972575"/>
            <a:ext cx="94464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Analisando dados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A9A6D70-8081-C1D0-8B22-67E7E906E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274" y="2247359"/>
            <a:ext cx="8301181" cy="299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8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A293178-6BC4-73A6-E4C0-843273CF9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21534866c7f_2_6" descr="Forma&#10;&#10;Descrição gerada automaticamente">
            <a:extLst>
              <a:ext uri="{FF2B5EF4-FFF2-40B4-BE49-F238E27FC236}">
                <a16:creationId xmlns:a16="http://schemas.microsoft.com/office/drawing/2014/main" id="{E4E3E413-A444-E1BD-F34D-9A432CE322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5" y="189"/>
            <a:ext cx="12198014" cy="68576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1534866c7f_2_6">
            <a:extLst>
              <a:ext uri="{FF2B5EF4-FFF2-40B4-BE49-F238E27FC236}">
                <a16:creationId xmlns:a16="http://schemas.microsoft.com/office/drawing/2014/main" id="{6A798384-BC0F-FB2E-A031-951D910869AC}"/>
              </a:ext>
            </a:extLst>
          </p:cNvPr>
          <p:cNvSpPr txBox="1"/>
          <p:nvPr/>
        </p:nvSpPr>
        <p:spPr>
          <a:xfrm>
            <a:off x="1720274" y="972575"/>
            <a:ext cx="94464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</a:pPr>
            <a:r>
              <a:rPr lang="pt-BR" sz="3600" b="1" dirty="0">
                <a:solidFill>
                  <a:srgbClr val="253A7E"/>
                </a:solidFill>
                <a:latin typeface="Calibri"/>
                <a:ea typeface="Calibri"/>
                <a:cs typeface="Calibri"/>
                <a:sym typeface="Calibri"/>
              </a:rPr>
              <a:t>Analisando dados</a:t>
            </a:r>
            <a:endParaRPr sz="3600" b="1" dirty="0">
              <a:solidFill>
                <a:srgbClr val="253A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CD554D-9D03-DF8C-FF5E-1F15930A3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941" y="1988739"/>
            <a:ext cx="6744278" cy="39874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8191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683</Words>
  <Application>Microsoft Office PowerPoint</Application>
  <PresentationFormat>Widescreen</PresentationFormat>
  <Paragraphs>89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Igor Cassolli</dc:creator>
  <cp:lastModifiedBy>Igor Da Silva Cassolli</cp:lastModifiedBy>
  <cp:revision>9</cp:revision>
  <dcterms:created xsi:type="dcterms:W3CDTF">2022-12-21T19:57:02Z</dcterms:created>
  <dcterms:modified xsi:type="dcterms:W3CDTF">2024-11-28T21:35:52Z</dcterms:modified>
</cp:coreProperties>
</file>