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8" r:id="rId7"/>
    <p:sldId id="260" r:id="rId8"/>
    <p:sldId id="261" r:id="rId9"/>
    <p:sldId id="269" r:id="rId10"/>
    <p:sldId id="262" r:id="rId11"/>
    <p:sldId id="263" r:id="rId12"/>
    <p:sldId id="264" r:id="rId13"/>
    <p:sldId id="270" r:id="rId14"/>
    <p:sldId id="267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19E50A6-1A86-4A8B-B22B-466C4BB4AF2B}">
          <p14:sldIdLst>
            <p14:sldId id="256"/>
            <p14:sldId id="257"/>
            <p14:sldId id="258"/>
            <p14:sldId id="266"/>
            <p14:sldId id="259"/>
            <p14:sldId id="268"/>
            <p14:sldId id="260"/>
            <p14:sldId id="261"/>
            <p14:sldId id="269"/>
            <p14:sldId id="262"/>
            <p14:sldId id="263"/>
            <p14:sldId id="264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7DFFC-859F-4DF2-90EF-EA3AF5A64C84}" type="datetimeFigureOut">
              <a:rPr lang="pt-BR" smtClean="0"/>
              <a:pPr/>
              <a:t>17/03/2017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3B6E5-A803-4DEB-B036-821D65D7993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0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3B6E5-A803-4DEB-B036-821D65D79930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08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3B6E5-A803-4DEB-B036-821D65D79930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0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268-8C2F-426C-A1B2-D1132647F094}" type="datetimeFigureOut">
              <a:rPr lang="pt-BR" smtClean="0"/>
              <a:pPr/>
              <a:t>17/03/2017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EEB1F5-B1F7-4A78-93FC-B2234EBCBA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268-8C2F-426C-A1B2-D1132647F094}" type="datetimeFigureOut">
              <a:rPr lang="pt-BR" smtClean="0"/>
              <a:pPr/>
              <a:t>17/03/2017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B1F5-B1F7-4A78-93FC-B2234EBCBA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268-8C2F-426C-A1B2-D1132647F094}" type="datetimeFigureOut">
              <a:rPr lang="pt-BR" smtClean="0"/>
              <a:pPr/>
              <a:t>17/03/2017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B1F5-B1F7-4A78-93FC-B2234EBCBA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268-8C2F-426C-A1B2-D1132647F094}" type="datetimeFigureOut">
              <a:rPr lang="pt-BR" smtClean="0"/>
              <a:pPr/>
              <a:t>17/03/2017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B1F5-B1F7-4A78-93FC-B2234EBCBA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268-8C2F-426C-A1B2-D1132647F094}" type="datetimeFigureOut">
              <a:rPr lang="pt-BR" smtClean="0"/>
              <a:pPr/>
              <a:t>17/03/2017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B1F5-B1F7-4A78-93FC-B2234EBCBA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268-8C2F-426C-A1B2-D1132647F094}" type="datetimeFigureOut">
              <a:rPr lang="pt-BR" smtClean="0"/>
              <a:pPr/>
              <a:t>17/03/2017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B1F5-B1F7-4A78-93FC-B2234EBCBA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268-8C2F-426C-A1B2-D1132647F094}" type="datetimeFigureOut">
              <a:rPr lang="pt-BR" smtClean="0"/>
              <a:pPr/>
              <a:t>17/03/2017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B1F5-B1F7-4A78-93FC-B2234EBCBA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268-8C2F-426C-A1B2-D1132647F094}" type="datetimeFigureOut">
              <a:rPr lang="pt-BR" smtClean="0"/>
              <a:pPr/>
              <a:t>17/03/2017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B1F5-B1F7-4A78-93FC-B2234EBCBA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268-8C2F-426C-A1B2-D1132647F094}" type="datetimeFigureOut">
              <a:rPr lang="pt-BR" smtClean="0"/>
              <a:pPr/>
              <a:t>17/03/2017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B1F5-B1F7-4A78-93FC-B2234EBCBA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268-8C2F-426C-A1B2-D1132647F094}" type="datetimeFigureOut">
              <a:rPr lang="pt-BR" smtClean="0"/>
              <a:pPr/>
              <a:t>17/03/2017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B1F5-B1F7-4A78-93FC-B2234EBCBA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268-8C2F-426C-A1B2-D1132647F094}" type="datetimeFigureOut">
              <a:rPr lang="pt-BR" smtClean="0"/>
              <a:pPr/>
              <a:t>17/03/2017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B1F5-B1F7-4A78-93FC-B2234EBCBA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4DFF268-8C2F-426C-A1B2-D1132647F094}" type="datetimeFigureOut">
              <a:rPr lang="pt-BR" smtClean="0"/>
              <a:pPr/>
              <a:t>17/03/2017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FEEB1F5-B1F7-4A78-93FC-B2234EBCBA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669674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368" y="-66026"/>
            <a:ext cx="8229600" cy="1412776"/>
          </a:xfrm>
        </p:spPr>
        <p:txBody>
          <a:bodyPr/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pt-BR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 do </a:t>
            </a:r>
            <a:r>
              <a:rPr lang="pt-BR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Produto, </a:t>
            </a:r>
            <a:r>
              <a:rPr lang="pt-PT" sz="2400" cap="al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Restrições </a:t>
            </a:r>
            <a:r>
              <a:rPr lang="pt-PT" sz="2400" cap="all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Impostas &amp; Sistemas</a:t>
            </a:r>
            <a:endParaRPr lang="pt-BR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745388"/>
              </p:ext>
            </p:extLst>
          </p:nvPr>
        </p:nvGraphicFramePr>
        <p:xfrm>
          <a:off x="899591" y="1346750"/>
          <a:ext cx="7416825" cy="1984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7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6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Prioridade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Ordem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Funcionalidade (Caso de Uso)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1º</a:t>
                      </a:r>
                      <a:endParaRPr lang="pt-BR" sz="16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Alta</a:t>
                      </a:r>
                      <a:endParaRPr lang="pt-BR" sz="16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1º</a:t>
                      </a:r>
                      <a:endParaRPr lang="pt-BR" sz="16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 </a:t>
                      </a:r>
                      <a:endParaRPr lang="pt-BR" sz="16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Fazer o login.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2º</a:t>
                      </a:r>
                      <a:endParaRPr lang="pt-BR" sz="16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Alta</a:t>
                      </a:r>
                      <a:endParaRPr lang="pt-BR" sz="16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2º</a:t>
                      </a:r>
                      <a:endParaRPr lang="pt-BR" sz="16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Buscar o prontuário do aluno.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3º</a:t>
                      </a:r>
                      <a:endParaRPr lang="pt-BR" sz="16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Alta</a:t>
                      </a:r>
                      <a:endParaRPr lang="pt-BR" sz="16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3º</a:t>
                      </a:r>
                      <a:endParaRPr lang="pt-BR" sz="16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Enviar Formulário com a ocorrência.</a:t>
                      </a:r>
                      <a:endParaRPr lang="pt-BR" sz="16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084784" y="3340522"/>
            <a:ext cx="6912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b="1" dirty="0" smtClean="0">
                <a:latin typeface="+mj-lt"/>
              </a:rPr>
              <a:t>Restriçoes:</a:t>
            </a:r>
            <a:r>
              <a:rPr lang="pt-PT" sz="2000" dirty="0" smtClean="0">
                <a:latin typeface="+mj-lt"/>
              </a:rPr>
              <a:t>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SGSP – Mobile, não possui restrições por estar sendo realizado por alunos do Instituto Federal, de forma que os estudos aplicados em aula estão sendo desenvolvidos no projeto.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51620" y="4714624"/>
            <a:ext cx="6912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b="1" dirty="0" smtClean="0">
                <a:latin typeface="+mj-lt"/>
              </a:rPr>
              <a:t>Sistemas</a:t>
            </a:r>
            <a:r>
              <a:rPr lang="pt-PT" sz="2000" dirty="0" smtClean="0">
                <a:latin typeface="+mj-lt"/>
              </a:rPr>
              <a:t>: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risco é do aplicativo a partir de algum momento precisar ser melhorado de forma com que não seja mais acessível ao Android 4.1, tendo em vista que 98% dos usuários utilizam essa versão do Android.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34" y="6165304"/>
            <a:ext cx="1213268" cy="5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5556" y="0"/>
            <a:ext cx="7931224" cy="836711"/>
          </a:xfrm>
        </p:spPr>
        <p:txBody>
          <a:bodyPr/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pt-PT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Guias de </a:t>
            </a:r>
            <a:r>
              <a:rPr lang="pt-PT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Instalação</a:t>
            </a:r>
            <a:endParaRPr lang="pt-BR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6368" y="869635"/>
            <a:ext cx="8229600" cy="5328592"/>
          </a:xfrm>
        </p:spPr>
        <p:txBody>
          <a:bodyPr>
            <a:normAutofit fontScale="92500"/>
          </a:bodyPr>
          <a:lstStyle/>
          <a:p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 do Smartphone</a:t>
            </a:r>
            <a:r>
              <a:rPr lang="pt-PT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pt-BR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 necessita ter Android 4.1 ou Superior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RAM 512MB (1GB RAM Recomendável)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 5 MB para instalação e armazenamento do aplicativo SGSP.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Passo 1: Baixando e Instalando o aplicativo no celular.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Encontre o aplicativo na Play Store (Computador ou Celular) e faça a solicitação do download do aplicativo.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pt-BR" sz="2900" b="1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34" y="6165304"/>
            <a:ext cx="1213268" cy="5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2398" y="1124744"/>
            <a:ext cx="8229600" cy="4525963"/>
          </a:xfrm>
        </p:spPr>
        <p:txBody>
          <a:bodyPr>
            <a:normAutofit/>
          </a:bodyPr>
          <a:lstStyle/>
          <a:p>
            <a:r>
              <a:rPr lang="pt-P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Solicitação de Prontuário </a:t>
            </a:r>
            <a:r>
              <a:rPr lang="pt-P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Senhas que serão utilizados no Sistema Desktop e Web</a:t>
            </a:r>
            <a:r>
              <a:rPr lang="pt-P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PT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necessário </a:t>
            </a:r>
            <a:r>
              <a:rPr lang="pt-P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 acesso as outras plataformas. </a:t>
            </a:r>
            <a:endParaRPr lang="pt-PT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Formulário </a:t>
            </a:r>
            <a:r>
              <a:rPr lang="pt-P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de encaminhamento </a:t>
            </a:r>
            <a:endParaRPr lang="pt-PT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Campos</a:t>
            </a:r>
            <a:r>
              <a:rPr lang="pt-P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Prontuário, Nome Completo, Curso, Semestre/Ano, Nível de Ensino, Descrição do Encaminhamento.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pt-PT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Guias de </a:t>
            </a:r>
            <a:r>
              <a:rPr lang="pt-PT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Instalação</a:t>
            </a:r>
            <a:endParaRPr lang="pt-BR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34" y="6165304"/>
            <a:ext cx="1213268" cy="5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pt-BR" sz="4800" dirty="0" smtClean="0">
                <a:effectLst/>
              </a:rPr>
              <a:t>Diagrama de Caso de Uso</a:t>
            </a:r>
            <a:endParaRPr lang="pt-BR" sz="4800" dirty="0">
              <a:effectLst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08720"/>
            <a:ext cx="7920879" cy="585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8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1340768" y="1772816"/>
            <a:ext cx="6400800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Giovane </a:t>
            </a:r>
            <a:r>
              <a:rPr lang="pt-BR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Azuma</a:t>
            </a:r>
            <a:endParaRPr lang="pt-BR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Igor Henrique Constant</a:t>
            </a:r>
          </a:p>
          <a:p>
            <a:pPr marL="0" indent="0" algn="ctr">
              <a:buNone/>
            </a:pPr>
            <a:r>
              <a:rPr lang="pt-B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Leonardo </a:t>
            </a:r>
            <a:r>
              <a:rPr lang="pt-BR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Bottaro</a:t>
            </a:r>
            <a:endParaRPr lang="pt-BR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Matheus </a:t>
            </a:r>
            <a:r>
              <a:rPr lang="pt-BR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Buzo</a:t>
            </a:r>
            <a:endParaRPr lang="pt-BR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34" y="6165304"/>
            <a:ext cx="1213268" cy="5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117150"/>
            <a:ext cx="6707088" cy="764704"/>
          </a:xfrm>
        </p:spPr>
        <p:txBody>
          <a:bodyPr/>
          <a:lstStyle/>
          <a:p>
            <a:r>
              <a:rPr lang="pt-BR" sz="4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6368" y="908720"/>
            <a:ext cx="8229600" cy="648072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uma maneira prática e intuitiva para auxilio </a:t>
            </a:r>
            <a:r>
              <a:rPr lang="pt-B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sociopedagógico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programação Java ME, utilizando o Android Studio 2.1.3. </a:t>
            </a:r>
            <a:endParaRPr lang="pt-B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análise e na documentação do projeto. </a:t>
            </a:r>
            <a:endParaRPr lang="pt-B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Encaminhar alunos, de forma ágil do IFSP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Campus 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Salto ao setor sociopedagógico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Imagem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34" y="6165304"/>
            <a:ext cx="1213268" cy="5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60040"/>
            <a:ext cx="8229600" cy="764704"/>
          </a:xfrm>
        </p:spPr>
        <p:txBody>
          <a:bodyPr/>
          <a:lstStyle/>
          <a:p>
            <a:pPr lvl="0"/>
            <a:r>
              <a:rPr lang="pt-BR" sz="360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3312368"/>
          </a:xfrm>
        </p:spPr>
        <p:txBody>
          <a:bodyPr>
            <a:normAutofit/>
          </a:bodyPr>
          <a:lstStyle/>
          <a:p>
            <a:pPr marL="0" indent="0"/>
            <a:r>
              <a:rPr lang="pt-BR" sz="3200" i="1" dirty="0" smtClean="0">
                <a:solidFill>
                  <a:schemeClr val="tx1"/>
                </a:solidFill>
              </a:rPr>
              <a:t> 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setor sócio pedagógico registra e gerencia o fluxo de atendimento aos 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alunos. </a:t>
            </a:r>
          </a:p>
          <a:p>
            <a:pPr marL="0" indent="0">
              <a:buNone/>
            </a:pPr>
            <a:endParaRPr lang="pt-BR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que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feito por demanda 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espontânea e por meio de formulários.</a:t>
            </a:r>
          </a:p>
          <a:p>
            <a:pPr marL="0" indent="0"/>
            <a:endParaRPr lang="pt-BR" sz="2000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34" y="6165304"/>
            <a:ext cx="1213268" cy="5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464496"/>
          </a:xfrm>
        </p:spPr>
        <p:txBody>
          <a:bodyPr>
            <a:noAutofit/>
          </a:bodyPr>
          <a:lstStyle/>
          <a:p>
            <a:pPr marL="0" indent="0"/>
            <a:r>
              <a:rPr lang="pt-B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Dificulta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funcionamento e o atendimento dos 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alunos</a:t>
            </a:r>
          </a:p>
          <a:p>
            <a:pPr marL="0" indent="0"/>
            <a:endParaRPr lang="pt-BR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Dificuldade no registro quando houver um longo acompanhamento do aluno ou de vários alunos.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pPr lvl="0"/>
            <a:r>
              <a:rPr lang="pt-BR" sz="440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34" y="6165304"/>
            <a:ext cx="1213268" cy="5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pt-BR" sz="440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313603"/>
              </p:ext>
            </p:extLst>
          </p:nvPr>
        </p:nvGraphicFramePr>
        <p:xfrm>
          <a:off x="827584" y="1052736"/>
          <a:ext cx="7560840" cy="4032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41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O problema 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 ocorrência era feita por meio de formulários, com isso acabava gerando transtorno na organização dos documentos.</a:t>
                      </a:r>
                      <a:endParaRPr lang="pt-BR" sz="18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Afeta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Alunos e funcionários.</a:t>
                      </a:r>
                      <a:endParaRPr lang="pt-BR" sz="18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Cujo impacto é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Dificulta o registro de ocorrências.</a:t>
                      </a:r>
                      <a:endParaRPr lang="pt-BR" sz="18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41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Benefícios de uma solução seriam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Geraria a organização dos formulários, evitaria gastos com papéis e fácil localização do mesmo.</a:t>
                      </a: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34" y="6165304"/>
            <a:ext cx="1213268" cy="5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47237"/>
              </p:ext>
            </p:extLst>
          </p:nvPr>
        </p:nvGraphicFramePr>
        <p:xfrm>
          <a:off x="395536" y="980727"/>
          <a:ext cx="8496944" cy="4104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4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2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08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O problema de sigilo</a:t>
                      </a:r>
                      <a:endParaRPr lang="pt-BR" sz="16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Com o documento em forma de formulário, qualquer pessoa podia vê-lo.</a:t>
                      </a:r>
                      <a:endParaRPr lang="pt-BR" sz="16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Afeta</a:t>
                      </a:r>
                      <a:endParaRPr lang="pt-BR" sz="16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Alunos</a:t>
                      </a:r>
                      <a:endParaRPr lang="pt-BR" sz="16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Cujo impacto é</a:t>
                      </a:r>
                      <a:endParaRPr lang="pt-BR" sz="16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Quebra de sigilo entre o profissional e aluno.</a:t>
                      </a:r>
                      <a:endParaRPr lang="pt-BR" sz="16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17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Benefícios de uma solução seriam</a:t>
                      </a:r>
                      <a:endParaRPr lang="pt-BR" sz="16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Área restrita direcionada à profissionais específicos para que apenas o “atendente” tenha acesso as informações dadas pelo aluno.</a:t>
                      </a:r>
                      <a:endParaRPr lang="pt-BR" sz="16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34" y="6165304"/>
            <a:ext cx="1213268" cy="538453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pt-BR" sz="440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978"/>
            <a:ext cx="8229600" cy="1440160"/>
          </a:xfrm>
        </p:spPr>
        <p:txBody>
          <a:bodyPr/>
          <a:lstStyle/>
          <a:p>
            <a:pPr lvl="1" algn="ctr"/>
            <a:r>
              <a:rPr lang="pt-PT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 dos </a:t>
            </a:r>
            <a:r>
              <a:rPr lang="pt-PT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Usuários &amp; </a:t>
            </a:r>
            <a:r>
              <a:rPr lang="pt-PT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do </a:t>
            </a:r>
            <a:r>
              <a:rPr lang="pt-PT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01083"/>
              </p:ext>
            </p:extLst>
          </p:nvPr>
        </p:nvGraphicFramePr>
        <p:xfrm>
          <a:off x="1053951" y="1628800"/>
          <a:ext cx="7056785" cy="2670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</a:t>
                      </a:r>
                      <a:endParaRPr lang="pt-BR" sz="14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Responsável/Cargo</a:t>
                      </a:r>
                      <a:endParaRPr lang="pt-BR" sz="1400" b="1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Descrição</a:t>
                      </a:r>
                      <a:endParaRPr lang="pt-BR" sz="1400" b="1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Responsabilidades</a:t>
                      </a:r>
                      <a:endParaRPr lang="pt-BR" sz="14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68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Williana Ângelo da Silva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 </a:t>
                      </a:r>
                      <a:endParaRPr lang="pt-BR" sz="14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Assistente Social/Coordenadora</a:t>
                      </a:r>
                      <a:endParaRPr lang="pt-BR" sz="14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Representante do Sociopedagógico</a:t>
                      </a:r>
                      <a:endParaRPr lang="pt-BR" sz="14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Irá acompanhar as ocorrências feitas pelo professor e com base nela se feita a tomada de decisão.</a:t>
                      </a:r>
                      <a:endParaRPr lang="pt-BR" sz="14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Mayara</a:t>
                      </a:r>
                      <a:endParaRPr lang="pt-BR" sz="14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Assistente Social</a:t>
                      </a:r>
                      <a:endParaRPr lang="pt-BR" sz="14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 </a:t>
                      </a:r>
                      <a:endParaRPr lang="pt-BR" sz="14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dirty="0" smtClean="0">
                          <a:effectLst/>
                        </a:rPr>
                        <a:t>Irá também realizar acompanhamento </a:t>
                      </a:r>
                      <a:r>
                        <a:rPr lang="pt-PT" sz="1400" smtClean="0">
                          <a:effectLst/>
                        </a:rPr>
                        <a:t>das</a:t>
                      </a:r>
                      <a:r>
                        <a:rPr lang="pt-PT" sz="1400" baseline="0" smtClean="0">
                          <a:effectLst/>
                        </a:rPr>
                        <a:t> ocorrências.</a:t>
                      </a:r>
                      <a:r>
                        <a:rPr lang="pt-PT" sz="1400" dirty="0">
                          <a:effectLst/>
                        </a:rPr>
                        <a:t> </a:t>
                      </a:r>
                      <a:endParaRPr lang="pt-BR" sz="14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331641" y="4222249"/>
            <a:ext cx="66247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acessar o programa mobile, é necessário ter um cadastro feito anteriormente no programa SGSP Desktop;</a:t>
            </a:r>
          </a:p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 necessário possuir pelo menos Android 4.1;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34" y="6165304"/>
            <a:ext cx="1213268" cy="5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512168"/>
          </a:xfrm>
        </p:spPr>
        <p:txBody>
          <a:bodyPr/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pt-PT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 das Capacidades do Produto &amp; </a:t>
            </a:r>
            <a:r>
              <a:rPr lang="pt-BR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do </a:t>
            </a:r>
            <a:r>
              <a:rPr lang="pt-BR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</a:t>
            </a:r>
            <a:endParaRPr lang="pt-BR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871737"/>
              </p:ext>
            </p:extLst>
          </p:nvPr>
        </p:nvGraphicFramePr>
        <p:xfrm>
          <a:off x="539552" y="2169530"/>
          <a:ext cx="8136904" cy="2928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31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Benefícios para o Cliente</a:t>
                      </a:r>
                      <a:endParaRPr lang="pt-BR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Recursos do Sistema</a:t>
                      </a:r>
                      <a:endParaRPr lang="pt-BR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3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Fácil acessibilidade e campos objetivos para enviar ocorrências pelos professores.</a:t>
                      </a: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As ocorrências enviadas pelo sistema mobile passam por uma validação no Web Service dando mais proteção para os dados e logo em seguida são enviados para um banco de dados utilizado pelos sistemas de Web e Desktop.</a:t>
                      </a: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66850" y="3405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34" y="6165304"/>
            <a:ext cx="1213268" cy="5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do Produto</a:t>
            </a:r>
            <a:endParaRPr lang="pt-BR" sz="4800" dirty="0">
              <a:effectLst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60038"/>
              </p:ext>
            </p:extLst>
          </p:nvPr>
        </p:nvGraphicFramePr>
        <p:xfrm>
          <a:off x="579806" y="2276872"/>
          <a:ext cx="8106994" cy="3384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9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Nr. 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Descrição da Característica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1</a:t>
                      </a:r>
                      <a:endParaRPr lang="pt-BR" sz="18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O sistema deve autenticar usuários para acessar o sistema.</a:t>
                      </a:r>
                      <a:endParaRPr lang="pt-BR" sz="18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9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2</a:t>
                      </a:r>
                      <a:endParaRPr lang="pt-BR" sz="18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O sistema deve </a:t>
                      </a:r>
                      <a:r>
                        <a:rPr lang="pt-BR" sz="1800">
                          <a:effectLst/>
                        </a:rPr>
                        <a:t>verificar se o prontuário referido existe ou está incorreto.</a:t>
                      </a:r>
                      <a:endParaRPr lang="pt-BR" sz="18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9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3</a:t>
                      </a:r>
                      <a:endParaRPr lang="pt-BR" sz="18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O sistema deve </a:t>
                      </a:r>
                      <a:r>
                        <a:rPr lang="pt-BR" sz="1800">
                          <a:effectLst/>
                        </a:rPr>
                        <a:t>validar se todos os campos foram preenchidos corretamente.</a:t>
                      </a:r>
                      <a:endParaRPr lang="pt-BR" sz="18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9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4</a:t>
                      </a:r>
                      <a:endParaRPr lang="pt-BR" sz="18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O sistema deve fazer o envio do formulário.</a:t>
                      </a:r>
                      <a:endParaRPr lang="pt-BR" sz="18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9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5</a:t>
                      </a:r>
                      <a:endParaRPr lang="pt-BR" sz="1800" i="1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O Sistema faz o envio direto para o Web e Desktop.</a:t>
                      </a: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34" y="6165304"/>
            <a:ext cx="1213268" cy="5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2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82</TotalTime>
  <Words>606</Words>
  <Application>Microsoft Office PowerPoint</Application>
  <PresentationFormat>Apresentação no Ecrã (4:3)</PresentationFormat>
  <Paragraphs>114</Paragraphs>
  <Slides>14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Palatino Linotype</vt:lpstr>
      <vt:lpstr>Times New Roman</vt:lpstr>
      <vt:lpstr>Executivo</vt:lpstr>
      <vt:lpstr>Apresentação do PowerPoint</vt:lpstr>
      <vt:lpstr>Introdução</vt:lpstr>
      <vt:lpstr>Problema</vt:lpstr>
      <vt:lpstr>Problema</vt:lpstr>
      <vt:lpstr>Problema</vt:lpstr>
      <vt:lpstr>Problema</vt:lpstr>
      <vt:lpstr>Resumo dos Usuários &amp; Ambiente do Usuário</vt:lpstr>
      <vt:lpstr>Resumo das Capacidades do Produto &amp; Características do Produto</vt:lpstr>
      <vt:lpstr>Características do Produto</vt:lpstr>
      <vt:lpstr>Funcionalidades do Produto, Restrições Impostas &amp; Sistemas</vt:lpstr>
      <vt:lpstr>Guias de Instalação</vt:lpstr>
      <vt:lpstr>Guias de Instalação</vt:lpstr>
      <vt:lpstr>Diagrama de Caso de Uso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L303DK</cp:lastModifiedBy>
  <cp:revision>21</cp:revision>
  <dcterms:created xsi:type="dcterms:W3CDTF">2017-03-13T01:48:03Z</dcterms:created>
  <dcterms:modified xsi:type="dcterms:W3CDTF">2017-03-17T23:25:27Z</dcterms:modified>
</cp:coreProperties>
</file>