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47;p17"/>
          <p:cNvSpPr txBox="1"/>
          <p:nvPr>
            <p:ph type="body" sz="quarter" idx="21"/>
          </p:nvPr>
        </p:nvSpPr>
        <p:spPr>
          <a:xfrm>
            <a:off x="6226200" y="182556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" name="Google Shape;48;p17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3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Google Shape;53;p18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Google Shape;58;p19"/>
          <p:cNvSpPr txBox="1"/>
          <p:nvPr>
            <p:ph type="body" sz="quarter" idx="21"/>
          </p:nvPr>
        </p:nvSpPr>
        <p:spPr>
          <a:xfrm>
            <a:off x="6226200" y="182556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5" name="Google Shape;59;p19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6" name="Google Shape;60;p19"/>
          <p:cNvSpPr txBox="1"/>
          <p:nvPr>
            <p:ph type="body" sz="quarter" idx="23"/>
          </p:nvPr>
        </p:nvSpPr>
        <p:spPr>
          <a:xfrm>
            <a:off x="6226200" y="409824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6" name="Google Shape;65;p20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7" name="Google Shape;66;p20"/>
          <p:cNvSpPr txBox="1"/>
          <p:nvPr>
            <p:ph type="body" sz="quarter" idx="22"/>
          </p:nvPr>
        </p:nvSpPr>
        <p:spPr>
          <a:xfrm>
            <a:off x="7949158" y="1825560"/>
            <a:ext cx="338580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8" name="Google Shape;67;p20"/>
          <p:cNvSpPr txBox="1"/>
          <p:nvPr>
            <p:ph type="body" sz="quarter" idx="23"/>
          </p:nvPr>
        </p:nvSpPr>
        <p:spPr>
          <a:xfrm>
            <a:off x="838080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9" name="Google Shape;68;p20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0" name="Google Shape;69;p20"/>
          <p:cNvSpPr txBox="1"/>
          <p:nvPr>
            <p:ph type="body" sz="quarter" idx="25"/>
          </p:nvPr>
        </p:nvSpPr>
        <p:spPr>
          <a:xfrm>
            <a:off x="7949158" y="4098240"/>
            <a:ext cx="338580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8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57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Google Shape;82;p23"/>
          <p:cNvSpPr txBox="1"/>
          <p:nvPr>
            <p:ph type="body" sz="half" idx="21"/>
          </p:nvPr>
        </p:nvSpPr>
        <p:spPr>
          <a:xfrm>
            <a:off x="6226200" y="1825560"/>
            <a:ext cx="5131084" cy="435096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4" name="Google Shape;93;p26"/>
          <p:cNvSpPr txBox="1"/>
          <p:nvPr>
            <p:ph type="body" sz="half" idx="21"/>
          </p:nvPr>
        </p:nvSpPr>
        <p:spPr>
          <a:xfrm>
            <a:off x="6226200" y="1825560"/>
            <a:ext cx="5131084" cy="435096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5" name="Google Shape;94;p26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5" name="Google Shape;99;p27"/>
          <p:cNvSpPr txBox="1"/>
          <p:nvPr>
            <p:ph type="body" sz="quarter" idx="21"/>
          </p:nvPr>
        </p:nvSpPr>
        <p:spPr>
          <a:xfrm>
            <a:off x="6226200" y="182556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6" name="Google Shape;100;p27"/>
          <p:cNvSpPr txBox="1"/>
          <p:nvPr>
            <p:ph type="body" sz="quarter" idx="22"/>
          </p:nvPr>
        </p:nvSpPr>
        <p:spPr>
          <a:xfrm>
            <a:off x="6226200" y="409824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Google Shape;105;p28"/>
          <p:cNvSpPr txBox="1"/>
          <p:nvPr>
            <p:ph type="body" sz="quarter" idx="21"/>
          </p:nvPr>
        </p:nvSpPr>
        <p:spPr>
          <a:xfrm>
            <a:off x="6226200" y="182556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7" name="Google Shape;106;p28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6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7" name="Google Shape;111;p29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6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Google Shape;116;p30"/>
          <p:cNvSpPr txBox="1"/>
          <p:nvPr>
            <p:ph type="body" sz="quarter" idx="21"/>
          </p:nvPr>
        </p:nvSpPr>
        <p:spPr>
          <a:xfrm>
            <a:off x="6226200" y="182556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8" name="Google Shape;117;p30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9" name="Google Shape;118;p30"/>
          <p:cNvSpPr txBox="1"/>
          <p:nvPr>
            <p:ph type="body" sz="quarter" idx="23"/>
          </p:nvPr>
        </p:nvSpPr>
        <p:spPr>
          <a:xfrm>
            <a:off x="6226200" y="409824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38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9" name="Google Shape;123;p31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0" name="Google Shape;124;p31"/>
          <p:cNvSpPr txBox="1"/>
          <p:nvPr>
            <p:ph type="body" sz="quarter" idx="22"/>
          </p:nvPr>
        </p:nvSpPr>
        <p:spPr>
          <a:xfrm>
            <a:off x="7949158" y="1825560"/>
            <a:ext cx="338580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1" name="Google Shape;125;p31"/>
          <p:cNvSpPr txBox="1"/>
          <p:nvPr>
            <p:ph type="body" sz="quarter" idx="23"/>
          </p:nvPr>
        </p:nvSpPr>
        <p:spPr>
          <a:xfrm>
            <a:off x="838080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Google Shape;126;p31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3" name="Google Shape;127;p31"/>
          <p:cNvSpPr txBox="1"/>
          <p:nvPr>
            <p:ph type="body" sz="quarter" idx="25"/>
          </p:nvPr>
        </p:nvSpPr>
        <p:spPr>
          <a:xfrm>
            <a:off x="7949158" y="4098240"/>
            <a:ext cx="338580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Google Shape;24;p12"/>
          <p:cNvSpPr txBox="1"/>
          <p:nvPr>
            <p:ph type="body" sz="half" idx="21"/>
          </p:nvPr>
        </p:nvSpPr>
        <p:spPr>
          <a:xfrm>
            <a:off x="6226200" y="1825560"/>
            <a:ext cx="5131084" cy="435096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0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1" name="Google Shape;35;p15"/>
          <p:cNvSpPr txBox="1"/>
          <p:nvPr>
            <p:ph type="body" sz="half" idx="21"/>
          </p:nvPr>
        </p:nvSpPr>
        <p:spPr>
          <a:xfrm>
            <a:off x="6226200" y="1825560"/>
            <a:ext cx="5131084" cy="435096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" name="Google Shape;36;p15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Google Shape;41;p16"/>
          <p:cNvSpPr txBox="1"/>
          <p:nvPr>
            <p:ph type="body" sz="quarter" idx="21"/>
          </p:nvPr>
        </p:nvSpPr>
        <p:spPr>
          <a:xfrm>
            <a:off x="6226200" y="182556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3" name="Google Shape;42;p16"/>
          <p:cNvSpPr txBox="1"/>
          <p:nvPr>
            <p:ph type="body" sz="quarter" idx="22"/>
          </p:nvPr>
        </p:nvSpPr>
        <p:spPr>
          <a:xfrm>
            <a:off x="6226200" y="4098240"/>
            <a:ext cx="5131084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080" y="365040"/>
            <a:ext cx="10515242" cy="132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080" y="1825560"/>
            <a:ext cx="10515242" cy="435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737600" y="6145698"/>
            <a:ext cx="408851" cy="421303"/>
          </a:xfrm>
          <a:prstGeom prst="rect">
            <a:avLst/>
          </a:prstGeom>
          <a:ln w="12700">
            <a:miter lim="400000"/>
          </a:ln>
        </p:spPr>
        <p:txBody>
          <a:bodyPr wrap="none" lIns="45675" tIns="45675" rIns="45675" bIns="45675" anchor="ctr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33;p1"/>
          <p:cNvSpPr txBox="1"/>
          <p:nvPr/>
        </p:nvSpPr>
        <p:spPr>
          <a:xfrm>
            <a:off x="45723" y="0"/>
            <a:ext cx="12100553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6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Face Focus Control</a:t>
            </a:r>
          </a:p>
        </p:txBody>
      </p:sp>
      <p:sp>
        <p:nvSpPr>
          <p:cNvPr id="254" name="Google Shape;134;p1"/>
          <p:cNvSpPr txBox="1"/>
          <p:nvPr/>
        </p:nvSpPr>
        <p:spPr>
          <a:xfrm>
            <a:off x="8699923" y="5132325"/>
            <a:ext cx="2950505" cy="38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Дышлевский Игорь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39;p2"/>
          <p:cNvSpPr txBox="1"/>
          <p:nvPr>
            <p:ph type="ctrTitle"/>
          </p:nvPr>
        </p:nvSpPr>
        <p:spPr>
          <a:xfrm>
            <a:off x="838080" y="365036"/>
            <a:ext cx="10515301" cy="1325107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Трекинг лица</a:t>
            </a:r>
          </a:p>
        </p:txBody>
      </p:sp>
      <p:pic>
        <p:nvPicPr>
          <p:cNvPr id="257" name="video2.mp4" descr="video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31204" y="1856108"/>
            <a:ext cx="6508070" cy="3660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video.mp4" descr="video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7211490" y="1856108"/>
            <a:ext cx="3660791" cy="3660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clickEffect" presetSubtype="0" presetID="3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9" fill="hold" display="0">
                  <p:stCondLst>
                    <p:cond delay="indefinite"/>
                  </p:stCondLst>
                </p:cTn>
                <p:tgtEl>
                  <p:spTgt spid="257"/>
                </p:tgtEl>
              </p:cMediaNode>
            </p:video>
            <p:seq concurrent="1" prevAc="none" nextAc="seek">
              <p:cTn id="20" evtFilter="cancelBubble" nodeType="interactiveSeq" restart="whenNotActive" fill="hold">
                <p:stCondLst>
                  <p:cond delay="0" evt="onClick">
                    <p:tgtEl>
                      <p:spTgt spid="25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7"/>
                  </p:tgtEl>
                </p:cond>
              </p:nextCondLst>
            </p:seq>
            <p:video fullScrn="0">
              <p:cMediaNode mute="0" showWhenStopped="1" numSld="1" vol="100000">
                <p:cTn id="25" fill="hold" display="0">
                  <p:stCondLst>
                    <p:cond delay="indefinite"/>
                  </p:stCondLst>
                </p:cTn>
                <p:tgtEl>
                  <p:spTgt spid="258"/>
                </p:tgtEl>
              </p:cMediaNode>
            </p:video>
            <p:seq concurrent="1" prevAc="none" nextAc="seek">
              <p:cTn id="26" evtFilter="cancelBubble" nodeType="interactiveSeq" restart="whenNotActive" fill="hold">
                <p:stCondLst>
                  <p:cond delay="0" evt="onClick">
                    <p:tgtEl>
                      <p:spTgt spid="25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146;p3" descr="Google Shape;146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2761" y="-300600"/>
            <a:ext cx="15977879" cy="774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147;p3"/>
          <p:cNvSpPr txBox="1"/>
          <p:nvPr/>
        </p:nvSpPr>
        <p:spPr>
          <a:xfrm>
            <a:off x="883804" y="1825560"/>
            <a:ext cx="4817872" cy="435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normAutofit fontScale="100000" lnSpcReduction="0"/>
          </a:bodyPr>
          <a:lstStyle>
            <a:lvl1pPr>
              <a:lnSpc>
                <a:spcPct val="90000"/>
              </a:lnSpc>
              <a:defRPr sz="2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API включает в себя поиск лиц в кадре и определение «похожести» по отношению к лицу, выбранному в предыдущем кадре.</a:t>
            </a:r>
          </a:p>
        </p:txBody>
      </p:sp>
      <p:sp>
        <p:nvSpPr>
          <p:cNvPr id="262" name="Google Shape;148;p3"/>
          <p:cNvSpPr txBox="1"/>
          <p:nvPr/>
        </p:nvSpPr>
        <p:spPr>
          <a:xfrm>
            <a:off x="883804" y="673560"/>
            <a:ext cx="10423791" cy="70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>
              <a:lnSpc>
                <a:spcPct val="90000"/>
              </a:lnSpc>
              <a:defRPr sz="4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Технологии поиска лиц в кадре, которые предоставляет API"/>
          <p:cNvSpPr txBox="1"/>
          <p:nvPr/>
        </p:nvSpPr>
        <p:spPr>
          <a:xfrm>
            <a:off x="406767" y="374765"/>
            <a:ext cx="113784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/>
            </a:lvl1pPr>
          </a:lstStyle>
          <a:p>
            <a:pPr/>
            <a:r>
              <a:t>Технологии поиска лиц</a:t>
            </a:r>
          </a:p>
        </p:txBody>
      </p:sp>
      <p:pic>
        <p:nvPicPr>
          <p:cNvPr id="265" name="Google Shape;156;p4" descr="Google Shape;156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660" y="2649099"/>
            <a:ext cx="1945701" cy="2396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yologo_2.png" descr="yologo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3534" y="2526728"/>
            <a:ext cx="4973629" cy="2641195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Алгоритм"/>
          <p:cNvSpPr txBox="1"/>
          <p:nvPr/>
        </p:nvSpPr>
        <p:spPr>
          <a:xfrm>
            <a:off x="1757857" y="5187029"/>
            <a:ext cx="104530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Алгоритм</a:t>
            </a:r>
          </a:p>
        </p:txBody>
      </p:sp>
      <p:sp>
        <p:nvSpPr>
          <p:cNvPr id="268" name="Нейронные сети"/>
          <p:cNvSpPr txBox="1"/>
          <p:nvPr/>
        </p:nvSpPr>
        <p:spPr>
          <a:xfrm>
            <a:off x="7654490" y="5187029"/>
            <a:ext cx="17917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Нейронные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Технологии сравнения лиц, которые предоставляет API"/>
          <p:cNvSpPr txBox="1"/>
          <p:nvPr/>
        </p:nvSpPr>
        <p:spPr>
          <a:xfrm>
            <a:off x="406767" y="374765"/>
            <a:ext cx="113784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/>
            </a:lvl1pPr>
          </a:lstStyle>
          <a:p>
            <a:pPr/>
            <a:r>
              <a:t>Технологии сравнения лиц</a:t>
            </a:r>
          </a:p>
        </p:txBody>
      </p:sp>
      <p:pic>
        <p:nvPicPr>
          <p:cNvPr id="271" name="histogram.png" descr="histo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35" y="2171262"/>
            <a:ext cx="3353967" cy="2515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Гистограммы цвета"/>
          <p:cNvSpPr txBox="1"/>
          <p:nvPr/>
        </p:nvSpPr>
        <p:spPr>
          <a:xfrm>
            <a:off x="390660" y="4752101"/>
            <a:ext cx="212423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Гистограммы цвета</a:t>
            </a:r>
          </a:p>
        </p:txBody>
      </p:sp>
      <p:sp>
        <p:nvSpPr>
          <p:cNvPr id="273" name="Расстояние между лицами"/>
          <p:cNvSpPr txBox="1"/>
          <p:nvPr/>
        </p:nvSpPr>
        <p:spPr>
          <a:xfrm>
            <a:off x="4073304" y="4752101"/>
            <a:ext cx="292299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Расстояние между лицами</a:t>
            </a:r>
          </a:p>
        </p:txBody>
      </p:sp>
      <p:pic>
        <p:nvPicPr>
          <p:cNvPr id="274" name="Снимок экрана 2021-10-10 в 09.37.35.png" descr="Снимок экрана 2021-10-10 в 09.37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7302" y="3041649"/>
            <a:ext cx="3175002" cy="774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1*eJ36Jpf-DE9q5nKk67xT0Q.jpeg" descr="1*eJ36Jpf-DE9q5nKk67xT0Q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1003" y="2291227"/>
            <a:ext cx="4419613" cy="227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Нейронные сети"/>
          <p:cNvSpPr txBox="1"/>
          <p:nvPr/>
        </p:nvSpPr>
        <p:spPr>
          <a:xfrm>
            <a:off x="8129310" y="4752101"/>
            <a:ext cx="29229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800"/>
            </a:lvl1pPr>
          </a:lstStyle>
          <a:p>
            <a:pPr/>
            <a:r>
              <a:t>Нейронные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153;p4"/>
          <p:cNvSpPr txBox="1"/>
          <p:nvPr/>
        </p:nvSpPr>
        <p:spPr>
          <a:xfrm>
            <a:off x="45723" y="450725"/>
            <a:ext cx="12100553" cy="135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Использованные модули</a:t>
            </a:r>
          </a:p>
        </p:txBody>
      </p:sp>
      <p:pic>
        <p:nvPicPr>
          <p:cNvPr id="279" name="Google Shape;154;p4" descr="Google Shape;15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499" y="4835175"/>
            <a:ext cx="6390988" cy="2396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Google Shape;155;p4" descr="Google Shape;155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75581" y="2020859"/>
            <a:ext cx="3195362" cy="319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Google Shape;156;p4" descr="Google Shape;156;p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4122" y="4234481"/>
            <a:ext cx="1945698" cy="2396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Google Shape;157;p4" descr="Google Shape;157;p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8223" y="2602887"/>
            <a:ext cx="4954203" cy="1436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Google Shape;158;p4" descr="Google Shape;158;p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76568" y="3859619"/>
            <a:ext cx="7087548" cy="1356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63;p5"/>
          <p:cNvSpPr txBox="1"/>
          <p:nvPr/>
        </p:nvSpPr>
        <p:spPr>
          <a:xfrm>
            <a:off x="883805" y="673527"/>
            <a:ext cx="10423850" cy="708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 algn="ctr">
              <a:lnSpc>
                <a:spcPct val="90000"/>
              </a:lnSpc>
              <a:defRPr sz="4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Варианты использования</a:t>
            </a:r>
          </a:p>
        </p:txBody>
      </p:sp>
      <p:sp>
        <p:nvSpPr>
          <p:cNvPr id="286" name="Google Shape;164;p5"/>
          <p:cNvSpPr txBox="1"/>
          <p:nvPr/>
        </p:nvSpPr>
        <p:spPr>
          <a:xfrm>
            <a:off x="1046849" y="2025299"/>
            <a:ext cx="4097934" cy="195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spAutoFit/>
          </a:bodyPr>
          <a:lstStyle/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online-встречи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блогеры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конференции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презентации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j-lt"/>
                <a:ea typeface="+mj-ea"/>
                <a:cs typeface="+mj-cs"/>
                <a:sym typeface="Arial"/>
              </a:defRPr>
            </a:pPr>
            <a:r>
              <a:t>телевизионные шоу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169;p6"/>
          <p:cNvSpPr txBox="1"/>
          <p:nvPr/>
        </p:nvSpPr>
        <p:spPr>
          <a:xfrm>
            <a:off x="1323321" y="572246"/>
            <a:ext cx="2993308" cy="1535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/>
          <a:p>
            <a:pPr>
              <a:defRPr sz="4600">
                <a:latin typeface="+mj-lt"/>
                <a:ea typeface="+mj-ea"/>
                <a:cs typeface="+mj-cs"/>
                <a:sym typeface="Arial"/>
              </a:defRPr>
            </a:pPr>
            <a:r>
              <a:t>Мои </a:t>
            </a:r>
          </a:p>
          <a:p>
            <a:pPr>
              <a:defRPr b="1" sz="4600">
                <a:solidFill>
                  <a:srgbClr val="434343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контакты</a:t>
            </a:r>
          </a:p>
        </p:txBody>
      </p:sp>
      <p:sp>
        <p:nvSpPr>
          <p:cNvPr id="289" name="Google Shape;170;p6"/>
          <p:cNvSpPr txBox="1"/>
          <p:nvPr/>
        </p:nvSpPr>
        <p:spPr>
          <a:xfrm>
            <a:off x="1323322" y="2644383"/>
            <a:ext cx="2993307" cy="47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+7(904) 4730-513</a:t>
            </a:r>
          </a:p>
        </p:txBody>
      </p:sp>
      <p:sp>
        <p:nvSpPr>
          <p:cNvPr id="290" name="Google Shape;171;p6"/>
          <p:cNvSpPr txBox="1"/>
          <p:nvPr/>
        </p:nvSpPr>
        <p:spPr>
          <a:xfrm>
            <a:off x="1323322" y="3152219"/>
            <a:ext cx="2993307" cy="47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igor11se@icloud.com</a:t>
            </a:r>
          </a:p>
        </p:txBody>
      </p:sp>
      <p:sp>
        <p:nvSpPr>
          <p:cNvPr id="291" name="Google Shape;172;p6"/>
          <p:cNvSpPr txBox="1"/>
          <p:nvPr/>
        </p:nvSpPr>
        <p:spPr>
          <a:xfrm>
            <a:off x="1323325" y="2136495"/>
            <a:ext cx="7583700" cy="47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b="1" sz="21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Дышлевский Игорь Максимович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