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96088691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96088691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960886917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96088691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960886917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960886917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960886917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960886917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96088691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96088691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96088691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96088691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96088691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96088691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96088691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96088691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96088691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96088691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96088691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96088691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96088691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96088691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96088691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96088691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677150" y="1822825"/>
            <a:ext cx="79620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If the Current Clique Algorithms are Optimal, so is Valiant’s Parser</a:t>
            </a:r>
            <a:endParaRPr sz="30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306500" y="3794143"/>
            <a:ext cx="5361300" cy="9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Костицын Михаил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371 группа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СПбГУ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819150" y="2143125"/>
            <a:ext cx="7505700" cy="8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Дан граф G = (V, 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Алфавит </a:t>
            </a:r>
            <a:r>
              <a:rPr lang="ru" sz="1400"/>
              <a:t>∑ = {0, 1, $, #, </a:t>
            </a:r>
            <a:r>
              <a:rPr lang="ru" sz="1400"/>
              <a:t>a</a:t>
            </a:r>
            <a:r>
              <a:rPr baseline="-25000" lang="ru" sz="1400"/>
              <a:t>start</a:t>
            </a:r>
            <a:r>
              <a:rPr lang="ru" sz="1400"/>
              <a:t>, a</a:t>
            </a:r>
            <a:r>
              <a:rPr baseline="-25000" lang="ru" sz="1400"/>
              <a:t>mid</a:t>
            </a:r>
            <a:r>
              <a:rPr lang="ru" sz="1400"/>
              <a:t>, a</a:t>
            </a:r>
            <a:r>
              <a:rPr baseline="-25000" lang="ru" sz="1400"/>
              <a:t>end</a:t>
            </a:r>
            <a:r>
              <a:rPr lang="ru" sz="1400"/>
              <a:t>, b</a:t>
            </a:r>
            <a:r>
              <a:rPr baseline="-25000" lang="ru" sz="1400"/>
              <a:t>start</a:t>
            </a:r>
            <a:r>
              <a:rPr lang="ru" sz="1400"/>
              <a:t>, b</a:t>
            </a:r>
            <a:r>
              <a:rPr baseline="-25000" lang="ru" sz="1400"/>
              <a:t>mid</a:t>
            </a:r>
            <a:r>
              <a:rPr lang="ru" sz="1400"/>
              <a:t>, b</a:t>
            </a:r>
            <a:r>
              <a:rPr baseline="-25000" lang="ru" sz="1400"/>
              <a:t>end</a:t>
            </a:r>
            <a:r>
              <a:rPr lang="ru" sz="1400"/>
              <a:t>, c</a:t>
            </a:r>
            <a:r>
              <a:rPr baseline="-25000" lang="ru" sz="1400"/>
              <a:t>start</a:t>
            </a:r>
            <a:r>
              <a:rPr lang="ru" sz="1400"/>
              <a:t>, c</a:t>
            </a:r>
            <a:r>
              <a:rPr baseline="-25000" lang="ru" sz="1400"/>
              <a:t>mid</a:t>
            </a:r>
            <a:r>
              <a:rPr lang="ru" sz="1400"/>
              <a:t>, c</a:t>
            </a:r>
            <a:r>
              <a:rPr baseline="-25000" lang="ru" sz="1400"/>
              <a:t>end</a:t>
            </a:r>
            <a:r>
              <a:rPr lang="ru" sz="1400"/>
              <a:t>}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Введем нотацию “Ο” - конкатенация</a:t>
            </a:r>
            <a:endParaRPr sz="1400"/>
          </a:p>
        </p:txBody>
      </p:sp>
      <p:sp>
        <p:nvSpPr>
          <p:cNvPr id="191" name="Google Shape;191;p22"/>
          <p:cNvSpPr txBox="1"/>
          <p:nvPr>
            <p:ph type="title"/>
          </p:nvPr>
        </p:nvSpPr>
        <p:spPr>
          <a:xfrm>
            <a:off x="819150" y="61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Clique to CFG Recognition</a:t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100" y="3188774"/>
            <a:ext cx="3118799" cy="123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819150" y="19145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ru" sz="1400">
                <a:solidFill>
                  <a:srgbClr val="000000"/>
                </a:solidFill>
              </a:rPr>
              <a:t>NG(v) := # ṽ #, LG(v) := # Ο</a:t>
            </a:r>
            <a:r>
              <a:rPr baseline="-25000" lang="ru" sz="1400">
                <a:solidFill>
                  <a:srgbClr val="000000"/>
                </a:solidFill>
              </a:rPr>
              <a:t>u ∊ N(v) </a:t>
            </a:r>
            <a:r>
              <a:rPr lang="ru" sz="1400">
                <a:solidFill>
                  <a:srgbClr val="000000"/>
                </a:solidFill>
              </a:rPr>
              <a:t>($ ũ</a:t>
            </a:r>
            <a:r>
              <a:rPr baseline="30000" lang="ru" sz="1400">
                <a:solidFill>
                  <a:srgbClr val="000000"/>
                </a:solidFill>
              </a:rPr>
              <a:t>R</a:t>
            </a:r>
            <a:r>
              <a:rPr lang="ru" sz="1400">
                <a:solidFill>
                  <a:srgbClr val="000000"/>
                </a:solidFill>
              </a:rPr>
              <a:t> $) #, где N(v) - соседние v + сама вершина v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ru" sz="1400">
                <a:solidFill>
                  <a:srgbClr val="000000"/>
                </a:solidFill>
              </a:rPr>
              <a:t>t = {v</a:t>
            </a:r>
            <a:r>
              <a:rPr baseline="-25000" lang="ru" sz="1400">
                <a:solidFill>
                  <a:srgbClr val="000000"/>
                </a:solidFill>
              </a:rPr>
              <a:t>1</a:t>
            </a:r>
            <a:r>
              <a:rPr lang="ru" sz="1400">
                <a:solidFill>
                  <a:srgbClr val="000000"/>
                </a:solidFill>
              </a:rPr>
              <a:t>, ..., v</a:t>
            </a:r>
            <a:r>
              <a:rPr baseline="-25000" lang="ru" sz="1400">
                <a:solidFill>
                  <a:srgbClr val="000000"/>
                </a:solidFill>
              </a:rPr>
              <a:t>k</a:t>
            </a:r>
            <a:r>
              <a:rPr lang="ru" sz="1400">
                <a:solidFill>
                  <a:srgbClr val="000000"/>
                </a:solidFill>
              </a:rPr>
              <a:t>} ∈ C</a:t>
            </a:r>
            <a:r>
              <a:rPr baseline="-25000" lang="ru" sz="1400">
                <a:solidFill>
                  <a:srgbClr val="000000"/>
                </a:solidFill>
              </a:rPr>
              <a:t>k</a:t>
            </a:r>
            <a:r>
              <a:rPr lang="ru" sz="1400">
                <a:solidFill>
                  <a:srgbClr val="000000"/>
                </a:solidFill>
              </a:rPr>
              <a:t>, C</a:t>
            </a:r>
            <a:r>
              <a:rPr baseline="-25000" lang="ru" sz="1400">
                <a:solidFill>
                  <a:srgbClr val="000000"/>
                </a:solidFill>
              </a:rPr>
              <a:t>k</a:t>
            </a:r>
            <a:r>
              <a:rPr lang="ru" sz="1400">
                <a:solidFill>
                  <a:srgbClr val="000000"/>
                </a:solidFill>
              </a:rPr>
              <a:t> - возможная клика из k вершин (перебор всех возможных)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ru" sz="1400">
                <a:solidFill>
                  <a:srgbClr val="000000"/>
                </a:solidFill>
              </a:rPr>
              <a:t>CNG(t) := Ο</a:t>
            </a:r>
            <a:r>
              <a:rPr baseline="-25000" lang="ru" sz="1400">
                <a:solidFill>
                  <a:srgbClr val="000000"/>
                </a:solidFill>
              </a:rPr>
              <a:t>v ∊ t</a:t>
            </a:r>
            <a:r>
              <a:rPr lang="ru" sz="1400">
                <a:solidFill>
                  <a:srgbClr val="000000"/>
                </a:solidFill>
              </a:rPr>
              <a:t> (NG(v))</a:t>
            </a:r>
            <a:r>
              <a:rPr baseline="30000" lang="ru" sz="1400">
                <a:solidFill>
                  <a:srgbClr val="000000"/>
                </a:solidFill>
              </a:rPr>
              <a:t>k</a:t>
            </a:r>
            <a:r>
              <a:rPr lang="ru" sz="1400">
                <a:solidFill>
                  <a:srgbClr val="000000"/>
                </a:solidFill>
              </a:rPr>
              <a:t>, CLG(t) := (Ο</a:t>
            </a:r>
            <a:r>
              <a:rPr baseline="-25000" lang="ru" sz="1400">
                <a:solidFill>
                  <a:srgbClr val="000000"/>
                </a:solidFill>
              </a:rPr>
              <a:t>v ∊ t</a:t>
            </a:r>
            <a:r>
              <a:rPr lang="ru" sz="1400">
                <a:solidFill>
                  <a:srgbClr val="000000"/>
                </a:solidFill>
              </a:rPr>
              <a:t> LG(v))</a:t>
            </a:r>
            <a:r>
              <a:rPr baseline="30000" lang="ru" sz="1400">
                <a:solidFill>
                  <a:srgbClr val="000000"/>
                </a:solidFill>
              </a:rPr>
              <a:t>k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ru" sz="1400">
                <a:solidFill>
                  <a:srgbClr val="000000"/>
                </a:solidFill>
              </a:rPr>
              <a:t>CG</a:t>
            </a:r>
            <a:r>
              <a:rPr baseline="-25000" lang="ru" sz="1400">
                <a:solidFill>
                  <a:srgbClr val="000000"/>
                </a:solidFill>
              </a:rPr>
              <a:t>α</a:t>
            </a:r>
            <a:r>
              <a:rPr lang="ru" sz="1400">
                <a:solidFill>
                  <a:srgbClr val="000000"/>
                </a:solidFill>
              </a:rPr>
              <a:t>(t) := a</a:t>
            </a:r>
            <a:r>
              <a:rPr baseline="-25000" lang="ru" sz="1400">
                <a:solidFill>
                  <a:srgbClr val="000000"/>
                </a:solidFill>
              </a:rPr>
              <a:t>start</a:t>
            </a:r>
            <a:r>
              <a:rPr lang="ru" sz="1400">
                <a:solidFill>
                  <a:srgbClr val="000000"/>
                </a:solidFill>
              </a:rPr>
              <a:t> CNG(t) a</a:t>
            </a:r>
            <a:r>
              <a:rPr baseline="-25000" lang="ru" sz="1400">
                <a:solidFill>
                  <a:srgbClr val="000000"/>
                </a:solidFill>
              </a:rPr>
              <a:t>mid</a:t>
            </a:r>
            <a:r>
              <a:rPr lang="ru" sz="1400">
                <a:solidFill>
                  <a:srgbClr val="000000"/>
                </a:solidFill>
              </a:rPr>
              <a:t> CNG(t) a</a:t>
            </a:r>
            <a:r>
              <a:rPr baseline="-25000" lang="ru" sz="1400">
                <a:solidFill>
                  <a:srgbClr val="000000"/>
                </a:solidFill>
              </a:rPr>
              <a:t>end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ru" sz="1400">
                <a:solidFill>
                  <a:srgbClr val="000000"/>
                </a:solidFill>
              </a:rPr>
              <a:t>CG</a:t>
            </a:r>
            <a:r>
              <a:rPr baseline="-25000" lang="ru" sz="1400">
                <a:solidFill>
                  <a:srgbClr val="000000"/>
                </a:solidFill>
              </a:rPr>
              <a:t>β</a:t>
            </a:r>
            <a:r>
              <a:rPr lang="ru" sz="1400">
                <a:solidFill>
                  <a:srgbClr val="000000"/>
                </a:solidFill>
              </a:rPr>
              <a:t>(t) := b</a:t>
            </a:r>
            <a:r>
              <a:rPr baseline="-25000" lang="ru" sz="1400">
                <a:solidFill>
                  <a:srgbClr val="000000"/>
                </a:solidFill>
              </a:rPr>
              <a:t>start</a:t>
            </a:r>
            <a:r>
              <a:rPr lang="ru" sz="1400">
                <a:solidFill>
                  <a:srgbClr val="000000"/>
                </a:solidFill>
              </a:rPr>
              <a:t> CNG(t) b</a:t>
            </a:r>
            <a:r>
              <a:rPr baseline="-25000" lang="ru" sz="1400">
                <a:solidFill>
                  <a:srgbClr val="000000"/>
                </a:solidFill>
              </a:rPr>
              <a:t>mid</a:t>
            </a:r>
            <a:r>
              <a:rPr lang="ru" sz="1400">
                <a:solidFill>
                  <a:srgbClr val="000000"/>
                </a:solidFill>
              </a:rPr>
              <a:t> CNG(t) b</a:t>
            </a:r>
            <a:r>
              <a:rPr baseline="-25000" lang="ru" sz="1400">
                <a:solidFill>
                  <a:srgbClr val="000000"/>
                </a:solidFill>
              </a:rPr>
              <a:t>end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ru" sz="1400">
                <a:solidFill>
                  <a:srgbClr val="000000"/>
                </a:solidFill>
              </a:rPr>
              <a:t>CG</a:t>
            </a:r>
            <a:r>
              <a:rPr baseline="-25000" lang="ru" sz="1400">
                <a:solidFill>
                  <a:srgbClr val="000000"/>
                </a:solidFill>
              </a:rPr>
              <a:t>γ</a:t>
            </a:r>
            <a:r>
              <a:rPr lang="ru" sz="1400">
                <a:solidFill>
                  <a:srgbClr val="000000"/>
                </a:solidFill>
              </a:rPr>
              <a:t>(t) := c</a:t>
            </a:r>
            <a:r>
              <a:rPr baseline="-25000" lang="ru" sz="1400">
                <a:solidFill>
                  <a:srgbClr val="000000"/>
                </a:solidFill>
              </a:rPr>
              <a:t>start</a:t>
            </a:r>
            <a:r>
              <a:rPr lang="ru" sz="1400">
                <a:solidFill>
                  <a:srgbClr val="000000"/>
                </a:solidFill>
              </a:rPr>
              <a:t> CNG(t) c</a:t>
            </a:r>
            <a:r>
              <a:rPr baseline="-25000" lang="ru" sz="1400">
                <a:solidFill>
                  <a:srgbClr val="000000"/>
                </a:solidFill>
              </a:rPr>
              <a:t>mid</a:t>
            </a:r>
            <a:r>
              <a:rPr lang="ru" sz="1400">
                <a:solidFill>
                  <a:srgbClr val="000000"/>
                </a:solidFill>
              </a:rPr>
              <a:t> CNG(t) c</a:t>
            </a:r>
            <a:r>
              <a:rPr baseline="-25000" lang="ru" sz="1400">
                <a:solidFill>
                  <a:srgbClr val="000000"/>
                </a:solidFill>
              </a:rPr>
              <a:t>end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ru" sz="1400">
                <a:solidFill>
                  <a:srgbClr val="000000"/>
                </a:solidFill>
              </a:rPr>
              <a:t>w = (Ο</a:t>
            </a:r>
            <a:r>
              <a:rPr baseline="-25000" lang="ru" sz="1400">
                <a:solidFill>
                  <a:srgbClr val="000000"/>
                </a:solidFill>
              </a:rPr>
              <a:t>t ∊ Ck</a:t>
            </a:r>
            <a:r>
              <a:rPr lang="ru" sz="1400">
                <a:solidFill>
                  <a:srgbClr val="000000"/>
                </a:solidFill>
              </a:rPr>
              <a:t> CG</a:t>
            </a:r>
            <a:r>
              <a:rPr baseline="-25000" lang="ru" sz="1400">
                <a:solidFill>
                  <a:srgbClr val="000000"/>
                </a:solidFill>
              </a:rPr>
              <a:t>α</a:t>
            </a:r>
            <a:r>
              <a:rPr lang="ru" sz="1400">
                <a:solidFill>
                  <a:srgbClr val="000000"/>
                </a:solidFill>
              </a:rPr>
              <a:t>(t)) (Ο</a:t>
            </a:r>
            <a:r>
              <a:rPr baseline="-25000" lang="ru" sz="1400">
                <a:solidFill>
                  <a:srgbClr val="000000"/>
                </a:solidFill>
              </a:rPr>
              <a:t>t ∊ Ck</a:t>
            </a:r>
            <a:r>
              <a:rPr lang="ru" sz="1400">
                <a:solidFill>
                  <a:srgbClr val="000000"/>
                </a:solidFill>
              </a:rPr>
              <a:t> CG</a:t>
            </a:r>
            <a:r>
              <a:rPr baseline="-25000" lang="ru" sz="1400">
                <a:solidFill>
                  <a:srgbClr val="000000"/>
                </a:solidFill>
              </a:rPr>
              <a:t>β</a:t>
            </a:r>
            <a:r>
              <a:rPr lang="ru" sz="1400">
                <a:solidFill>
                  <a:srgbClr val="000000"/>
                </a:solidFill>
              </a:rPr>
              <a:t>(t)) (Ο</a:t>
            </a:r>
            <a:r>
              <a:rPr baseline="-25000" lang="ru" sz="1400">
                <a:solidFill>
                  <a:srgbClr val="000000"/>
                </a:solidFill>
              </a:rPr>
              <a:t>t ∊ Ck</a:t>
            </a:r>
            <a:r>
              <a:rPr lang="ru" sz="1400">
                <a:solidFill>
                  <a:srgbClr val="000000"/>
                </a:solidFill>
              </a:rPr>
              <a:t> CG</a:t>
            </a:r>
            <a:r>
              <a:rPr baseline="-25000" lang="ru" sz="1400">
                <a:solidFill>
                  <a:srgbClr val="000000"/>
                </a:solidFill>
              </a:rPr>
              <a:t>γ</a:t>
            </a:r>
            <a:r>
              <a:rPr lang="ru" sz="1400">
                <a:solidFill>
                  <a:srgbClr val="000000"/>
                </a:solidFill>
              </a:rPr>
              <a:t>(t))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98" name="Google Shape;198;p23"/>
          <p:cNvSpPr txBox="1"/>
          <p:nvPr>
            <p:ph type="title"/>
          </p:nvPr>
        </p:nvSpPr>
        <p:spPr>
          <a:xfrm>
            <a:off x="819150" y="693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Clique to CFG Recognition: слово w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819150" y="1228725"/>
            <a:ext cx="7505700" cy="33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ru" sz="1400">
                <a:solidFill>
                  <a:srgbClr val="000000"/>
                </a:solidFill>
              </a:rPr>
              <a:t>T = {</a:t>
            </a:r>
            <a:r>
              <a:rPr b="1" lang="ru" sz="1400">
                <a:solidFill>
                  <a:srgbClr val="000000"/>
                </a:solidFill>
              </a:rPr>
              <a:t>S</a:t>
            </a:r>
            <a:r>
              <a:rPr lang="ru" sz="1400">
                <a:solidFill>
                  <a:srgbClr val="000000"/>
                </a:solidFill>
              </a:rPr>
              <a:t>, </a:t>
            </a:r>
            <a:r>
              <a:rPr b="1" lang="ru" sz="1400">
                <a:solidFill>
                  <a:srgbClr val="000000"/>
                </a:solidFill>
              </a:rPr>
              <a:t>W</a:t>
            </a:r>
            <a:r>
              <a:rPr lang="ru" sz="1400">
                <a:solidFill>
                  <a:srgbClr val="000000"/>
                </a:solidFill>
              </a:rPr>
              <a:t>, </a:t>
            </a:r>
            <a:r>
              <a:rPr b="1" lang="ru" sz="1400">
                <a:solidFill>
                  <a:srgbClr val="000000"/>
                </a:solidFill>
              </a:rPr>
              <a:t>W′</a:t>
            </a:r>
            <a:r>
              <a:rPr lang="ru" sz="1400">
                <a:solidFill>
                  <a:srgbClr val="000000"/>
                </a:solidFill>
              </a:rPr>
              <a:t>, </a:t>
            </a:r>
            <a:r>
              <a:rPr b="1" lang="ru" sz="1400">
                <a:solidFill>
                  <a:srgbClr val="000000"/>
                </a:solidFill>
              </a:rPr>
              <a:t>V</a:t>
            </a:r>
            <a:r>
              <a:rPr lang="ru" sz="1400">
                <a:solidFill>
                  <a:srgbClr val="000000"/>
                </a:solidFill>
              </a:rPr>
              <a:t>, </a:t>
            </a:r>
            <a:r>
              <a:rPr b="1" lang="ru" sz="1400">
                <a:solidFill>
                  <a:srgbClr val="000000"/>
                </a:solidFill>
              </a:rPr>
              <a:t>S</a:t>
            </a:r>
            <a:r>
              <a:rPr baseline="-25000" lang="ru" sz="1400">
                <a:solidFill>
                  <a:srgbClr val="000000"/>
                </a:solidFill>
              </a:rPr>
              <a:t>αγ</a:t>
            </a:r>
            <a:r>
              <a:rPr lang="ru" sz="1400">
                <a:solidFill>
                  <a:srgbClr val="000000"/>
                </a:solidFill>
              </a:rPr>
              <a:t>, </a:t>
            </a:r>
            <a:r>
              <a:rPr b="1" lang="ru" sz="1400">
                <a:solidFill>
                  <a:srgbClr val="000000"/>
                </a:solidFill>
              </a:rPr>
              <a:t>S</a:t>
            </a:r>
            <a:r>
              <a:rPr baseline="-25000" lang="ru" sz="1400">
                <a:solidFill>
                  <a:srgbClr val="000000"/>
                </a:solidFill>
              </a:rPr>
              <a:t>αβ</a:t>
            </a:r>
            <a:r>
              <a:rPr lang="ru" sz="1400">
                <a:solidFill>
                  <a:srgbClr val="000000"/>
                </a:solidFill>
              </a:rPr>
              <a:t>, </a:t>
            </a:r>
            <a:r>
              <a:rPr b="1" lang="ru" sz="1400">
                <a:solidFill>
                  <a:srgbClr val="000000"/>
                </a:solidFill>
              </a:rPr>
              <a:t>S</a:t>
            </a:r>
            <a:r>
              <a:rPr baseline="-25000" lang="ru" sz="1400">
                <a:solidFill>
                  <a:srgbClr val="000000"/>
                </a:solidFill>
              </a:rPr>
              <a:t>βγ</a:t>
            </a:r>
            <a:r>
              <a:rPr lang="ru" sz="1400">
                <a:solidFill>
                  <a:srgbClr val="000000"/>
                </a:solidFill>
              </a:rPr>
              <a:t>, </a:t>
            </a:r>
            <a:r>
              <a:rPr b="1" lang="ru" sz="1400">
                <a:solidFill>
                  <a:srgbClr val="000000"/>
                </a:solidFill>
              </a:rPr>
              <a:t>S</a:t>
            </a:r>
            <a:r>
              <a:rPr lang="ru" sz="1400">
                <a:solidFill>
                  <a:srgbClr val="000000"/>
                </a:solidFill>
              </a:rPr>
              <a:t>*</a:t>
            </a:r>
            <a:r>
              <a:rPr baseline="-25000" lang="ru" sz="1400">
                <a:solidFill>
                  <a:srgbClr val="000000"/>
                </a:solidFill>
              </a:rPr>
              <a:t>αγ</a:t>
            </a:r>
            <a:r>
              <a:rPr lang="ru" sz="1400">
                <a:solidFill>
                  <a:srgbClr val="000000"/>
                </a:solidFill>
              </a:rPr>
              <a:t>, </a:t>
            </a:r>
            <a:r>
              <a:rPr b="1" lang="ru" sz="1400">
                <a:solidFill>
                  <a:srgbClr val="000000"/>
                </a:solidFill>
              </a:rPr>
              <a:t>S</a:t>
            </a:r>
            <a:r>
              <a:rPr lang="ru" sz="1400">
                <a:solidFill>
                  <a:srgbClr val="000000"/>
                </a:solidFill>
              </a:rPr>
              <a:t>*</a:t>
            </a:r>
            <a:r>
              <a:rPr baseline="-25000" lang="ru" sz="1400">
                <a:solidFill>
                  <a:srgbClr val="000000"/>
                </a:solidFill>
              </a:rPr>
              <a:t>αβ</a:t>
            </a:r>
            <a:r>
              <a:rPr lang="ru" sz="1400">
                <a:solidFill>
                  <a:srgbClr val="000000"/>
                </a:solidFill>
              </a:rPr>
              <a:t>, </a:t>
            </a:r>
            <a:r>
              <a:rPr b="1" lang="ru" sz="1400">
                <a:solidFill>
                  <a:srgbClr val="000000"/>
                </a:solidFill>
              </a:rPr>
              <a:t>S</a:t>
            </a:r>
            <a:r>
              <a:rPr lang="ru" sz="1400">
                <a:solidFill>
                  <a:srgbClr val="000000"/>
                </a:solidFill>
              </a:rPr>
              <a:t>*</a:t>
            </a:r>
            <a:r>
              <a:rPr baseline="-25000" lang="ru" sz="1400">
                <a:solidFill>
                  <a:srgbClr val="000000"/>
                </a:solidFill>
              </a:rPr>
              <a:t>βγ</a:t>
            </a:r>
            <a:r>
              <a:rPr lang="ru" sz="1400">
                <a:solidFill>
                  <a:srgbClr val="000000"/>
                </a:solidFill>
              </a:rPr>
              <a:t>, </a:t>
            </a:r>
            <a:r>
              <a:rPr b="1" lang="ru" sz="1400">
                <a:solidFill>
                  <a:srgbClr val="000000"/>
                </a:solidFill>
              </a:rPr>
              <a:t>N</a:t>
            </a:r>
            <a:r>
              <a:rPr baseline="-25000" lang="ru" sz="1400">
                <a:solidFill>
                  <a:srgbClr val="000000"/>
                </a:solidFill>
              </a:rPr>
              <a:t>αγ</a:t>
            </a:r>
            <a:r>
              <a:rPr lang="ru" sz="1400">
                <a:solidFill>
                  <a:srgbClr val="000000"/>
                </a:solidFill>
              </a:rPr>
              <a:t>, </a:t>
            </a:r>
            <a:r>
              <a:rPr b="1" lang="ru" sz="1400">
                <a:solidFill>
                  <a:srgbClr val="000000"/>
                </a:solidFill>
              </a:rPr>
              <a:t>N</a:t>
            </a:r>
            <a:r>
              <a:rPr baseline="-25000" lang="ru" sz="1400">
                <a:solidFill>
                  <a:srgbClr val="000000"/>
                </a:solidFill>
              </a:rPr>
              <a:t>αβ</a:t>
            </a:r>
            <a:r>
              <a:rPr lang="ru" sz="1400">
                <a:solidFill>
                  <a:srgbClr val="000000"/>
                </a:solidFill>
              </a:rPr>
              <a:t>, </a:t>
            </a:r>
            <a:r>
              <a:rPr b="1" lang="ru" sz="1400">
                <a:solidFill>
                  <a:srgbClr val="000000"/>
                </a:solidFill>
              </a:rPr>
              <a:t>N</a:t>
            </a:r>
            <a:r>
              <a:rPr baseline="-25000" lang="ru" sz="1400">
                <a:solidFill>
                  <a:srgbClr val="000000"/>
                </a:solidFill>
              </a:rPr>
              <a:t>βγ</a:t>
            </a:r>
            <a:r>
              <a:rPr lang="ru" sz="1400">
                <a:solidFill>
                  <a:srgbClr val="000000"/>
                </a:solidFill>
              </a:rPr>
              <a:t>}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lang="ru" sz="1400">
                <a:solidFill>
                  <a:srgbClr val="000000"/>
                </a:solidFill>
              </a:rPr>
              <a:t>S</a:t>
            </a:r>
            <a:r>
              <a:rPr lang="ru" sz="1400">
                <a:solidFill>
                  <a:srgbClr val="000000"/>
                </a:solidFill>
              </a:rPr>
              <a:t> ⟶ </a:t>
            </a:r>
            <a:r>
              <a:rPr b="1" lang="ru" sz="1400">
                <a:solidFill>
                  <a:srgbClr val="000000"/>
                </a:solidFill>
              </a:rPr>
              <a:t>W </a:t>
            </a:r>
            <a:r>
              <a:rPr lang="ru" sz="1400">
                <a:solidFill>
                  <a:srgbClr val="000000"/>
                </a:solidFill>
              </a:rPr>
              <a:t>a</a:t>
            </a:r>
            <a:r>
              <a:rPr baseline="-25000" lang="ru" sz="1400">
                <a:solidFill>
                  <a:srgbClr val="000000"/>
                </a:solidFill>
              </a:rPr>
              <a:t>start </a:t>
            </a:r>
            <a:r>
              <a:rPr b="1" lang="ru" sz="1400">
                <a:solidFill>
                  <a:srgbClr val="000000"/>
                </a:solidFill>
              </a:rPr>
              <a:t>S</a:t>
            </a:r>
            <a:r>
              <a:rPr baseline="-25000" lang="ru" sz="1400">
                <a:solidFill>
                  <a:srgbClr val="000000"/>
                </a:solidFill>
              </a:rPr>
              <a:t>αγ</a:t>
            </a:r>
            <a:r>
              <a:rPr lang="ru" sz="1400">
                <a:solidFill>
                  <a:srgbClr val="000000"/>
                </a:solidFill>
              </a:rPr>
              <a:t> c</a:t>
            </a:r>
            <a:r>
              <a:rPr baseline="-25000" lang="ru" sz="1400">
                <a:solidFill>
                  <a:srgbClr val="000000"/>
                </a:solidFill>
              </a:rPr>
              <a:t>end</a:t>
            </a:r>
            <a:r>
              <a:rPr lang="ru" sz="1400">
                <a:solidFill>
                  <a:srgbClr val="000000"/>
                </a:solidFill>
              </a:rPr>
              <a:t> </a:t>
            </a:r>
            <a:r>
              <a:rPr b="1" lang="ru" sz="1400">
                <a:solidFill>
                  <a:srgbClr val="000000"/>
                </a:solidFill>
              </a:rPr>
              <a:t>W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lang="ru" sz="1400">
                <a:solidFill>
                  <a:srgbClr val="000000"/>
                </a:solidFill>
              </a:rPr>
              <a:t>S</a:t>
            </a:r>
            <a:r>
              <a:rPr lang="ru" sz="1400">
                <a:solidFill>
                  <a:srgbClr val="000000"/>
                </a:solidFill>
              </a:rPr>
              <a:t>*</a:t>
            </a:r>
            <a:r>
              <a:rPr baseline="-25000" lang="ru" sz="1400">
                <a:solidFill>
                  <a:srgbClr val="000000"/>
                </a:solidFill>
              </a:rPr>
              <a:t>αγ</a:t>
            </a:r>
            <a:r>
              <a:rPr lang="ru" sz="1400">
                <a:solidFill>
                  <a:srgbClr val="000000"/>
                </a:solidFill>
              </a:rPr>
              <a:t>⟶ a</a:t>
            </a:r>
            <a:r>
              <a:rPr baseline="-25000" lang="ru" sz="1400">
                <a:solidFill>
                  <a:srgbClr val="000000"/>
                </a:solidFill>
              </a:rPr>
              <a:t>mid </a:t>
            </a:r>
            <a:r>
              <a:rPr b="1" lang="ru" sz="1400">
                <a:solidFill>
                  <a:srgbClr val="000000"/>
                </a:solidFill>
              </a:rPr>
              <a:t>S</a:t>
            </a:r>
            <a:r>
              <a:rPr baseline="-25000" lang="ru" sz="1400">
                <a:solidFill>
                  <a:srgbClr val="000000"/>
                </a:solidFill>
              </a:rPr>
              <a:t>αβ</a:t>
            </a:r>
            <a:r>
              <a:rPr lang="ru" sz="1400">
                <a:solidFill>
                  <a:srgbClr val="000000"/>
                </a:solidFill>
              </a:rPr>
              <a:t> b</a:t>
            </a:r>
            <a:r>
              <a:rPr baseline="-25000" lang="ru" sz="1400">
                <a:solidFill>
                  <a:srgbClr val="000000"/>
                </a:solidFill>
              </a:rPr>
              <a:t>mid</a:t>
            </a:r>
            <a:r>
              <a:rPr lang="ru" sz="1400">
                <a:solidFill>
                  <a:srgbClr val="000000"/>
                </a:solidFill>
              </a:rPr>
              <a:t> </a:t>
            </a:r>
            <a:r>
              <a:rPr b="1" lang="ru" sz="1400">
                <a:solidFill>
                  <a:srgbClr val="000000"/>
                </a:solidFill>
              </a:rPr>
              <a:t>S</a:t>
            </a:r>
            <a:r>
              <a:rPr baseline="-25000" lang="ru" sz="1400">
                <a:solidFill>
                  <a:srgbClr val="000000"/>
                </a:solidFill>
              </a:rPr>
              <a:t>βγ</a:t>
            </a:r>
            <a:r>
              <a:rPr lang="ru" sz="1400">
                <a:solidFill>
                  <a:srgbClr val="000000"/>
                </a:solidFill>
              </a:rPr>
              <a:t> c</a:t>
            </a:r>
            <a:r>
              <a:rPr baseline="-25000" lang="ru" sz="1400">
                <a:solidFill>
                  <a:srgbClr val="000000"/>
                </a:solidFill>
              </a:rPr>
              <a:t>mid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lang="ru" sz="1400">
                <a:solidFill>
                  <a:srgbClr val="000000"/>
                </a:solidFill>
              </a:rPr>
              <a:t>S</a:t>
            </a:r>
            <a:r>
              <a:rPr lang="ru" sz="1400">
                <a:solidFill>
                  <a:srgbClr val="000000"/>
                </a:solidFill>
              </a:rPr>
              <a:t>*</a:t>
            </a:r>
            <a:r>
              <a:rPr baseline="-25000" lang="ru" sz="1400">
                <a:solidFill>
                  <a:srgbClr val="000000"/>
                </a:solidFill>
              </a:rPr>
              <a:t>αβ </a:t>
            </a:r>
            <a:r>
              <a:rPr lang="ru" sz="1400">
                <a:solidFill>
                  <a:srgbClr val="000000"/>
                </a:solidFill>
              </a:rPr>
              <a:t>⟶ a</a:t>
            </a:r>
            <a:r>
              <a:rPr baseline="-25000" lang="ru" sz="1400">
                <a:solidFill>
                  <a:srgbClr val="000000"/>
                </a:solidFill>
              </a:rPr>
              <a:t>end</a:t>
            </a:r>
            <a:r>
              <a:rPr lang="ru" sz="1400">
                <a:solidFill>
                  <a:srgbClr val="000000"/>
                </a:solidFill>
              </a:rPr>
              <a:t> </a:t>
            </a:r>
            <a:r>
              <a:rPr b="1" lang="ru" sz="1400">
                <a:solidFill>
                  <a:srgbClr val="000000"/>
                </a:solidFill>
              </a:rPr>
              <a:t>W</a:t>
            </a:r>
            <a:r>
              <a:rPr lang="ru" sz="1400">
                <a:solidFill>
                  <a:srgbClr val="000000"/>
                </a:solidFill>
              </a:rPr>
              <a:t> b</a:t>
            </a:r>
            <a:r>
              <a:rPr baseline="-25000" lang="ru" sz="1400">
                <a:solidFill>
                  <a:srgbClr val="000000"/>
                </a:solidFill>
              </a:rPr>
              <a:t>start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lang="ru" sz="1400">
                <a:solidFill>
                  <a:srgbClr val="000000"/>
                </a:solidFill>
              </a:rPr>
              <a:t>S</a:t>
            </a:r>
            <a:r>
              <a:rPr lang="ru" sz="1400">
                <a:solidFill>
                  <a:srgbClr val="000000"/>
                </a:solidFill>
              </a:rPr>
              <a:t>*</a:t>
            </a:r>
            <a:r>
              <a:rPr baseline="-25000" lang="ru" sz="1400">
                <a:solidFill>
                  <a:srgbClr val="000000"/>
                </a:solidFill>
              </a:rPr>
              <a:t>βγ </a:t>
            </a:r>
            <a:r>
              <a:rPr lang="ru" sz="1400">
                <a:solidFill>
                  <a:srgbClr val="000000"/>
                </a:solidFill>
              </a:rPr>
              <a:t>⟶ b</a:t>
            </a:r>
            <a:r>
              <a:rPr baseline="-25000" lang="ru" sz="1400">
                <a:solidFill>
                  <a:srgbClr val="000000"/>
                </a:solidFill>
              </a:rPr>
              <a:t>end</a:t>
            </a:r>
            <a:r>
              <a:rPr lang="ru" sz="1400">
                <a:solidFill>
                  <a:srgbClr val="000000"/>
                </a:solidFill>
              </a:rPr>
              <a:t> </a:t>
            </a:r>
            <a:r>
              <a:rPr b="1" lang="ru" sz="1400">
                <a:solidFill>
                  <a:srgbClr val="000000"/>
                </a:solidFill>
              </a:rPr>
              <a:t>W</a:t>
            </a:r>
            <a:r>
              <a:rPr lang="ru" sz="1400">
                <a:solidFill>
                  <a:srgbClr val="000000"/>
                </a:solidFill>
              </a:rPr>
              <a:t> c</a:t>
            </a:r>
            <a:r>
              <a:rPr baseline="-25000" lang="ru" sz="1400">
                <a:solidFill>
                  <a:srgbClr val="000000"/>
                </a:solidFill>
              </a:rPr>
              <a:t>start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ru" sz="1400">
                <a:solidFill>
                  <a:srgbClr val="000000"/>
                </a:solidFill>
              </a:rPr>
              <a:t>Для каждого xy ∈ {αβ, αγ, βγ}</a:t>
            </a:r>
            <a:endParaRPr baseline="-25000"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b="1" lang="ru" sz="1400">
                <a:solidFill>
                  <a:srgbClr val="000000"/>
                </a:solidFill>
              </a:rPr>
              <a:t>S</a:t>
            </a:r>
            <a:r>
              <a:rPr baseline="-25000" lang="ru" sz="1400">
                <a:solidFill>
                  <a:srgbClr val="000000"/>
                </a:solidFill>
              </a:rPr>
              <a:t>xy </a:t>
            </a:r>
            <a:r>
              <a:rPr lang="ru" sz="1400">
                <a:solidFill>
                  <a:srgbClr val="000000"/>
                </a:solidFill>
              </a:rPr>
              <a:t>⟶ </a:t>
            </a:r>
            <a:r>
              <a:rPr b="1" lang="ru" sz="1400">
                <a:solidFill>
                  <a:srgbClr val="000000"/>
                </a:solidFill>
              </a:rPr>
              <a:t>S</a:t>
            </a:r>
            <a:r>
              <a:rPr lang="ru" sz="1400">
                <a:solidFill>
                  <a:srgbClr val="000000"/>
                </a:solidFill>
              </a:rPr>
              <a:t>*</a:t>
            </a:r>
            <a:r>
              <a:rPr baseline="-25000" lang="ru" sz="1400">
                <a:solidFill>
                  <a:srgbClr val="000000"/>
                </a:solidFill>
              </a:rPr>
              <a:t>xy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b="1" lang="ru" sz="1400">
                <a:solidFill>
                  <a:srgbClr val="000000"/>
                </a:solidFill>
              </a:rPr>
              <a:t>S</a:t>
            </a:r>
            <a:r>
              <a:rPr baseline="-25000" lang="ru" sz="1400">
                <a:solidFill>
                  <a:srgbClr val="000000"/>
                </a:solidFill>
              </a:rPr>
              <a:t>xy </a:t>
            </a:r>
            <a:r>
              <a:rPr lang="ru" sz="1400">
                <a:solidFill>
                  <a:srgbClr val="000000"/>
                </a:solidFill>
              </a:rPr>
              <a:t>⟶ # </a:t>
            </a:r>
            <a:r>
              <a:rPr b="1" lang="ru" sz="1400">
                <a:solidFill>
                  <a:srgbClr val="000000"/>
                </a:solidFill>
              </a:rPr>
              <a:t>N</a:t>
            </a:r>
            <a:r>
              <a:rPr baseline="-25000" lang="ru" sz="1400">
                <a:solidFill>
                  <a:srgbClr val="000000"/>
                </a:solidFill>
              </a:rPr>
              <a:t>xy</a:t>
            </a:r>
            <a:r>
              <a:rPr lang="ru" sz="1400">
                <a:solidFill>
                  <a:srgbClr val="000000"/>
                </a:solidFill>
              </a:rPr>
              <a:t> $ </a:t>
            </a:r>
            <a:r>
              <a:rPr b="1" lang="ru" sz="1400">
                <a:solidFill>
                  <a:srgbClr val="000000"/>
                </a:solidFill>
              </a:rPr>
              <a:t>V</a:t>
            </a:r>
            <a:r>
              <a:rPr lang="ru" sz="1400">
                <a:solidFill>
                  <a:srgbClr val="000000"/>
                </a:solidFill>
              </a:rPr>
              <a:t> #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b="1" lang="ru" sz="1400">
                <a:solidFill>
                  <a:srgbClr val="000000"/>
                </a:solidFill>
              </a:rPr>
              <a:t>N</a:t>
            </a:r>
            <a:r>
              <a:rPr baseline="-25000" lang="ru" sz="1400">
                <a:solidFill>
                  <a:srgbClr val="000000"/>
                </a:solidFill>
              </a:rPr>
              <a:t>xy</a:t>
            </a:r>
            <a:r>
              <a:rPr lang="ru" sz="1400">
                <a:solidFill>
                  <a:srgbClr val="000000"/>
                </a:solidFill>
              </a:rPr>
              <a:t>⟶ # </a:t>
            </a:r>
            <a:r>
              <a:rPr b="1" lang="ru" sz="1400">
                <a:solidFill>
                  <a:srgbClr val="000000"/>
                </a:solidFill>
              </a:rPr>
              <a:t>S</a:t>
            </a:r>
            <a:r>
              <a:rPr baseline="-25000" lang="ru" sz="1400">
                <a:solidFill>
                  <a:srgbClr val="000000"/>
                </a:solidFill>
              </a:rPr>
              <a:t>xy </a:t>
            </a:r>
            <a:r>
              <a:rPr lang="ru" sz="1400">
                <a:solidFill>
                  <a:srgbClr val="000000"/>
                </a:solidFill>
              </a:rPr>
              <a:t># </a:t>
            </a:r>
            <a:r>
              <a:rPr b="1" lang="ru" sz="1400">
                <a:solidFill>
                  <a:srgbClr val="000000"/>
                </a:solidFill>
              </a:rPr>
              <a:t>V</a:t>
            </a:r>
            <a:r>
              <a:rPr lang="ru" sz="1400">
                <a:solidFill>
                  <a:srgbClr val="000000"/>
                </a:solidFill>
              </a:rPr>
              <a:t> $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b="1" lang="ru" sz="1400">
                <a:solidFill>
                  <a:srgbClr val="000000"/>
                </a:solidFill>
              </a:rPr>
              <a:t>N</a:t>
            </a:r>
            <a:r>
              <a:rPr baseline="-25000" lang="ru" sz="1400">
                <a:solidFill>
                  <a:srgbClr val="000000"/>
                </a:solidFill>
              </a:rPr>
              <a:t>xy</a:t>
            </a:r>
            <a:r>
              <a:rPr lang="ru" sz="1400">
                <a:solidFill>
                  <a:srgbClr val="000000"/>
                </a:solidFill>
              </a:rPr>
              <a:t>⟶ σ </a:t>
            </a:r>
            <a:r>
              <a:rPr b="1" lang="ru" sz="1400">
                <a:solidFill>
                  <a:srgbClr val="000000"/>
                </a:solidFill>
              </a:rPr>
              <a:t>N</a:t>
            </a:r>
            <a:r>
              <a:rPr baseline="-25000" lang="ru" sz="1400">
                <a:solidFill>
                  <a:srgbClr val="000000"/>
                </a:solidFill>
              </a:rPr>
              <a:t>xy</a:t>
            </a:r>
            <a:r>
              <a:rPr lang="ru" sz="1400">
                <a:solidFill>
                  <a:srgbClr val="000000"/>
                </a:solidFill>
              </a:rPr>
              <a:t>σ  	∀σ ∈ {0, 1}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lang="ru" sz="1400">
                <a:solidFill>
                  <a:srgbClr val="000000"/>
                </a:solidFill>
              </a:rPr>
              <a:t>W </a:t>
            </a:r>
            <a:r>
              <a:rPr lang="ru" sz="1400">
                <a:solidFill>
                  <a:srgbClr val="000000"/>
                </a:solidFill>
              </a:rPr>
              <a:t>⟶ ε | σ </a:t>
            </a:r>
            <a:r>
              <a:rPr b="1" lang="ru" sz="1400">
                <a:solidFill>
                  <a:srgbClr val="000000"/>
                </a:solidFill>
              </a:rPr>
              <a:t>W		</a:t>
            </a:r>
            <a:r>
              <a:rPr lang="ru" sz="1400">
                <a:solidFill>
                  <a:srgbClr val="000000"/>
                </a:solidFill>
              </a:rPr>
              <a:t>∀σ ∈ ∑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lang="ru" sz="1400">
                <a:solidFill>
                  <a:srgbClr val="000000"/>
                </a:solidFill>
              </a:rPr>
              <a:t>W’ </a:t>
            </a:r>
            <a:r>
              <a:rPr lang="ru" sz="1400">
                <a:solidFill>
                  <a:srgbClr val="000000"/>
                </a:solidFill>
              </a:rPr>
              <a:t>⟶ ε | σ </a:t>
            </a:r>
            <a:r>
              <a:rPr b="1" lang="ru" sz="1400">
                <a:solidFill>
                  <a:srgbClr val="000000"/>
                </a:solidFill>
              </a:rPr>
              <a:t>W′		</a:t>
            </a:r>
            <a:r>
              <a:rPr lang="ru" sz="1400">
                <a:solidFill>
                  <a:srgbClr val="000000"/>
                </a:solidFill>
              </a:rPr>
              <a:t>∀σ ∈ {0, 1}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lang="ru" sz="1400">
                <a:solidFill>
                  <a:srgbClr val="000000"/>
                </a:solidFill>
              </a:rPr>
              <a:t>V </a:t>
            </a:r>
            <a:r>
              <a:rPr lang="ru" sz="1400">
                <a:solidFill>
                  <a:srgbClr val="000000"/>
                </a:solidFill>
              </a:rPr>
              <a:t>⟶ ε | $ </a:t>
            </a:r>
            <a:r>
              <a:rPr b="1" lang="ru" sz="1400">
                <a:solidFill>
                  <a:srgbClr val="000000"/>
                </a:solidFill>
              </a:rPr>
              <a:t>W′ </a:t>
            </a:r>
            <a:r>
              <a:rPr lang="ru" sz="1400">
                <a:solidFill>
                  <a:srgbClr val="000000"/>
                </a:solidFill>
              </a:rPr>
              <a:t>$ </a:t>
            </a:r>
            <a:r>
              <a:rPr b="1" lang="ru" sz="1400">
                <a:solidFill>
                  <a:srgbClr val="000000"/>
                </a:solidFill>
              </a:rPr>
              <a:t>V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204" name="Google Shape;204;p24"/>
          <p:cNvSpPr txBox="1"/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Clique to CFG Recognition: грамматика 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Ссылки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819150" y="1990725"/>
            <a:ext cx="7761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Amir Abboud, Arturs Backurs, Virginia Vassilevska Williams. “If the Current Clique Algorithms are Optimal, so is Valiant’s Parser”, 2015.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873825" y="3630825"/>
            <a:ext cx="47340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Ц</a:t>
            </a:r>
            <a:r>
              <a:rPr b="1" lang="ru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ель: определить асимптотику CFG recognition problem</a:t>
            </a: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Определения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Unrestricted algorithm - </a:t>
            </a:r>
            <a:r>
              <a:rPr lang="ru" sz="1400"/>
              <a:t>нет ограничений на аргумент и на погрешность результата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Combinatorial algorithm - </a:t>
            </a:r>
            <a:r>
              <a:rPr lang="ru" sz="1400"/>
              <a:t>алгоритм, который использует только структуры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CFG - КС-грамматика в нормальной форме Хомского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CFG recognition problem -  задача проверки принадлежности слова языку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BMM - перемножение булевых матриц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Предыстория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762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n - размер слова, g - размер грамматики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1960-e - CYK, O(n</a:t>
            </a:r>
            <a:r>
              <a:rPr baseline="30000" lang="ru" sz="1400"/>
              <a:t>3</a:t>
            </a:r>
            <a:r>
              <a:rPr lang="ru" sz="1400"/>
              <a:t>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1970-e - Earley’s algorithm, O(n</a:t>
            </a:r>
            <a:r>
              <a:rPr baseline="30000" lang="ru" sz="1400"/>
              <a:t>3</a:t>
            </a:r>
            <a:r>
              <a:rPr lang="ru" sz="1400"/>
              <a:t> / log</a:t>
            </a:r>
            <a:r>
              <a:rPr baseline="30000" lang="ru" sz="1400"/>
              <a:t>2</a:t>
            </a:r>
            <a:r>
              <a:rPr lang="ru" sz="1400"/>
              <a:t> n)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1975 - Valiant’s algorithm, O(g</a:t>
            </a:r>
            <a:r>
              <a:rPr baseline="30000" lang="ru" sz="1400"/>
              <a:t>2</a:t>
            </a:r>
            <a:r>
              <a:rPr lang="ru" sz="1400"/>
              <a:t>n</a:t>
            </a:r>
            <a:r>
              <a:rPr baseline="30000" lang="ru" sz="1400"/>
              <a:t>𝓌</a:t>
            </a:r>
            <a:r>
              <a:rPr lang="ru" sz="1400"/>
              <a:t>), где </a:t>
            </a:r>
            <a:r>
              <a:rPr lang="ru" sz="1400"/>
              <a:t>𝓌 &lt; 2.373 (коэффициент матричного умножения)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1970 - Ли свел задачу BMM к парсингу и доказал, что комбинаторные парсеры не могут работать за O(gn</a:t>
            </a:r>
            <a:r>
              <a:rPr baseline="30000" lang="ru" sz="1400"/>
              <a:t>3−ε</a:t>
            </a:r>
            <a:r>
              <a:rPr lang="ru" sz="1400"/>
              <a:t>) времени, если не произойдет прорыв в алгоритмах BMM.</a:t>
            </a:r>
            <a:endParaRPr sz="1400"/>
          </a:p>
        </p:txBody>
      </p:sp>
      <p:sp>
        <p:nvSpPr>
          <p:cNvPr id="143" name="Google Shape;143;p15"/>
          <p:cNvSpPr txBox="1"/>
          <p:nvPr/>
        </p:nvSpPr>
        <p:spPr>
          <a:xfrm>
            <a:off x="1477375" y="3668975"/>
            <a:ext cx="61500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Цель: найти задачу из которой можно получить CFG recognition problem</a:t>
            </a: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k-Clique problem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24479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Клика - полный подграф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k-Clique problem - NP-полная задача проверки наличия в графе клики из k вершин</a:t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819" y="325350"/>
            <a:ext cx="2903250" cy="23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446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∃ G - </a:t>
            </a:r>
            <a:r>
              <a:rPr lang="ru" sz="1400"/>
              <a:t>КС-грамматика, |G| = const, |w| = n, G = (V, E), |V| = 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CFG recognition problem w занимает</a:t>
            </a:r>
            <a:r>
              <a:rPr lang="ru" sz="1400"/>
              <a:t> T(n) ⇒ k-Clique problem для G займёт O(T(n</a:t>
            </a:r>
            <a:r>
              <a:rPr baseline="30000" lang="ru" sz="1400"/>
              <a:t>k/3+1</a:t>
            </a:r>
            <a:r>
              <a:rPr lang="ru" sz="1400"/>
              <a:t>)), k ≥ 3.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Алгоритм преобразования комбинаторный.</a:t>
            </a:r>
            <a:endParaRPr sz="1400"/>
          </a:p>
        </p:txBody>
      </p:sp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Теорема 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769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RNA-folding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95350" y="2143125"/>
            <a:ext cx="7452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∑ – алфавит</a:t>
            </a:r>
            <a:r>
              <a:rPr lang="ru" sz="1400"/>
              <a:t>, ∑′ = { o′ | o ∈ ∑ 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o совпадает с o′ (o ⋍</a:t>
            </a:r>
            <a:r>
              <a:rPr lang="ru" sz="1400"/>
              <a:t> o′</a:t>
            </a:r>
            <a:r>
              <a:rPr lang="ru" sz="1400"/>
              <a:t>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L = { x | x ∈ ∑ ∪ ∑′ }, |L| = 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F = { (</a:t>
            </a:r>
            <a:r>
              <a:rPr lang="ru" sz="1400"/>
              <a:t>i, j) | i ⋍ j; i, j ∈ L; (i, j) - не пересекаются </a:t>
            </a:r>
            <a:r>
              <a:rPr lang="ru" sz="1400"/>
              <a:t>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RNA folding problem - нахождение |F|.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0500" y="1540683"/>
            <a:ext cx="1847100" cy="678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0600" y="1127299"/>
            <a:ext cx="1561250" cy="154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8"/>
          <p:cNvSpPr/>
          <p:nvPr/>
        </p:nvSpPr>
        <p:spPr>
          <a:xfrm>
            <a:off x="6123300" y="1769650"/>
            <a:ext cx="477600" cy="21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5875" y="1242875"/>
            <a:ext cx="3619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1200" y="1471475"/>
            <a:ext cx="1676400" cy="1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|L| = n, G = (V, E), |V| = 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RNA folding для L занимает T(n) ⇒ k-Clique для G займёт O(T(n</a:t>
            </a:r>
            <a:r>
              <a:rPr baseline="30000" lang="ru" sz="1400"/>
              <a:t>k/3+O(1)</a:t>
            </a:r>
            <a:r>
              <a:rPr lang="ru" sz="1400"/>
              <a:t>)), k ≥ 3.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Алгоритм преобразования комбинаторный.</a:t>
            </a:r>
            <a:endParaRPr sz="1400"/>
          </a:p>
        </p:txBody>
      </p:sp>
      <p:sp>
        <p:nvSpPr>
          <p:cNvPr id="173" name="Google Shape;173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Теорема 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8953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L - язык, w - слово, dist(x, y) - расстояние Левенштейна между x и y.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Language edit distance problem =</a:t>
            </a:r>
            <a:endParaRPr sz="1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| w </a:t>
            </a:r>
            <a:r>
              <a:rPr lang="ru" sz="1400"/>
              <a:t>∊ </a:t>
            </a:r>
            <a:r>
              <a:rPr lang="ru" sz="1400"/>
              <a:t>L ⟶ 0</a:t>
            </a:r>
            <a:endParaRPr sz="1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| w ∉ L ⟶ min {dist(w, x) | x ∊ L}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Язык Дика описывает правильную скобочную последовательность.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Dyck edit distance: </a:t>
            </a:r>
            <a:r>
              <a:rPr lang="ru" sz="1400">
                <a:solidFill>
                  <a:srgbClr val="000000"/>
                </a:solidFill>
              </a:rPr>
              <a:t>( </a:t>
            </a:r>
            <a:r>
              <a:rPr lang="ru" sz="1400">
                <a:solidFill>
                  <a:schemeClr val="accent4"/>
                </a:solidFill>
              </a:rPr>
              <a:t>{</a:t>
            </a:r>
            <a:r>
              <a:rPr lang="ru" sz="1400">
                <a:solidFill>
                  <a:srgbClr val="000000"/>
                </a:solidFill>
              </a:rPr>
              <a:t> ( ) </a:t>
            </a:r>
            <a:r>
              <a:rPr lang="ru" sz="1400">
                <a:solidFill>
                  <a:srgbClr val="FF0000"/>
                </a:solidFill>
              </a:rPr>
              <a:t>( )</a:t>
            </a:r>
            <a:r>
              <a:rPr lang="ru" sz="1400">
                <a:solidFill>
                  <a:srgbClr val="000000"/>
                </a:solidFill>
              </a:rPr>
              <a:t> </a:t>
            </a:r>
            <a:r>
              <a:rPr lang="ru" sz="1400">
                <a:solidFill>
                  <a:schemeClr val="accent4"/>
                </a:solidFill>
              </a:rPr>
              <a:t>}</a:t>
            </a:r>
            <a:r>
              <a:rPr lang="ru" sz="1400">
                <a:solidFill>
                  <a:srgbClr val="000000"/>
                </a:solidFill>
              </a:rPr>
              <a:t> ) 	( ( ) ) </a:t>
            </a:r>
            <a:r>
              <a:rPr lang="ru" sz="1400">
                <a:solidFill>
                  <a:srgbClr val="FF0000"/>
                </a:solidFill>
              </a:rPr>
              <a:t>[ ]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9" name="Google Shape;179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Dyck Edit Distance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Теорема 3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819150" y="2219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|w| = n, G = (V, E), |V| = 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Dyck edit distance для w занимает T(n) </a:t>
            </a:r>
            <a:r>
              <a:rPr lang="ru" sz="1400"/>
              <a:t>⇒ </a:t>
            </a:r>
            <a:r>
              <a:rPr lang="ru" sz="1400"/>
              <a:t>3k-Clique для G займёт O(T(n</a:t>
            </a:r>
            <a:r>
              <a:rPr baseline="30000" lang="ru" sz="1400"/>
              <a:t>k+O(1)</a:t>
            </a:r>
            <a:r>
              <a:rPr lang="ru" sz="1400"/>
              <a:t>)), k ≥ 1.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Алгоритм преобразования комбинаторный.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