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67" r:id="rId2"/>
  </p:sldMasterIdLst>
  <p:sldIdLst>
    <p:sldId id="256" r:id="rId3"/>
    <p:sldId id="262" r:id="rId4"/>
    <p:sldId id="261" r:id="rId5"/>
    <p:sldId id="259"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246C6-916D-401E-A0AA-3755FBA0CA81}" v="1" dt="2023-03-03T13:18:24.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gnesh Jatakia" userId="5c90255379360192" providerId="LiveId" clId="{DB3246C6-916D-401E-A0AA-3755FBA0CA81}"/>
    <pc:docChg chg="addSld modSld">
      <pc:chgData name="Jignesh Jatakia" userId="5c90255379360192" providerId="LiveId" clId="{DB3246C6-916D-401E-A0AA-3755FBA0CA81}" dt="2023-03-03T13:56:03.899" v="283" actId="20577"/>
      <pc:docMkLst>
        <pc:docMk/>
      </pc:docMkLst>
      <pc:sldChg chg="modSp">
        <pc:chgData name="Jignesh Jatakia" userId="5c90255379360192" providerId="LiveId" clId="{DB3246C6-916D-401E-A0AA-3755FBA0CA81}" dt="2023-03-03T13:18:24.270" v="48" actId="1076"/>
        <pc:sldMkLst>
          <pc:docMk/>
          <pc:sldMk cId="3840338915" sldId="261"/>
        </pc:sldMkLst>
        <pc:spChg chg="mod">
          <ac:chgData name="Jignesh Jatakia" userId="5c90255379360192" providerId="LiveId" clId="{DB3246C6-916D-401E-A0AA-3755FBA0CA81}" dt="2023-03-03T13:18:24.270" v="48" actId="1076"/>
          <ac:spMkLst>
            <pc:docMk/>
            <pc:sldMk cId="3840338915" sldId="261"/>
            <ac:spMk id="6" creationId="{113C030A-233E-455E-9764-009A5899A2B0}"/>
          </ac:spMkLst>
        </pc:spChg>
      </pc:sldChg>
      <pc:sldChg chg="modSp new mod">
        <pc:chgData name="Jignesh Jatakia" userId="5c90255379360192" providerId="LiveId" clId="{DB3246C6-916D-401E-A0AA-3755FBA0CA81}" dt="2023-03-03T13:56:03.899" v="283" actId="20577"/>
        <pc:sldMkLst>
          <pc:docMk/>
          <pc:sldMk cId="1243037420" sldId="262"/>
        </pc:sldMkLst>
        <pc:spChg chg="mod">
          <ac:chgData name="Jignesh Jatakia" userId="5c90255379360192" providerId="LiveId" clId="{DB3246C6-916D-401E-A0AA-3755FBA0CA81}" dt="2023-03-03T13:56:03.899" v="283" actId="20577"/>
          <ac:spMkLst>
            <pc:docMk/>
            <pc:sldMk cId="1243037420" sldId="262"/>
            <ac:spMk id="2" creationId="{17507615-5787-A3A2-1EB9-6128BFE7CF81}"/>
          </ac:spMkLst>
        </pc:spChg>
        <pc:spChg chg="mod">
          <ac:chgData name="Jignesh Jatakia" userId="5c90255379360192" providerId="LiveId" clId="{DB3246C6-916D-401E-A0AA-3755FBA0CA81}" dt="2023-03-03T13:33:05.431" v="228" actId="20577"/>
          <ac:spMkLst>
            <pc:docMk/>
            <pc:sldMk cId="1243037420" sldId="262"/>
            <ac:spMk id="3" creationId="{F046AE30-B011-A3CD-FC53-502F7D7DE85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a:xfrm>
            <a:off x="2692397" y="5037663"/>
            <a:ext cx="5214635" cy="279400"/>
          </a:xfrm>
        </p:spPr>
        <p:txBody>
          <a:bodyPr/>
          <a:lstStyle/>
          <a:p>
            <a:endParaRPr lang="de-AT"/>
          </a:p>
        </p:txBody>
      </p:sp>
      <p:sp>
        <p:nvSpPr>
          <p:cNvPr id="6" name="Slide Number Placeholder 5"/>
          <p:cNvSpPr>
            <a:spLocks noGrp="1"/>
          </p:cNvSpPr>
          <p:nvPr>
            <p:ph type="sldNum" sz="quarter" idx="12"/>
          </p:nvPr>
        </p:nvSpPr>
        <p:spPr>
          <a:xfrm>
            <a:off x="8956900" y="5037663"/>
            <a:ext cx="551167" cy="279400"/>
          </a:xfrm>
        </p:spPr>
        <p:txBody>
          <a:bodyPr/>
          <a:lstStyle/>
          <a:p>
            <a:fld id="{7C07F41A-3874-49A7-8489-C959FC4EF602}" type="slidenum">
              <a:rPr lang="de-AT" smtClean="0"/>
              <a:t>‹Nr.›</a:t>
            </a:fld>
            <a:endParaRPr lang="de-AT"/>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4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43454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21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910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267923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544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5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1926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112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991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8297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59696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023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430950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9042B5D-15FF-4D0E-A9BB-CEBF13F5EE01}" type="datetimeFigureOut">
              <a:rPr lang="de-AT" smtClean="0"/>
              <a:t>18.03.2023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39737571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9042B5D-15FF-4D0E-A9BB-CEBF13F5EE01}" type="datetimeFigureOut">
              <a:rPr lang="de-AT" smtClean="0"/>
              <a:t>18.03.2023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704257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042B5D-15FF-4D0E-A9BB-CEBF13F5EE01}" type="datetimeFigureOut">
              <a:rPr lang="de-AT" smtClean="0"/>
              <a:t>18.03.2023</a:t>
            </a:fld>
            <a:endParaRPr lang="de-A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345281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de-A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07F41A-3874-49A7-8489-C959FC4EF602}" type="slidenum">
              <a:rPr lang="de-AT" smtClean="0"/>
              <a:t>‹Nr.›</a:t>
            </a:fld>
            <a:endParaRPr lang="de-AT"/>
          </a:p>
        </p:txBody>
      </p:sp>
    </p:spTree>
    <p:extLst>
      <p:ext uri="{BB962C8B-B14F-4D97-AF65-F5344CB8AC3E}">
        <p14:creationId xmlns:p14="http://schemas.microsoft.com/office/powerpoint/2010/main" val="2207538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50158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55558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275327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9042B5D-15FF-4D0E-A9BB-CEBF13F5EE01}" type="datetimeFigureOut">
              <a:rPr lang="de-AT" smtClean="0"/>
              <a:t>18.03.2023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7C07F41A-3874-49A7-8489-C959FC4EF602}" type="slidenum">
              <a:rPr lang="de-AT" smtClean="0"/>
              <a:t>‹Nr.›</a:t>
            </a:fld>
            <a:endParaRPr lang="de-AT"/>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21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2850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9042B5D-15FF-4D0E-A9BB-CEBF13F5EE01}" type="datetimeFigureOut">
              <a:rPr lang="de-AT" smtClean="0"/>
              <a:t>18.03.2023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7C07F41A-3874-49A7-8489-C959FC4EF602}" type="slidenum">
              <a:rPr lang="de-AT" smtClean="0"/>
              <a:t>‹Nr.›</a:t>
            </a:fld>
            <a:endParaRPr lang="de-AT"/>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796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9042B5D-15FF-4D0E-A9BB-CEBF13F5EE01}" type="datetimeFigureOut">
              <a:rPr lang="de-AT" smtClean="0"/>
              <a:t>18.03.2023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7C07F41A-3874-49A7-8489-C959FC4EF602}" type="slidenum">
              <a:rPr lang="de-AT" smtClean="0"/>
              <a:t>‹Nr.›</a:t>
            </a:fld>
            <a:endParaRPr lang="de-AT"/>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839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42B5D-15FF-4D0E-A9BB-CEBF13F5EE01}" type="datetimeFigureOut">
              <a:rPr lang="de-AT" smtClean="0"/>
              <a:t>18.03.2023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6842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18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9042B5D-15FF-4D0E-A9BB-CEBF13F5EE01}" type="datetimeFigureOut">
              <a:rPr lang="de-AT" smtClean="0"/>
              <a:t>18.03.2023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7C07F41A-3874-49A7-8489-C959FC4EF602}" type="slidenum">
              <a:rPr lang="de-AT" smtClean="0"/>
              <a:t>‹Nr.›</a:t>
            </a:fld>
            <a:endParaRPr lang="de-AT"/>
          </a:p>
        </p:txBody>
      </p:sp>
    </p:spTree>
    <p:extLst>
      <p:ext uri="{BB962C8B-B14F-4D97-AF65-F5344CB8AC3E}">
        <p14:creationId xmlns:p14="http://schemas.microsoft.com/office/powerpoint/2010/main" val="145625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42B5D-15FF-4D0E-A9BB-CEBF13F5EE01}" type="datetimeFigureOut">
              <a:rPr lang="de-AT" smtClean="0"/>
              <a:t>18.03.2023</a:t>
            </a:fld>
            <a:endParaRPr lang="de-A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A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07F41A-3874-49A7-8489-C959FC4EF602}" type="slidenum">
              <a:rPr lang="de-AT" smtClean="0"/>
              <a:t>‹Nr.›</a:t>
            </a:fld>
            <a:endParaRPr lang="de-AT"/>
          </a:p>
        </p:txBody>
      </p:sp>
    </p:spTree>
    <p:extLst>
      <p:ext uri="{BB962C8B-B14F-4D97-AF65-F5344CB8AC3E}">
        <p14:creationId xmlns:p14="http://schemas.microsoft.com/office/powerpoint/2010/main" val="28138159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042B5D-15FF-4D0E-A9BB-CEBF13F5EE01}" type="datetimeFigureOut">
              <a:rPr lang="de-AT" smtClean="0"/>
              <a:t>18.03.2023</a:t>
            </a:fld>
            <a:endParaRPr lang="de-A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de-A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07F41A-3874-49A7-8489-C959FC4EF602}" type="slidenum">
              <a:rPr lang="de-AT" smtClean="0"/>
              <a:t>‹Nr.›</a:t>
            </a:fld>
            <a:endParaRPr lang="de-A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9237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gnesh.jatakia@student.tugraz.atm" TargetMode="External"/><Relationship Id="rId2" Type="http://schemas.openxmlformats.org/officeDocument/2006/relationships/hyperlink" Target="mailto:jignesh.jatakia@student.tugraz.at" TargetMode="External"/><Relationship Id="rId1" Type="http://schemas.openxmlformats.org/officeDocument/2006/relationships/slideLayout" Target="../slideLayouts/slideLayout1.xml"/><Relationship Id="rId5" Type="http://schemas.openxmlformats.org/officeDocument/2006/relationships/hyperlink" Target="mailto:igor.savchenko@tavr.atm" TargetMode="External"/><Relationship Id="rId4" Type="http://schemas.openxmlformats.org/officeDocument/2006/relationships/hyperlink" Target="mailto:artem.kukushkin.02@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witter.com/i/lists/15084461/members" TargetMode="External"/><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9.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5E2B2-0EA9-403E-B340-FABF15A55C88}"/>
              </a:ext>
            </a:extLst>
          </p:cNvPr>
          <p:cNvSpPr>
            <a:spLocks noGrp="1"/>
          </p:cNvSpPr>
          <p:nvPr>
            <p:ph type="ctrTitle"/>
          </p:nvPr>
        </p:nvSpPr>
        <p:spPr>
          <a:xfrm>
            <a:off x="2205037" y="1761067"/>
            <a:ext cx="7781925" cy="1515533"/>
          </a:xfrm>
        </p:spPr>
        <p:txBody>
          <a:bodyPr/>
          <a:lstStyle/>
          <a:p>
            <a:r>
              <a:rPr lang="en-US" sz="3200" dirty="0">
                <a:solidFill>
                  <a:srgbClr val="24292F"/>
                </a:solidFill>
                <a:effectLst/>
                <a:latin typeface="Copperplate Gothic Light" panose="020E0507020206020404" pitchFamily="34" charset="0"/>
                <a:ea typeface="Calibri" panose="020F0502020204030204" pitchFamily="34" charset="0"/>
              </a:rPr>
              <a:t>Analysis </a:t>
            </a:r>
            <a:br>
              <a:rPr lang="en-US" sz="3200" dirty="0">
                <a:solidFill>
                  <a:srgbClr val="24292F"/>
                </a:solidFill>
                <a:effectLst/>
                <a:latin typeface="Copperplate Gothic Light" panose="020E0507020206020404" pitchFamily="34" charset="0"/>
                <a:ea typeface="Calibri" panose="020F0502020204030204" pitchFamily="34" charset="0"/>
              </a:rPr>
            </a:br>
            <a:r>
              <a:rPr lang="en-US" sz="3200" dirty="0">
                <a:solidFill>
                  <a:srgbClr val="24292F"/>
                </a:solidFill>
                <a:effectLst/>
                <a:latin typeface="Copperplate Gothic Light" panose="020E0507020206020404" pitchFamily="34" charset="0"/>
                <a:ea typeface="Calibri" panose="020F0502020204030204" pitchFamily="34" charset="0"/>
              </a:rPr>
              <a:t>of current inflation sentiments </a:t>
            </a:r>
            <a:br>
              <a:rPr lang="en-US" sz="3200" dirty="0">
                <a:solidFill>
                  <a:srgbClr val="24292F"/>
                </a:solidFill>
                <a:effectLst/>
                <a:latin typeface="Copperplate Gothic Light" panose="020E0507020206020404" pitchFamily="34" charset="0"/>
                <a:ea typeface="Calibri" panose="020F0502020204030204" pitchFamily="34" charset="0"/>
              </a:rPr>
            </a:br>
            <a:r>
              <a:rPr lang="en-US" sz="3200" dirty="0">
                <a:solidFill>
                  <a:srgbClr val="24292F"/>
                </a:solidFill>
                <a:effectLst/>
                <a:latin typeface="Copperplate Gothic Light" panose="020E0507020206020404" pitchFamily="34" charset="0"/>
                <a:ea typeface="Calibri" panose="020F0502020204030204" pitchFamily="34" charset="0"/>
              </a:rPr>
              <a:t>in the US political society</a:t>
            </a:r>
            <a:endParaRPr lang="de-AT" sz="3200" dirty="0">
              <a:latin typeface="Copperplate Gothic Light" panose="020E0507020206020404" pitchFamily="34" charset="0"/>
            </a:endParaRPr>
          </a:p>
        </p:txBody>
      </p:sp>
      <p:sp>
        <p:nvSpPr>
          <p:cNvPr id="3" name="Untertitel 2">
            <a:extLst>
              <a:ext uri="{FF2B5EF4-FFF2-40B4-BE49-F238E27FC236}">
                <a16:creationId xmlns:a16="http://schemas.microsoft.com/office/drawing/2014/main" id="{6B6799D5-3E5C-43B0-8826-024E36FF5D0F}"/>
              </a:ext>
            </a:extLst>
          </p:cNvPr>
          <p:cNvSpPr>
            <a:spLocks noGrp="1"/>
          </p:cNvSpPr>
          <p:nvPr>
            <p:ph type="subTitle" idx="1"/>
          </p:nvPr>
        </p:nvSpPr>
        <p:spPr>
          <a:xfrm>
            <a:off x="2692398" y="3895722"/>
            <a:ext cx="6815669" cy="1320802"/>
          </a:xfrm>
        </p:spPr>
        <p:txBody>
          <a:bodyPr/>
          <a:lstStyle/>
          <a:p>
            <a:r>
              <a:rPr lang="en-US" sz="1800" dirty="0">
                <a:solidFill>
                  <a:srgbClr val="24292F"/>
                </a:solidFill>
                <a:effectLst/>
                <a:latin typeface="Segoe UI" panose="020B0502040204020203" pitchFamily="34" charset="0"/>
                <a:ea typeface="Calibri" panose="020F0502020204030204" pitchFamily="34" charset="0"/>
              </a:rPr>
              <a:t>Jignesh Jatakia,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2"/>
              </a:rPr>
              <a:t>jignesh.jatakia@student.tugraz.at</a:t>
            </a:r>
            <a:r>
              <a:rPr lang="en-US" sz="1800" dirty="0">
                <a:solidFill>
                  <a:srgbClr val="24292F"/>
                </a:solidFill>
                <a:effectLst/>
                <a:latin typeface="Segoe UI" panose="020B0502040204020203" pitchFamily="34" charset="0"/>
                <a:ea typeface="Calibri" panose="020F0502020204030204" pitchFamily="34" charset="0"/>
              </a:rPr>
              <a:t> (BA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Jigna Jatakia,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3"/>
              </a:rPr>
              <a:t>jigna.jatakia@student.tugraz.at</a:t>
            </a:r>
            <a:r>
              <a:rPr lang="en-US" sz="1800" dirty="0">
                <a:solidFill>
                  <a:srgbClr val="24292F"/>
                </a:solidFill>
                <a:effectLst/>
                <a:latin typeface="Segoe UI" panose="020B0502040204020203" pitchFamily="34" charset="0"/>
                <a:ea typeface="Calibri" panose="020F0502020204030204" pitchFamily="34" charset="0"/>
              </a:rPr>
              <a:t> (IT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Artyom Kukushkin</a:t>
            </a:r>
            <a:r>
              <a:rPr lang="de-DE" sz="1800" dirty="0">
                <a:solidFill>
                  <a:srgbClr val="24292F"/>
                </a:solidFill>
                <a:latin typeface="Segoe UI" panose="020B0502040204020203" pitchFamily="34" charset="0"/>
                <a:ea typeface="Calibri" panose="020F0502020204030204" pitchFamily="34" charset="0"/>
              </a:rPr>
              <a:t>,</a:t>
            </a:r>
            <a:r>
              <a:rPr lang="ru-RU" sz="1800" dirty="0">
                <a:solidFill>
                  <a:srgbClr val="24292F"/>
                </a:solidFill>
                <a:effectLst/>
                <a:latin typeface="Segoe UI" panose="020B0502040204020203" pitchFamily="34" charset="0"/>
                <a:ea typeface="Calibri" panose="020F0502020204030204" pitchFamily="34" charset="0"/>
              </a:rPr>
              <a:t>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artem.kukushkin.02@gmail.com</a:t>
            </a:r>
            <a:r>
              <a:rPr lang="en-US" sz="1800" dirty="0">
                <a:solidFill>
                  <a:srgbClr val="24292F"/>
                </a:solidFill>
                <a:effectLst/>
                <a:latin typeface="Segoe UI" panose="020B0502040204020203" pitchFamily="34" charset="0"/>
                <a:ea typeface="Calibri" panose="020F0502020204030204" pitchFamily="34" charset="0"/>
              </a:rPr>
              <a:t> (</a:t>
            </a:r>
            <a:r>
              <a:rPr lang="de-DE" sz="1800" dirty="0">
                <a:solidFill>
                  <a:srgbClr val="24292F"/>
                </a:solidFill>
                <a:latin typeface="Segoe UI" panose="020B0502040204020203" pitchFamily="34" charset="0"/>
                <a:ea typeface="Calibri" panose="020F0502020204030204" pitchFamily="34" charset="0"/>
              </a:rPr>
              <a:t>EM</a:t>
            </a:r>
            <a:r>
              <a:rPr lang="en-US" sz="1800" dirty="0">
                <a:solidFill>
                  <a:srgbClr val="24292F"/>
                </a:solidFill>
                <a:effectLst/>
                <a:latin typeface="Segoe UI" panose="020B0502040204020203" pitchFamily="34" charset="0"/>
                <a:ea typeface="Calibri" panose="020F0502020204030204" pitchFamily="34" charset="0"/>
              </a:rPr>
              <a:t> major)</a:t>
            </a:r>
            <a:br>
              <a:rPr lang="en-US" sz="1800" dirty="0">
                <a:solidFill>
                  <a:srgbClr val="24292F"/>
                </a:solidFill>
                <a:effectLst/>
                <a:latin typeface="Segoe UI" panose="020B0502040204020203" pitchFamily="34" charset="0"/>
                <a:ea typeface="Calibri" panose="020F0502020204030204" pitchFamily="34" charset="0"/>
              </a:rPr>
            </a:br>
            <a:r>
              <a:rPr lang="en-US" sz="1800" dirty="0">
                <a:solidFill>
                  <a:srgbClr val="24292F"/>
                </a:solidFill>
                <a:effectLst/>
                <a:latin typeface="Segoe UI" panose="020B0502040204020203" pitchFamily="34" charset="0"/>
                <a:ea typeface="Calibri" panose="020F0502020204030204" pitchFamily="34" charset="0"/>
              </a:rPr>
              <a:t>Ihor Savchenko, </a:t>
            </a:r>
            <a:r>
              <a:rPr lang="en-US" sz="1800" u="sng"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5"/>
              </a:rPr>
              <a:t>igor.savchenko@tavr.at</a:t>
            </a:r>
            <a:r>
              <a:rPr lang="en-US" sz="1800" dirty="0">
                <a:solidFill>
                  <a:srgbClr val="24292F"/>
                </a:solidFill>
                <a:effectLst/>
                <a:latin typeface="Segoe UI" panose="020B0502040204020203" pitchFamily="34" charset="0"/>
                <a:ea typeface="Calibri" panose="020F0502020204030204" pitchFamily="34" charset="0"/>
              </a:rPr>
              <a:t> (BA major)</a:t>
            </a:r>
            <a:endParaRPr lang="de-AT" dirty="0"/>
          </a:p>
        </p:txBody>
      </p:sp>
    </p:spTree>
    <p:extLst>
      <p:ext uri="{BB962C8B-B14F-4D97-AF65-F5344CB8AC3E}">
        <p14:creationId xmlns:p14="http://schemas.microsoft.com/office/powerpoint/2010/main" val="185430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7615-5787-A3A2-1EB9-6128BFE7CF81}"/>
              </a:ext>
            </a:extLst>
          </p:cNvPr>
          <p:cNvSpPr>
            <a:spLocks noGrp="1"/>
          </p:cNvSpPr>
          <p:nvPr>
            <p:ph type="title"/>
          </p:nvPr>
        </p:nvSpPr>
        <p:spPr/>
        <p:txBody>
          <a:bodyPr/>
          <a:lstStyle/>
          <a:p>
            <a:r>
              <a:rPr lang="en-IN" dirty="0">
                <a:latin typeface="var(--jp-code-font-family)"/>
              </a:rPr>
              <a:t>Hypotheses to test</a:t>
            </a:r>
          </a:p>
        </p:txBody>
      </p:sp>
      <p:sp>
        <p:nvSpPr>
          <p:cNvPr id="3" name="Content Placeholder 2">
            <a:extLst>
              <a:ext uri="{FF2B5EF4-FFF2-40B4-BE49-F238E27FC236}">
                <a16:creationId xmlns:a16="http://schemas.microsoft.com/office/drawing/2014/main" id="{F046AE30-B011-A3CD-FC53-502F7D7DE85E}"/>
              </a:ext>
            </a:extLst>
          </p:cNvPr>
          <p:cNvSpPr>
            <a:spLocks noGrp="1"/>
          </p:cNvSpPr>
          <p:nvPr>
            <p:ph idx="1"/>
          </p:nvPr>
        </p:nvSpPr>
        <p:spPr>
          <a:xfrm>
            <a:off x="1295401" y="2556931"/>
            <a:ext cx="9601196" cy="3444475"/>
          </a:xfrm>
        </p:spPr>
        <p:txBody>
          <a:bodyPr>
            <a:noAutofit/>
          </a:bodyPr>
          <a:lstStyle/>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1. The tweets dedicated to inflation have significantly more impact (retweets and quotes) than average tweets of the same authors within the same period.</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2. The tweets dedicated to inflation are marked by significantly stronger negative sentiment than average tweets of the same authors within the same period.</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3. The medium </a:t>
            </a:r>
            <a:r>
              <a:rPr lang="en-IN" sz="2200" dirty="0">
                <a:latin typeface="Calibri" panose="020F0502020204030204" pitchFamily="34" charset="0"/>
                <a:ea typeface="Calibri" panose="020F0502020204030204" pitchFamily="34" charset="0"/>
                <a:cs typeface="Times New Roman" panose="02020603050405020304" pitchFamily="18" charset="0"/>
              </a:rPr>
              <a:t>sentiment of pundit </a:t>
            </a:r>
            <a:r>
              <a:rPr lang="en-IN" sz="2200" dirty="0">
                <a:effectLst/>
                <a:latin typeface="Calibri" panose="020F0502020204030204" pitchFamily="34" charset="0"/>
                <a:ea typeface="Calibri" panose="020F0502020204030204" pitchFamily="34" charset="0"/>
                <a:cs typeface="Times New Roman" panose="02020603050405020304" pitchFamily="18" charset="0"/>
              </a:rPr>
              <a:t>tweets correlates with the US inflation statistics in the same period.</a:t>
            </a:r>
          </a:p>
          <a:p>
            <a:pPr algn="just">
              <a:lnSpc>
                <a:spcPct val="107000"/>
              </a:lnSpc>
              <a:spcAft>
                <a:spcPts val="800"/>
              </a:spcAft>
            </a:pPr>
            <a:endParaRPr lang="en-IN" dirty="0"/>
          </a:p>
        </p:txBody>
      </p:sp>
    </p:spTree>
    <p:extLst>
      <p:ext uri="{BB962C8B-B14F-4D97-AF65-F5344CB8AC3E}">
        <p14:creationId xmlns:p14="http://schemas.microsoft.com/office/powerpoint/2010/main" val="124303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20007" y="754797"/>
            <a:ext cx="436245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0" b="0" i="0" u="none" strike="noStrike" cap="none" normalizeH="0" baseline="0" dirty="0">
                <a:ln>
                  <a:noFill/>
                </a:ln>
                <a:solidFill>
                  <a:schemeClr val="tx1"/>
                </a:solidFill>
                <a:effectLst/>
                <a:latin typeface="var(--jp-code-font-family)"/>
              </a:rPr>
              <a:t>Data and </a:t>
            </a:r>
            <a:r>
              <a:rPr kumimoji="0" lang="en-US" altLang="de-DE" sz="4000" b="0" i="0" u="none" strike="noStrike" cap="none" normalizeH="0" baseline="0" dirty="0">
                <a:ln>
                  <a:noFill/>
                </a:ln>
                <a:solidFill>
                  <a:schemeClr val="tx1"/>
                </a:solidFill>
                <a:effectLst/>
                <a:latin typeface="var(--jp-code-font-family)"/>
              </a:rPr>
              <a:t>methods</a:t>
            </a:r>
            <a:endParaRPr kumimoji="0" lang="en-US" altLang="de-DE" sz="4000" b="0" i="0" u="none" strike="noStrike" cap="none" normalizeH="0" baseline="0" dirty="0">
              <a:ln>
                <a:noFill/>
              </a:ln>
              <a:solidFill>
                <a:schemeClr val="tx1"/>
              </a:solidFill>
              <a:effectLst/>
              <a:latin typeface="Arial" panose="020B0604020202020204" pitchFamily="34" charset="0"/>
            </a:endParaRPr>
          </a:p>
        </p:txBody>
      </p:sp>
      <p:sp>
        <p:nvSpPr>
          <p:cNvPr id="2" name="Textfeld 1">
            <a:extLst>
              <a:ext uri="{FF2B5EF4-FFF2-40B4-BE49-F238E27FC236}">
                <a16:creationId xmlns:a16="http://schemas.microsoft.com/office/drawing/2014/main" id="{CFE44705-AB4A-472B-9CE2-88D24FCBB453}"/>
              </a:ext>
            </a:extLst>
          </p:cNvPr>
          <p:cNvSpPr txBox="1"/>
          <p:nvPr/>
        </p:nvSpPr>
        <p:spPr>
          <a:xfrm>
            <a:off x="933449" y="2009775"/>
            <a:ext cx="550545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24292F"/>
                </a:solidFill>
                <a:effectLst/>
                <a:latin typeface="Segoe UI" panose="020B0502040204020203" pitchFamily="34" charset="0"/>
                <a:ea typeface="Calibri" panose="020F0502020204030204" pitchFamily="34" charset="0"/>
              </a:rPr>
              <a:t>US political pundits/</a:t>
            </a:r>
            <a:r>
              <a:rPr lang="en-US" sz="2000" dirty="0">
                <a:solidFill>
                  <a:srgbClr val="24292F"/>
                </a:solidFill>
                <a:latin typeface="Segoe UI" panose="020B0502040204020203" pitchFamily="34" charset="0"/>
                <a:ea typeface="Calibri" panose="020F0502020204030204" pitchFamily="34" charset="0"/>
              </a:rPr>
              <a:t>journalist</a:t>
            </a:r>
            <a:r>
              <a:rPr lang="en-US" sz="2000" dirty="0">
                <a:solidFill>
                  <a:srgbClr val="24292F"/>
                </a:solidFill>
                <a:effectLst/>
                <a:latin typeface="Segoe UI" panose="020B0502040204020203" pitchFamily="34" charset="0"/>
                <a:ea typeface="Calibri" panose="020F0502020204030204" pitchFamily="34" charset="0"/>
              </a:rPr>
              <a:t>s (</a:t>
            </a:r>
            <a:r>
              <a:rPr lang="en-US" sz="2000" dirty="0">
                <a:solidFill>
                  <a:srgbClr val="24292F"/>
                </a:solidFill>
                <a:effectLst/>
                <a:latin typeface="Segoe UI" panose="020B0502040204020203" pitchFamily="34" charset="0"/>
                <a:ea typeface="Calibri" panose="020F0502020204030204" pitchFamily="34" charset="0"/>
                <a:hlinkClick r:id="rId2"/>
              </a:rPr>
              <a:t>https://twitter.com/i/lists/15084461/members</a:t>
            </a:r>
            <a:r>
              <a:rPr lang="en-US" sz="2000" dirty="0">
                <a:solidFill>
                  <a:srgbClr val="24292F"/>
                </a:solidFill>
                <a:effectLst/>
                <a:latin typeface="Segoe UI" panose="020B0502040204020203" pitchFamily="34" charset="0"/>
                <a:ea typeface="Calibri" panose="020F0502020204030204" pitchFamily="34" charset="0"/>
              </a:rPr>
              <a:t>);</a:t>
            </a:r>
          </a:p>
          <a:p>
            <a:pPr marL="285750" indent="-285750">
              <a:buFont typeface="Arial" panose="020B0604020202020204" pitchFamily="34" charset="0"/>
              <a:buChar char="•"/>
            </a:pPr>
            <a:r>
              <a:rPr lang="en-US" sz="2000" dirty="0"/>
              <a:t>Leave those with &gt; 10000 followers, &gt; 1000 tweets, last tweet no earlier than Feb 1</a:t>
            </a:r>
            <a:r>
              <a:rPr lang="de-AT" sz="2000" dirty="0"/>
              <a:t>;</a:t>
            </a:r>
          </a:p>
          <a:p>
            <a:pPr marL="285750" indent="-285750">
              <a:buFont typeface="Arial" panose="020B0604020202020204" pitchFamily="34" charset="0"/>
              <a:buChar char="•"/>
            </a:pPr>
            <a:r>
              <a:rPr lang="en-US" sz="2000" dirty="0"/>
              <a:t>Retrieve 300 latest tweets for each one;</a:t>
            </a:r>
          </a:p>
          <a:p>
            <a:pPr marL="285750" indent="-285750">
              <a:buFont typeface="Arial" panose="020B0604020202020204" pitchFamily="34" charset="0"/>
              <a:buChar char="•"/>
            </a:pPr>
            <a:r>
              <a:rPr lang="en-US" sz="2000" dirty="0"/>
              <a:t>Leave only tweets for 2022;</a:t>
            </a:r>
          </a:p>
          <a:p>
            <a:pPr marL="285750" indent="-285750">
              <a:buFont typeface="Arial" panose="020B0604020202020204" pitchFamily="34" charset="0"/>
              <a:buChar char="•"/>
            </a:pPr>
            <a:r>
              <a:rPr lang="en-US" sz="2000" dirty="0"/>
              <a:t>In total, </a:t>
            </a:r>
            <a:r>
              <a:rPr lang="en-US" sz="2000" b="1" dirty="0"/>
              <a:t>30182</a:t>
            </a:r>
            <a:r>
              <a:rPr lang="en-US" sz="2000" dirty="0"/>
              <a:t> tweets written by </a:t>
            </a:r>
            <a:r>
              <a:rPr lang="en-US" sz="2000" b="1" dirty="0"/>
              <a:t>253</a:t>
            </a:r>
            <a:r>
              <a:rPr lang="en-US" sz="2000" dirty="0"/>
              <a:t> pundits;</a:t>
            </a:r>
          </a:p>
          <a:p>
            <a:pPr marL="285750" indent="-285750">
              <a:buFont typeface="Arial" panose="020B0604020202020204" pitchFamily="34" charset="0"/>
              <a:buChar char="•"/>
            </a:pPr>
            <a:r>
              <a:rPr lang="en-US" sz="2000" dirty="0"/>
              <a:t>From them, pick tweets mentioning </a:t>
            </a:r>
            <a:r>
              <a:rPr lang="en-US" sz="2000" b="1" dirty="0"/>
              <a:t>inflation</a:t>
            </a:r>
            <a:r>
              <a:rPr lang="en-US" sz="2000" dirty="0"/>
              <a:t> OR </a:t>
            </a:r>
            <a:r>
              <a:rPr lang="en-US" sz="2000" b="1" dirty="0"/>
              <a:t>prices</a:t>
            </a:r>
            <a:r>
              <a:rPr lang="en-US" sz="2000" dirty="0"/>
              <a:t> OR </a:t>
            </a:r>
            <a:r>
              <a:rPr lang="en-US" sz="2000" b="1" dirty="0"/>
              <a:t>gas</a:t>
            </a:r>
            <a:r>
              <a:rPr lang="en-US" sz="2000" dirty="0"/>
              <a:t>;</a:t>
            </a:r>
          </a:p>
          <a:p>
            <a:pPr marL="285750" indent="-285750">
              <a:buFont typeface="Arial" panose="020B0604020202020204" pitchFamily="34" charset="0"/>
              <a:buChar char="•"/>
            </a:pPr>
            <a:r>
              <a:rPr lang="en-US" sz="2000" b="1" dirty="0"/>
              <a:t>211</a:t>
            </a:r>
            <a:r>
              <a:rPr lang="en-US" sz="2000" dirty="0"/>
              <a:t> tweets – our „inflation sample“</a:t>
            </a:r>
          </a:p>
        </p:txBody>
      </p:sp>
      <p:pic>
        <p:nvPicPr>
          <p:cNvPr id="4" name="Grafik 3" descr="Recherche mit einfarbiger Füllung">
            <a:extLst>
              <a:ext uri="{FF2B5EF4-FFF2-40B4-BE49-F238E27FC236}">
                <a16:creationId xmlns:a16="http://schemas.microsoft.com/office/drawing/2014/main" id="{FCA83C7D-2E82-4FDE-B360-65BBC06C3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39350" y="231576"/>
            <a:ext cx="1143000" cy="1143000"/>
          </a:xfrm>
          <a:prstGeom prst="rect">
            <a:avLst/>
          </a:prstGeom>
        </p:spPr>
      </p:pic>
      <p:sp>
        <p:nvSpPr>
          <p:cNvPr id="7" name="Textfeld 6">
            <a:extLst>
              <a:ext uri="{FF2B5EF4-FFF2-40B4-BE49-F238E27FC236}">
                <a16:creationId xmlns:a16="http://schemas.microsoft.com/office/drawing/2014/main" id="{B1961623-CF68-4B62-87D9-1ACF71E233A5}"/>
              </a:ext>
            </a:extLst>
          </p:cNvPr>
          <p:cNvSpPr txBox="1"/>
          <p:nvPr/>
        </p:nvSpPr>
        <p:spPr>
          <a:xfrm>
            <a:off x="6438900" y="2009775"/>
            <a:ext cx="5505451"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Collect timelines with </a:t>
            </a:r>
            <a:r>
              <a:rPr lang="en-US" sz="2000" b="1" dirty="0"/>
              <a:t>twarc;</a:t>
            </a:r>
          </a:p>
          <a:p>
            <a:pPr marL="285750" indent="-285750">
              <a:buFont typeface="Arial" panose="020B0604020202020204" pitchFamily="34" charset="0"/>
              <a:buChar char="•"/>
            </a:pPr>
            <a:r>
              <a:rPr lang="en-US" sz="2000" dirty="0"/>
              <a:t>Assess sentiments with </a:t>
            </a:r>
            <a:r>
              <a:rPr lang="en-US" sz="2000" b="1" dirty="0"/>
              <a:t>VADER;</a:t>
            </a:r>
          </a:p>
          <a:p>
            <a:pPr marL="285750" indent="-285750" algn="just">
              <a:buFont typeface="Arial" panose="020B0604020202020204" pitchFamily="34" charset="0"/>
              <a:buChar char="•"/>
            </a:pPr>
            <a:r>
              <a:rPr lang="en-US" sz="2000" dirty="0"/>
              <a:t>For sentiments (qualitative data): tests of independence between the inflation sample and the non-inflation part with a </a:t>
            </a:r>
            <a:r>
              <a:rPr lang="en-US" sz="2000" b="1" dirty="0">
                <a:solidFill>
                  <a:srgbClr val="FF0000"/>
                </a:solidFill>
              </a:rPr>
              <a:t>chi-square test</a:t>
            </a:r>
            <a:r>
              <a:rPr lang="en-US" sz="2000" dirty="0"/>
              <a:t>;</a:t>
            </a:r>
          </a:p>
          <a:p>
            <a:pPr marL="285750" indent="-285750" algn="just">
              <a:buFont typeface="Arial" panose="020B0604020202020204" pitchFamily="34" charset="0"/>
              <a:buChar char="•"/>
            </a:pPr>
            <a:r>
              <a:rPr lang="en-US" sz="2000" dirty="0"/>
              <a:t>For impact (quantitative data): calculate means for the inflation sample and the general population, then compare them using a </a:t>
            </a:r>
            <a:r>
              <a:rPr lang="en-US" sz="2000" b="1" dirty="0">
                <a:solidFill>
                  <a:srgbClr val="FF0000"/>
                </a:solidFill>
              </a:rPr>
              <a:t>Z-test</a:t>
            </a:r>
            <a:r>
              <a:rPr lang="en-US" sz="2000" dirty="0"/>
              <a:t>;</a:t>
            </a:r>
          </a:p>
          <a:p>
            <a:pPr marL="285750" indent="-285750" algn="just">
              <a:buFont typeface="Arial" panose="020B0604020202020204" pitchFamily="34" charset="0"/>
              <a:buChar char="•"/>
            </a:pPr>
            <a:r>
              <a:rPr lang="en-US" sz="2000" dirty="0"/>
              <a:t>Find the </a:t>
            </a:r>
            <a:r>
              <a:rPr lang="en-US" sz="2000" b="1" dirty="0"/>
              <a:t>correlation</a:t>
            </a:r>
            <a:r>
              <a:rPr lang="en-US" sz="2000" dirty="0"/>
              <a:t> between general sentiments and the inflation rate in the US across 2022, grouped by months.</a:t>
            </a:r>
          </a:p>
        </p:txBody>
      </p:sp>
    </p:spTree>
    <p:extLst>
      <p:ext uri="{BB962C8B-B14F-4D97-AF65-F5344CB8AC3E}">
        <p14:creationId xmlns:p14="http://schemas.microsoft.com/office/powerpoint/2010/main" val="384033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09F6C6-2C31-46C9-8B95-0DE61CEBF3C0}"/>
              </a:ext>
            </a:extLst>
          </p:cNvPr>
          <p:cNvSpPr>
            <a:spLocks noGrp="1"/>
          </p:cNvSpPr>
          <p:nvPr>
            <p:ph type="title"/>
          </p:nvPr>
        </p:nvSpPr>
        <p:spPr>
          <a:xfrm>
            <a:off x="1173480" y="639029"/>
            <a:ext cx="10058400" cy="923072"/>
          </a:xfrm>
        </p:spPr>
        <p:txBody>
          <a:bodyPr>
            <a:normAutofit fontScale="90000"/>
          </a:bodyPr>
          <a:lstStyle/>
          <a:p>
            <a:r>
              <a:rPr lang="en-US" dirty="0"/>
              <a:t>Chi-square test for sentiments </a:t>
            </a:r>
            <a:br>
              <a:rPr lang="en-US" dirty="0"/>
            </a:br>
            <a:r>
              <a:rPr lang="de-DE" dirty="0"/>
              <a:t>and Z-test for impact</a:t>
            </a:r>
            <a:endParaRPr lang="de-AT" dirty="0"/>
          </a:p>
        </p:txBody>
      </p:sp>
      <p:pic>
        <p:nvPicPr>
          <p:cNvPr id="4098" name="Picture 2">
            <a:extLst>
              <a:ext uri="{FF2B5EF4-FFF2-40B4-BE49-F238E27FC236}">
                <a16:creationId xmlns:a16="http://schemas.microsoft.com/office/drawing/2014/main" id="{D686B482-937C-4118-B257-055F101264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321" y="2065338"/>
            <a:ext cx="5012934"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C8E4DCA0-B0CC-42D2-96B6-C533BED06D0B}"/>
              </a:ext>
            </a:extLst>
          </p:cNvPr>
          <p:cNvSpPr txBox="1"/>
          <p:nvPr/>
        </p:nvSpPr>
        <p:spPr>
          <a:xfrm>
            <a:off x="6534150" y="2286000"/>
            <a:ext cx="4486275" cy="1384995"/>
          </a:xfrm>
          <a:prstGeom prst="rect">
            <a:avLst/>
          </a:prstGeom>
          <a:noFill/>
        </p:spPr>
        <p:txBody>
          <a:bodyPr wrap="square" rtlCol="0">
            <a:spAutoFit/>
          </a:bodyPr>
          <a:lstStyle/>
          <a:p>
            <a:r>
              <a:rPr lang="en-US" sz="2800" b="1" u="sng" dirty="0"/>
              <a:t>Chi-square test: </a:t>
            </a:r>
          </a:p>
          <a:p>
            <a:r>
              <a:rPr lang="en-US" sz="2800" dirty="0"/>
              <a:t>test-value = 0.013 with a critical value 5.99 -&gt; H0 holds</a:t>
            </a:r>
          </a:p>
        </p:txBody>
      </p:sp>
      <p:sp>
        <p:nvSpPr>
          <p:cNvPr id="8" name="Textfeld 7">
            <a:extLst>
              <a:ext uri="{FF2B5EF4-FFF2-40B4-BE49-F238E27FC236}">
                <a16:creationId xmlns:a16="http://schemas.microsoft.com/office/drawing/2014/main" id="{DA99660D-4C67-49C6-889D-DCA3CFCA78C1}"/>
              </a:ext>
            </a:extLst>
          </p:cNvPr>
          <p:cNvSpPr txBox="1"/>
          <p:nvPr/>
        </p:nvSpPr>
        <p:spPr>
          <a:xfrm>
            <a:off x="6534149" y="3702396"/>
            <a:ext cx="4486275" cy="1815882"/>
          </a:xfrm>
          <a:prstGeom prst="rect">
            <a:avLst/>
          </a:prstGeom>
          <a:noFill/>
        </p:spPr>
        <p:txBody>
          <a:bodyPr wrap="square" rtlCol="0">
            <a:spAutoFit/>
          </a:bodyPr>
          <a:lstStyle/>
          <a:p>
            <a:r>
              <a:rPr lang="en-US" sz="2800" b="1" u="sng" dirty="0"/>
              <a:t>Z-test:</a:t>
            </a:r>
          </a:p>
          <a:p>
            <a:r>
              <a:rPr lang="en-US" sz="2800" dirty="0"/>
              <a:t>population mean = 0.0118</a:t>
            </a:r>
            <a:br>
              <a:rPr lang="en-US" sz="2800" dirty="0"/>
            </a:br>
            <a:r>
              <a:rPr lang="en-US" sz="2800" dirty="0"/>
              <a:t>sample mean = 0.0227</a:t>
            </a:r>
          </a:p>
          <a:p>
            <a:r>
              <a:rPr lang="en-US" sz="2800" dirty="0"/>
              <a:t>p-value = 0.513 -&gt; H0 holds</a:t>
            </a:r>
          </a:p>
        </p:txBody>
      </p:sp>
      <p:pic>
        <p:nvPicPr>
          <p:cNvPr id="13" name="Grafik 12" descr="Kopf mit Zahnrädern mit einfarbiger Füllung">
            <a:extLst>
              <a:ext uri="{FF2B5EF4-FFF2-40B4-BE49-F238E27FC236}">
                <a16:creationId xmlns:a16="http://schemas.microsoft.com/office/drawing/2014/main" id="{54A6584D-3CFE-4D06-9C57-9E4B2DFE24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1756" y="423865"/>
            <a:ext cx="1000124" cy="1000124"/>
          </a:xfrm>
          <a:prstGeom prst="rect">
            <a:avLst/>
          </a:prstGeom>
        </p:spPr>
      </p:pic>
    </p:spTree>
    <p:extLst>
      <p:ext uri="{BB962C8B-B14F-4D97-AF65-F5344CB8AC3E}">
        <p14:creationId xmlns:p14="http://schemas.microsoft.com/office/powerpoint/2010/main" val="362456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17CFAF4-C62A-44A9-BEE9-8B5666179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450" y="1791015"/>
            <a:ext cx="5753100" cy="45288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62049" y="451247"/>
            <a:ext cx="897255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e-DE" sz="4000" b="0" i="0" u="none" strike="noStrike" cap="none" normalizeH="0" baseline="0" dirty="0">
                <a:ln>
                  <a:noFill/>
                </a:ln>
                <a:solidFill>
                  <a:schemeClr val="tx1"/>
                </a:solidFill>
                <a:effectLst/>
                <a:latin typeface="var(--jp-code-font-family)"/>
              </a:rPr>
              <a:t>2022: correlation between inflation and general sentiments = -0.536</a:t>
            </a:r>
            <a:endParaRPr kumimoji="0" lang="en-US" altLang="de-DE" sz="4000" b="0" i="0" u="none" strike="noStrike" cap="none" normalizeH="0" baseline="0" dirty="0">
              <a:ln>
                <a:noFill/>
              </a:ln>
              <a:solidFill>
                <a:schemeClr val="tx1"/>
              </a:solidFill>
              <a:effectLst/>
              <a:latin typeface="Arial" panose="020B0604020202020204" pitchFamily="34" charset="0"/>
            </a:endParaRPr>
          </a:p>
        </p:txBody>
      </p:sp>
      <p:pic>
        <p:nvPicPr>
          <p:cNvPr id="10" name="Grafik 9" descr="Klassenzimmer mit einfarbiger Füllung">
            <a:extLst>
              <a:ext uri="{FF2B5EF4-FFF2-40B4-BE49-F238E27FC236}">
                <a16:creationId xmlns:a16="http://schemas.microsoft.com/office/drawing/2014/main" id="{E1276041-3E28-45EA-B7D6-54713E8339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0300" y="342585"/>
            <a:ext cx="1142999" cy="1142999"/>
          </a:xfrm>
          <a:prstGeom prst="rect">
            <a:avLst/>
          </a:prstGeom>
        </p:spPr>
      </p:pic>
    </p:spTree>
    <p:extLst>
      <p:ext uri="{BB962C8B-B14F-4D97-AF65-F5344CB8AC3E}">
        <p14:creationId xmlns:p14="http://schemas.microsoft.com/office/powerpoint/2010/main" val="21189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113C030A-233E-455E-9764-009A5899A2B0}"/>
              </a:ext>
            </a:extLst>
          </p:cNvPr>
          <p:cNvSpPr>
            <a:spLocks noChangeArrowheads="1"/>
          </p:cNvSpPr>
          <p:nvPr/>
        </p:nvSpPr>
        <p:spPr bwMode="auto">
          <a:xfrm>
            <a:off x="1162049" y="759023"/>
            <a:ext cx="436245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0" b="0" i="0" u="none" strike="noStrike" cap="none" normalizeH="0" baseline="0" dirty="0">
                <a:ln>
                  <a:noFill/>
                </a:ln>
                <a:solidFill>
                  <a:schemeClr val="tx1"/>
                </a:solidFill>
                <a:effectLst/>
                <a:latin typeface="var(--jp-code-font-family)"/>
              </a:rPr>
              <a:t>Conclusions</a:t>
            </a:r>
            <a:endParaRPr kumimoji="0" lang="de-DE" altLang="de-DE" sz="4000" b="0" i="0" u="none" strike="noStrike" cap="none" normalizeH="0" baseline="0" dirty="0">
              <a:ln>
                <a:noFill/>
              </a:ln>
              <a:solidFill>
                <a:schemeClr val="tx1"/>
              </a:solidFill>
              <a:effectLst/>
              <a:latin typeface="Arial" panose="020B0604020202020204" pitchFamily="34" charset="0"/>
            </a:endParaRPr>
          </a:p>
        </p:txBody>
      </p:sp>
      <p:pic>
        <p:nvPicPr>
          <p:cNvPr id="6146" name="Picture 2" descr="Elon Musk swears he really wants to buy Twitter this time [Update: Twitter  intends to accept] - 9to5Mac">
            <a:extLst>
              <a:ext uri="{FF2B5EF4-FFF2-40B4-BE49-F238E27FC236}">
                <a16:creationId xmlns:a16="http://schemas.microsoft.com/office/drawing/2014/main" id="{052CF4A5-6574-4183-A7D5-E67E406527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82" t="8867" r="23284" b="8875"/>
          <a:stretch/>
        </p:blipFill>
        <p:spPr bwMode="auto">
          <a:xfrm>
            <a:off x="9395095" y="4255648"/>
            <a:ext cx="2723746" cy="2013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5E70B798-7919-4C08-8A6B-38386D2DAB6D}"/>
              </a:ext>
            </a:extLst>
          </p:cNvPr>
          <p:cNvSpPr txBox="1"/>
          <p:nvPr/>
        </p:nvSpPr>
        <p:spPr>
          <a:xfrm>
            <a:off x="1038225" y="2113615"/>
            <a:ext cx="81534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Although visual data show </a:t>
            </a:r>
            <a:r>
              <a:rPr lang="en-US" sz="2000" b="1" dirty="0"/>
              <a:t>slight</a:t>
            </a:r>
            <a:r>
              <a:rPr lang="en-US" sz="2000" dirty="0"/>
              <a:t> changes between the sample and the rest/general population, these changes are </a:t>
            </a:r>
            <a:r>
              <a:rPr lang="en-US" sz="2000" b="1" dirty="0"/>
              <a:t>not</a:t>
            </a:r>
            <a:r>
              <a:rPr lang="en-US" sz="2000" dirty="0"/>
              <a:t> statistically significant (we </a:t>
            </a:r>
            <a:r>
              <a:rPr lang="en-US" sz="2000" b="1" dirty="0"/>
              <a:t>cannot </a:t>
            </a:r>
            <a:r>
              <a:rPr lang="en-US" sz="2000" dirty="0"/>
              <a:t>reject the null hypothesis);</a:t>
            </a:r>
          </a:p>
          <a:p>
            <a:pPr marL="285750" indent="-285750" algn="just">
              <a:buFont typeface="Arial" panose="020B0604020202020204" pitchFamily="34" charset="0"/>
              <a:buChar char="•"/>
            </a:pPr>
            <a:r>
              <a:rPr lang="en-US" sz="2000" dirty="0"/>
              <a:t>One should take into account the </a:t>
            </a:r>
            <a:r>
              <a:rPr lang="en-US" sz="2000" b="1" dirty="0"/>
              <a:t>imperfection</a:t>
            </a:r>
            <a:r>
              <a:rPr lang="en-US" sz="2000" dirty="0"/>
              <a:t> of data gathering and analysis methods (e. g. a tweet praising </a:t>
            </a:r>
            <a:r>
              <a:rPr lang="de-DE" sz="2000" dirty="0"/>
              <a:t>an external </a:t>
            </a:r>
            <a:r>
              <a:rPr lang="en-US" sz="2000" dirty="0"/>
              <a:t>article about inflation</a:t>
            </a:r>
            <a:r>
              <a:rPr lang="de-DE" sz="2000" dirty="0"/>
              <a:t> </a:t>
            </a:r>
            <a:r>
              <a:rPr lang="en-US" sz="2000" dirty="0"/>
              <a:t>is </a:t>
            </a:r>
            <a:r>
              <a:rPr lang="de-DE" sz="2000" dirty="0"/>
              <a:t>deemed „positive“, </a:t>
            </a:r>
            <a:r>
              <a:rPr lang="en-US" sz="2000" dirty="0"/>
              <a:t>while the article subject itself is clearly</a:t>
            </a:r>
            <a:r>
              <a:rPr lang="de-DE" sz="2000" dirty="0"/>
              <a:t> negative);</a:t>
            </a:r>
          </a:p>
          <a:p>
            <a:pPr marL="285750" indent="-285750" algn="just">
              <a:buFont typeface="Arial" panose="020B0604020202020204" pitchFamily="34" charset="0"/>
              <a:buChar char="•"/>
            </a:pPr>
            <a:r>
              <a:rPr lang="en-US" sz="2000" dirty="0"/>
              <a:t>Correlational analysis shows </a:t>
            </a:r>
            <a:r>
              <a:rPr lang="en-US" sz="2000" b="1" dirty="0"/>
              <a:t>moderate negative </a:t>
            </a:r>
            <a:r>
              <a:rPr lang="en-US" sz="2000" dirty="0"/>
              <a:t>correlation between the inflation level and general sentiments in the Twitter expert group. This is logical, but the question still needs more data for precise analysis (only 12 months is not enough);</a:t>
            </a:r>
          </a:p>
          <a:p>
            <a:pPr marL="285750" indent="-285750">
              <a:buFont typeface="Arial" panose="020B0604020202020204" pitchFamily="34" charset="0"/>
              <a:buChar char="•"/>
            </a:pPr>
            <a:r>
              <a:rPr lang="en-US" sz="2000" dirty="0"/>
              <a:t>April 2022 is an </a:t>
            </a:r>
            <a:r>
              <a:rPr lang="en-US" sz="2000" b="1" dirty="0"/>
              <a:t>outlier</a:t>
            </a:r>
            <a:r>
              <a:rPr lang="en-US" sz="2000" dirty="0"/>
              <a:t> – probable “Elon Musk effect”? </a:t>
            </a:r>
            <a:r>
              <a:rPr lang="en-US" sz="2000" dirty="0">
                <a:sym typeface="Wingdings" panose="05000000000000000000" pitchFamily="2" charset="2"/>
              </a:rPr>
              <a:t></a:t>
            </a:r>
            <a:br>
              <a:rPr lang="en-US" sz="2000" dirty="0"/>
            </a:br>
            <a:endParaRPr lang="en-US" sz="2000" dirty="0"/>
          </a:p>
        </p:txBody>
      </p:sp>
      <p:pic>
        <p:nvPicPr>
          <p:cNvPr id="8" name="Grafik 7" descr="Glühbirne und Zahnrad mit einfarbiger Füllung">
            <a:extLst>
              <a:ext uri="{FF2B5EF4-FFF2-40B4-BE49-F238E27FC236}">
                <a16:creationId xmlns:a16="http://schemas.microsoft.com/office/drawing/2014/main" id="{85D1BA3C-F84E-4748-8697-B0C821DE1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7426" y="295274"/>
            <a:ext cx="1152525" cy="1152525"/>
          </a:xfrm>
          <a:prstGeom prst="rect">
            <a:avLst/>
          </a:prstGeom>
        </p:spPr>
      </p:pic>
    </p:spTree>
    <p:extLst>
      <p:ext uri="{BB962C8B-B14F-4D97-AF65-F5344CB8AC3E}">
        <p14:creationId xmlns:p14="http://schemas.microsoft.com/office/powerpoint/2010/main" val="14946624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sch">
  <a:themeElements>
    <a:clrScheme name="Organisch">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sch">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sc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Wisp</Template>
  <TotalTime>0</TotalTime>
  <Words>492</Words>
  <Application>Microsoft Office PowerPoint</Application>
  <PresentationFormat>Breitbild</PresentationFormat>
  <Paragraphs>31</Paragraphs>
  <Slides>6</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6</vt:i4>
      </vt:variant>
    </vt:vector>
  </HeadingPairs>
  <TitlesOfParts>
    <vt:vector size="15" baseType="lpstr">
      <vt:lpstr>Arial</vt:lpstr>
      <vt:lpstr>Calibri</vt:lpstr>
      <vt:lpstr>Calibri Light</vt:lpstr>
      <vt:lpstr>Copperplate Gothic Light</vt:lpstr>
      <vt:lpstr>Garamond</vt:lpstr>
      <vt:lpstr>Segoe UI</vt:lpstr>
      <vt:lpstr>var(--jp-code-font-family)</vt:lpstr>
      <vt:lpstr>Organisch</vt:lpstr>
      <vt:lpstr>Rückblick</vt:lpstr>
      <vt:lpstr>Analysis  of current inflation sentiments  in the US political society</vt:lpstr>
      <vt:lpstr>Hypotheses to test</vt:lpstr>
      <vt:lpstr>PowerPoint-Präsentation</vt:lpstr>
      <vt:lpstr>Chi-square test for sentiments  and Z-test for impact</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current inflation sentiments  in the US political society</dc:title>
  <dc:creator>Ihor Savchenko</dc:creator>
  <cp:lastModifiedBy>Ihor Savchenko</cp:lastModifiedBy>
  <cp:revision>17</cp:revision>
  <dcterms:created xsi:type="dcterms:W3CDTF">2023-03-02T05:38:01Z</dcterms:created>
  <dcterms:modified xsi:type="dcterms:W3CDTF">2023-03-18T07:20:35Z</dcterms:modified>
</cp:coreProperties>
</file>