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79" r:id="rId6"/>
    <p:sldId id="271" r:id="rId7"/>
    <p:sldId id="272" r:id="rId8"/>
    <p:sldId id="282" r:id="rId9"/>
    <p:sldId id="283" r:id="rId10"/>
    <p:sldId id="285" r:id="rId11"/>
    <p:sldId id="280" r:id="rId12"/>
    <p:sldId id="286" r:id="rId13"/>
    <p:sldId id="284" r:id="rId14"/>
    <p:sldId id="287" r:id="rId15"/>
    <p:sldId id="273" r:id="rId16"/>
    <p:sldId id="274" r:id="rId17"/>
    <p:sldId id="278" r:id="rId18"/>
    <p:sldId id="288" r:id="rId19"/>
    <p:sldId id="275" r:id="rId20"/>
    <p:sldId id="276" r:id="rId21"/>
    <p:sldId id="281" r:id="rId22"/>
    <p:sldId id="277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6" autoAdjust="0"/>
  </p:normalViewPr>
  <p:slideViewPr>
    <p:cSldViewPr snapToGrid="0">
      <p:cViewPr varScale="1">
        <p:scale>
          <a:sx n="109" d="100"/>
          <a:sy n="109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685800" y="2130423"/>
            <a:ext cx="7772400" cy="1470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3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4D0EA8-C9C0-4A8E-856F-4066CDBFA9A0}" type="datetime1">
              <a:rPr lang="pt-BR"/>
              <a:pPr lvl="0"/>
              <a:t>24/11/2016</a:t>
            </a:fld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2E974F-8F83-463B-B72C-82EED4A90D9B}" type="slidenum">
              <a:rPr/>
              <a:pPr lv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8256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9D688C-DC76-419D-9B31-DB3958D48A90}" type="datetime1">
              <a:rPr lang="pt-BR"/>
              <a:pPr lvl="0"/>
              <a:t>24/11/2016</a:t>
            </a:fld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7B3C9D-FF01-434E-AA48-B78CAA13E961}" type="slidenum">
              <a:rPr/>
              <a:pPr lv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00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0BD8B9-F943-455C-85FD-0FD36F08A316}" type="datetime1">
              <a:rPr lang="pt-BR"/>
              <a:pPr lvl="0"/>
              <a:t>24/11/2016</a:t>
            </a:fld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F1F6CA-C40F-4558-B517-538DED6D8B44}" type="slidenum">
              <a:rPr/>
              <a:pPr lv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36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14C270-7419-4EC2-A3A7-4CE882D40805}" type="datetime1">
              <a:rPr lang="pt-BR"/>
              <a:pPr lvl="0"/>
              <a:t>24/11/2016</a:t>
            </a:fld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241723-9A1A-48DE-A557-A5580F9C196D}" type="slidenum">
              <a:rPr/>
              <a:pPr lv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5014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722311" y="4406895"/>
            <a:ext cx="7772400" cy="1362071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722311" y="2906713"/>
            <a:ext cx="7772400" cy="1500182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805BF9-6A56-4DB4-BE9A-BC1AA7BE6EFB}" type="datetime1">
              <a:rPr lang="pt-BR"/>
              <a:pPr lvl="0"/>
              <a:t>24/11/2016</a:t>
            </a:fld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BA7D13-5A19-466E-B841-CBEFA51F1F4A}" type="slidenum">
              <a:rPr/>
              <a:pPr lv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36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15F0B9-9AC9-4C15-A249-82B04DF51418}" type="datetime1">
              <a:rPr lang="pt-BR"/>
              <a:pPr lvl="0"/>
              <a:t>24/11/2016</a:t>
            </a:fld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C8C3EE-5F3D-4AD4-ABC1-848516B2A0A6}" type="slidenum">
              <a:rPr/>
              <a:pPr lv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16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4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2"/>
          </p:nvPr>
        </p:nvSpPr>
        <p:spPr>
          <a:xfrm>
            <a:off x="457200" y="2174872"/>
            <a:ext cx="4040184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 txBox="1">
            <a:spLocks noGrp="1"/>
          </p:cNvSpPr>
          <p:nvPr>
            <p:ph type="body" idx="3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 txBox="1">
            <a:spLocks noGrp="1"/>
          </p:cNvSpPr>
          <p:nvPr>
            <p:ph idx="4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AAA2F8-1ED1-4C0C-AD4B-141542F4E76B}" type="datetime1">
              <a:rPr lang="pt-BR"/>
              <a:pPr lvl="0"/>
              <a:t>24/11/2016</a:t>
            </a:fld>
            <a:endParaRPr lang="pt-BR"/>
          </a:p>
        </p:txBody>
      </p:sp>
      <p:sp>
        <p:nvSpPr>
          <p:cNvPr id="8" name="Espaço Reservado para Rodapé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9" name="Espaço Reservado para Número de Slid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10F128-3844-4285-B3E8-EEAAB43BE8CF}" type="slidenum">
              <a:rPr/>
              <a:pPr lv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2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5ACDAE-D496-4221-8D04-B3E2052E7DA8}" type="datetime1">
              <a:rPr lang="pt-BR"/>
              <a:pPr lvl="0"/>
              <a:t>24/11/2016</a:t>
            </a:fld>
            <a:endParaRPr lang="pt-BR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01B74C-87CF-4FDB-92BC-B2B6888B424A}" type="slidenum">
              <a:rPr/>
              <a:pPr lv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69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5B8722-902A-4B7F-8CE1-10EBD0A1624C}" type="datetime1">
              <a:rPr lang="pt-BR"/>
              <a:pPr lvl="0"/>
              <a:t>24/11/2016</a:t>
            </a:fld>
            <a:endParaRPr lang="pt-BR"/>
          </a:p>
        </p:txBody>
      </p:sp>
      <p:sp>
        <p:nvSpPr>
          <p:cNvPr id="3" name="Espaço Reservado para Rodapé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Espaço Reservado para Número de Slid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53D4F2-78DC-4465-9A6D-7F5B29D3EF9F}" type="slidenum">
              <a:rPr/>
              <a:pPr lv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43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11" cy="1162046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3575047" y="273048"/>
            <a:ext cx="5111752" cy="58531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1" cy="46910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49B674-B993-4264-BAA1-BD0C612A904C}" type="datetime1">
              <a:rPr lang="pt-BR"/>
              <a:pPr lvl="0"/>
              <a:t>24/11/2016</a:t>
            </a:fld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B5AC01-E9C6-488A-8959-2C37D7AB9E77}" type="slidenum">
              <a:rPr/>
              <a:pPr lv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45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5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 txBox="1"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/>
          </a:p>
        </p:txBody>
      </p:sp>
      <p:sp>
        <p:nvSpPr>
          <p:cNvPr id="4" name="Espaço Reservado para Texto 3"/>
          <p:cNvSpPr txBox="1">
            <a:spLocks noGrp="1"/>
          </p:cNvSpPr>
          <p:nvPr>
            <p:ph type="body" idx="2"/>
          </p:nvPr>
        </p:nvSpPr>
        <p:spPr>
          <a:xfrm>
            <a:off x="1792288" y="5367335"/>
            <a:ext cx="5486400" cy="8048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2ACF67-F810-48BE-B009-EDEC68A3E42D}" type="datetime1">
              <a:rPr lang="pt-BR"/>
              <a:pPr lvl="0"/>
              <a:t>24/11/2016</a:t>
            </a:fld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804AB8-EF33-48F0-B905-64C2BD1596EE}" type="slidenum">
              <a:rPr/>
              <a:pPr lv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45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9A179655-6108-46CF-9A11-23614FDECA66}" type="datetime1">
              <a:rPr lang="pt-BR"/>
              <a:pPr lvl="0"/>
              <a:t>24/11/2016</a:t>
            </a:fld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124203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B0DDB78-CD8A-4FC4-82BE-2EAD3C8853D0}" type="slidenum">
              <a:rPr/>
              <a:pPr lvl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44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</p:titleStyle>
    <p:bodyStyle>
      <a:lvl1pPr marL="342900" marR="0" lvl="0" indent="-342900" algn="l" defTabSz="914400" rtl="0" fontAlgn="auto" hangingPunct="1">
        <a:lnSpc>
          <a:spcPct val="100000"/>
        </a:lnSpc>
        <a:spcBef>
          <a:spcPts val="800"/>
        </a:spcBef>
        <a:spcAft>
          <a:spcPts val="0"/>
        </a:spcAft>
        <a:buSzPct val="100000"/>
        <a:buFont typeface="Arial" pitchFamily="34"/>
        <a:buChar char="•"/>
        <a:tabLst/>
        <a:defRPr lang="pt-BR" sz="32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742950" marR="0" lvl="1" indent="-285750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100000"/>
        <a:buFont typeface="Arial" pitchFamily="34"/>
        <a:buChar char="–"/>
        <a:tabLst/>
        <a:defRPr lang="pt-B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Arial" pitchFamily="34"/>
        <a:buChar char="•"/>
        <a:tabLst/>
        <a:defRPr lang="pt-B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pt-B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»"/>
        <a:tabLst/>
        <a:defRPr lang="pt-B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.emf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152125"/>
          </a:xfrm>
          <a:gradFill>
            <a:gsLst>
              <a:gs pos="0">
                <a:srgbClr val="9B2D2A"/>
              </a:gs>
              <a:gs pos="100000">
                <a:srgbClr val="CB3D3A"/>
              </a:gs>
            </a:gsLst>
            <a:lin ang="16200000"/>
          </a:gradFill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/>
          <a:lstStyle/>
          <a:p>
            <a:pPr lvl="0"/>
            <a:r>
              <a:rPr lang="pt-BR">
                <a:solidFill>
                  <a:srgbClr val="FFFFFF"/>
                </a:solidFill>
              </a:rPr>
              <a:t>HIGH PET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>
          <a:xfrm>
            <a:off x="755577" y="1844820"/>
            <a:ext cx="4320475" cy="2448269"/>
          </a:xfrm>
          <a:gradFill>
            <a:gsLst>
              <a:gs pos="0">
                <a:srgbClr val="9B2D2A"/>
              </a:gs>
              <a:gs pos="100000">
                <a:srgbClr val="CB3D3A"/>
              </a:gs>
            </a:gsLst>
            <a:lin ang="16200000"/>
          </a:gradFill>
          <a:ln w="9528" cap="flat">
            <a:solidFill>
              <a:srgbClr val="BE4B48"/>
            </a:solidFill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endParaRPr lang="pt-BR" sz="2400" dirty="0">
              <a:solidFill>
                <a:srgbClr val="FFFFFF"/>
              </a:solidFill>
            </a:endParaRPr>
          </a:p>
          <a:p>
            <a:pPr lvl="0">
              <a:spcBef>
                <a:spcPts val="600"/>
              </a:spcBef>
            </a:pPr>
            <a:r>
              <a:rPr lang="pt-BR" sz="2400" dirty="0">
                <a:solidFill>
                  <a:srgbClr val="FFFFFF"/>
                </a:solidFill>
              </a:rPr>
              <a:t>Giovana Cacioli</a:t>
            </a:r>
          </a:p>
          <a:p>
            <a:pPr lvl="0">
              <a:spcBef>
                <a:spcPts val="600"/>
              </a:spcBef>
            </a:pPr>
            <a:r>
              <a:rPr lang="pt-BR" sz="2400" dirty="0">
                <a:solidFill>
                  <a:srgbClr val="FFFFFF"/>
                </a:solidFill>
              </a:rPr>
              <a:t>Heloiza dos Santos</a:t>
            </a:r>
          </a:p>
          <a:p>
            <a:pPr lvl="0">
              <a:spcBef>
                <a:spcPts val="600"/>
              </a:spcBef>
            </a:pPr>
            <a:r>
              <a:rPr lang="pt-BR" sz="2400" dirty="0">
                <a:solidFill>
                  <a:srgbClr val="FFFFFF"/>
                </a:solidFill>
              </a:rPr>
              <a:t>Henrique Doreto</a:t>
            </a:r>
          </a:p>
          <a:p>
            <a:pPr lvl="0">
              <a:spcBef>
                <a:spcPts val="600"/>
              </a:spcBef>
            </a:pPr>
            <a:r>
              <a:rPr lang="pt-BR" sz="2400" dirty="0">
                <a:solidFill>
                  <a:srgbClr val="FFFFFF"/>
                </a:solidFill>
              </a:rPr>
              <a:t>Igor Gomes</a:t>
            </a:r>
          </a:p>
        </p:txBody>
      </p:sp>
      <p:sp>
        <p:nvSpPr>
          <p:cNvPr id="4" name="Subtítulo 2"/>
          <p:cNvSpPr txBox="1"/>
          <p:nvPr/>
        </p:nvSpPr>
        <p:spPr>
          <a:xfrm>
            <a:off x="4139799" y="4581125"/>
            <a:ext cx="4392484" cy="1114635"/>
          </a:xfrm>
          <a:prstGeom prst="rect">
            <a:avLst/>
          </a:prstGeom>
          <a:gradFill>
            <a:gsLst>
              <a:gs pos="0">
                <a:srgbClr val="9B2D2A"/>
              </a:gs>
              <a:gs pos="100000">
                <a:srgbClr val="CB3D3A"/>
              </a:gs>
            </a:gsLst>
            <a:lin ang="16200000"/>
          </a:gradFill>
          <a:ln w="9528" cap="flat">
            <a:solidFill>
              <a:srgbClr val="BE4B48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t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  <a:tabLst/>
              <a:defRPr sz="11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Orientadores:</a:t>
            </a:r>
          </a:p>
          <a:p>
            <a:pPr marL="0" marR="0" lvl="0" indent="0" algn="ctr" defTabSz="914400" rtl="0" fontAlgn="auto" hangingPunct="1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  <a:tabLst/>
              <a:defRPr sz="11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100" b="0" i="0" u="none" strike="noStrike" kern="1200" cap="none" spc="0" baseline="0" dirty="0" err="1">
                <a:solidFill>
                  <a:srgbClr val="FFFFFF"/>
                </a:solidFill>
                <a:uFillTx/>
                <a:latin typeface="Calibri"/>
              </a:rPr>
              <a:t>Msc</a:t>
            </a:r>
            <a:r>
              <a:rPr lang="pt-BR" sz="21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. Camila</a:t>
            </a:r>
            <a:r>
              <a:rPr lang="pt-BR" sz="21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cs typeface="Arial" pitchFamily="34"/>
              </a:rPr>
              <a:t> Brandão </a:t>
            </a:r>
            <a:r>
              <a:rPr lang="pt-BR" sz="2100" b="0" i="0" u="none" strike="noStrike" kern="1200" cap="none" spc="0" baseline="0" dirty="0" err="1">
                <a:solidFill>
                  <a:srgbClr val="FFFFFF"/>
                </a:solidFill>
                <a:uFillTx/>
                <a:latin typeface="Calibri"/>
                <a:cs typeface="Arial" pitchFamily="34"/>
              </a:rPr>
              <a:t>Fantozzi</a:t>
            </a:r>
            <a:endParaRPr lang="pt-BR" sz="21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  <a:tabLst/>
              <a:defRPr sz="11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100" b="0" i="0" u="none" strike="noStrike" kern="1200" cap="none" spc="0" baseline="0" dirty="0" err="1">
                <a:solidFill>
                  <a:srgbClr val="FFFFFF"/>
                </a:solidFill>
                <a:uFillTx/>
                <a:latin typeface="Calibri"/>
              </a:rPr>
              <a:t>Msc</a:t>
            </a:r>
            <a:r>
              <a:rPr lang="pt-BR" sz="21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. Humberto </a:t>
            </a:r>
            <a:r>
              <a:rPr lang="pt-BR" sz="2100" b="0" i="0" u="none" strike="noStrike" kern="1200" cap="none" spc="0" baseline="0" dirty="0" err="1">
                <a:solidFill>
                  <a:srgbClr val="FFFFFF"/>
                </a:solidFill>
                <a:uFillTx/>
                <a:latin typeface="Calibri"/>
              </a:rPr>
              <a:t>Cecconi</a:t>
            </a:r>
            <a:endParaRPr lang="pt-BR" sz="21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Imagem 4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9" y="2104930"/>
            <a:ext cx="1872206" cy="1928067"/>
          </a:xfrm>
          <a:prstGeom prst="rect">
            <a:avLst/>
          </a:prstGeom>
          <a:noFill/>
          <a:ln cap="flat">
            <a:noFill/>
          </a:ln>
        </p:spPr>
      </p:pic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382488"/>
              </p:ext>
            </p:extLst>
          </p:nvPr>
        </p:nvGraphicFramePr>
        <p:xfrm>
          <a:off x="0" y="5603875"/>
          <a:ext cx="91440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CorelDRAW" r:id="rId4" imgW="32427360" imgH="4563720" progId="">
                  <p:embed/>
                </p:oleObj>
              </mc:Choice>
              <mc:Fallback>
                <p:oleObj name="CorelDRAW" r:id="rId4" imgW="32427360" imgH="4563720" progId="">
                  <p:embed/>
                  <p:pic>
                    <p:nvPicPr>
                      <p:cNvPr id="0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03875"/>
                        <a:ext cx="914400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2671763" y="5997575"/>
          <a:ext cx="14493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CorelDRAW" r:id="rId6" imgW="6504120" imgH="2976840" progId="">
                  <p:embed/>
                </p:oleObj>
              </mc:Choice>
              <mc:Fallback>
                <p:oleObj name="CorelDRAW" r:id="rId6" imgW="6504120" imgH="2976840" progId="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5997575"/>
                        <a:ext cx="14493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412230" y="692747"/>
            <a:ext cx="8229600" cy="4973535"/>
          </a:xfrm>
        </p:spPr>
        <p:txBody>
          <a:bodyPr>
            <a:normAutofit/>
          </a:bodyPr>
          <a:lstStyle/>
          <a:p>
            <a:pPr lvl="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Consultas:</a:t>
            </a:r>
          </a:p>
          <a:p>
            <a:pPr>
              <a:spcBef>
                <a:spcPts val="500"/>
              </a:spcBef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 de 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Pets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500"/>
              </a:spcBef>
              <a:buNone/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pt-B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500"/>
              </a:spcBef>
              <a:buNone/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676121"/>
              </p:ext>
            </p:extLst>
          </p:nvPr>
        </p:nvGraphicFramePr>
        <p:xfrm>
          <a:off x="0" y="5603875"/>
          <a:ext cx="91440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CorelDRAW" r:id="rId3" imgW="32427360" imgH="4563720" progId="">
                  <p:embed/>
                </p:oleObj>
              </mc:Choice>
              <mc:Fallback>
                <p:oleObj name="CorelDRAW" r:id="rId3" imgW="32427360" imgH="4563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03875"/>
                        <a:ext cx="914400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2671763" y="5997575"/>
          <a:ext cx="14493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CorelDRAW" r:id="rId5" imgW="6504120" imgH="2976840" progId="">
                  <p:embed/>
                </p:oleObj>
              </mc:Choice>
              <mc:Fallback>
                <p:oleObj name="CorelDRAW" r:id="rId5" imgW="6504120" imgH="29768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5997575"/>
                        <a:ext cx="14493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58" name="Picture 2" descr="C:\Users\Niga\Documents\escola\3 Etim A\PréBanca\DTCC\Print das Telas\frm_ConsultaPet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583" y="1783440"/>
            <a:ext cx="5716874" cy="376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61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457200" y="752707"/>
            <a:ext cx="8229600" cy="4525959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Lista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serviços;</a:t>
            </a:r>
          </a:p>
          <a:p>
            <a:pPr marL="0" lvl="0" indent="0">
              <a:spcBef>
                <a:spcPts val="500"/>
              </a:spcBef>
              <a:buNone/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382488"/>
              </p:ext>
            </p:extLst>
          </p:nvPr>
        </p:nvGraphicFramePr>
        <p:xfrm>
          <a:off x="0" y="5603875"/>
          <a:ext cx="91440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CorelDRAW" r:id="rId3" imgW="32427360" imgH="4563720" progId="">
                  <p:embed/>
                </p:oleObj>
              </mc:Choice>
              <mc:Fallback>
                <p:oleObj name="CorelDRAW" r:id="rId3" imgW="32427360" imgH="4563720" progId="">
                  <p:embed/>
                  <p:pic>
                    <p:nvPicPr>
                      <p:cNvPr id="0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03875"/>
                        <a:ext cx="914400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2671763" y="5997575"/>
          <a:ext cx="14493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CorelDRAW" r:id="rId5" imgW="6504120" imgH="2976840" progId="">
                  <p:embed/>
                </p:oleObj>
              </mc:Choice>
              <mc:Fallback>
                <p:oleObj name="CorelDRAW" r:id="rId5" imgW="6504120" imgH="2976840" progId="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5997575"/>
                        <a:ext cx="14493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88" name="Picture 52" descr="C:\Users\Niga\Documents\escola\3 Etim A\PréBanca\DTCC\Print das Telas\frm_ConsultaServ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62" y="1201946"/>
            <a:ext cx="52959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67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457200" y="752707"/>
            <a:ext cx="8229600" cy="4525959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Bônus Fidelidade;</a:t>
            </a:r>
          </a:p>
          <a:p>
            <a:pPr>
              <a:spcBef>
                <a:spcPts val="500"/>
              </a:spcBef>
            </a:pPr>
            <a:endPara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500"/>
              </a:spcBef>
              <a:buNone/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pt-B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500"/>
              </a:spcBef>
              <a:buNone/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629071"/>
              </p:ext>
            </p:extLst>
          </p:nvPr>
        </p:nvGraphicFramePr>
        <p:xfrm>
          <a:off x="0" y="5603875"/>
          <a:ext cx="91440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CorelDRAW" r:id="rId3" imgW="32427360" imgH="4563720" progId="">
                  <p:embed/>
                </p:oleObj>
              </mc:Choice>
              <mc:Fallback>
                <p:oleObj name="CorelDRAW" r:id="rId3" imgW="32427360" imgH="4563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03875"/>
                        <a:ext cx="914400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2671763" y="5997575"/>
          <a:ext cx="14493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CorelDRAW" r:id="rId5" imgW="6504120" imgH="2976840" progId="">
                  <p:embed/>
                </p:oleObj>
              </mc:Choice>
              <mc:Fallback>
                <p:oleObj name="CorelDRAW" r:id="rId5" imgW="6504120" imgH="29768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5997575"/>
                        <a:ext cx="14493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7" name="Picture 3" descr="C:\Users\Niga\Documents\escola\3 Etim A\PréBanca\DTCC\Print das Telas\frm_BonusFidelidad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30" y="1364106"/>
            <a:ext cx="7533140" cy="292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0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423472" y="752707"/>
            <a:ext cx="8229600" cy="4913716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Alterar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500"/>
              </a:spcBef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Alterar cadastro de funcionários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500"/>
              </a:spcBef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500"/>
              </a:spcBef>
              <a:buNone/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856425"/>
              </p:ext>
            </p:extLst>
          </p:nvPr>
        </p:nvGraphicFramePr>
        <p:xfrm>
          <a:off x="0" y="5603875"/>
          <a:ext cx="91440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CorelDRAW" r:id="rId3" imgW="32427360" imgH="4563720" progId="">
                  <p:embed/>
                </p:oleObj>
              </mc:Choice>
              <mc:Fallback>
                <p:oleObj name="CorelDRAW" r:id="rId3" imgW="32427360" imgH="4563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03875"/>
                        <a:ext cx="914400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2671763" y="5997575"/>
          <a:ext cx="14493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CorelDRAW" r:id="rId5" imgW="6504120" imgH="2976840" progId="">
                  <p:embed/>
                </p:oleObj>
              </mc:Choice>
              <mc:Fallback>
                <p:oleObj name="CorelDRAW" r:id="rId5" imgW="6504120" imgH="29768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5997575"/>
                        <a:ext cx="14493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6" name="Picture 6" descr="C:\Users\Niga\Documents\escola\3 Etim A\PréBanca\High Pet\Software High Pet Completo\Print das Telas\frm_alterfunc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76" y="1706146"/>
            <a:ext cx="6232109" cy="391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78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194872" y="752707"/>
            <a:ext cx="8769246" cy="4525959"/>
          </a:xfrm>
        </p:spPr>
        <p:txBody>
          <a:bodyPr numCol="2">
            <a:normAutofit/>
          </a:bodyPr>
          <a:lstStyle/>
          <a:p>
            <a:pPr marL="90488" indent="-90488">
              <a:spcBef>
                <a:spcPts val="500"/>
              </a:spcBef>
            </a:pP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Alterar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de 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Pets</a:t>
            </a:r>
          </a:p>
          <a:p>
            <a:pPr marL="90488" indent="-90488">
              <a:spcBef>
                <a:spcPts val="500"/>
              </a:spcBef>
            </a:pP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Além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dessas aplicações, também tem a funcionalidade de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exclusão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remoção.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pt-B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500"/>
              </a:spcBef>
              <a:buNone/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pt-B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500"/>
              </a:spcBef>
              <a:buNone/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396895"/>
              </p:ext>
            </p:extLst>
          </p:nvPr>
        </p:nvGraphicFramePr>
        <p:xfrm>
          <a:off x="0" y="5603875"/>
          <a:ext cx="91440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CorelDRAW" r:id="rId3" imgW="32427360" imgH="4563720" progId="">
                  <p:embed/>
                </p:oleObj>
              </mc:Choice>
              <mc:Fallback>
                <p:oleObj name="CorelDRAW" r:id="rId3" imgW="32427360" imgH="4563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03875"/>
                        <a:ext cx="914400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2671763" y="5997575"/>
          <a:ext cx="14493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CorelDRAW" r:id="rId5" imgW="6504120" imgH="2976840" progId="">
                  <p:embed/>
                </p:oleObj>
              </mc:Choice>
              <mc:Fallback>
                <p:oleObj name="CorelDRAW" r:id="rId5" imgW="6504120" imgH="29768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5997575"/>
                        <a:ext cx="14493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C:\Users\Niga\Documents\escola\3 Etim A\PréBanca\High Pet\Software High Pet Completo\Print das Telas\frm_cadastr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111" y="805320"/>
            <a:ext cx="4528366" cy="388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Niga\Documents\escola\3 Etim A\PréBanca\High Pet\Software High Pet Completo\Print das Telas\frm_alterfunc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111" y="805320"/>
            <a:ext cx="4662967" cy="411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Niga\Documents\escola\3 Etim A\PréBanca\DTCC\Print das Telas\frm_BonusFidelidad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652" y="3222824"/>
            <a:ext cx="6970426" cy="270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54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/>
          <p:nvPr/>
        </p:nvSpPr>
        <p:spPr>
          <a:xfrm>
            <a:off x="609603" y="220561"/>
            <a:ext cx="8229600" cy="11430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FERRAMENTAS UTILIZADAS</a:t>
            </a:r>
          </a:p>
        </p:txBody>
      </p:sp>
      <p:sp>
        <p:nvSpPr>
          <p:cNvPr id="5" name="Espaço Reservado para Conteúdo 2"/>
          <p:cNvSpPr txBox="1"/>
          <p:nvPr/>
        </p:nvSpPr>
        <p:spPr>
          <a:xfrm>
            <a:off x="609603" y="1229347"/>
            <a:ext cx="8229600" cy="45259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342900" lvl="0" indent="-342900" algn="just">
              <a:spcBef>
                <a:spcPts val="500"/>
              </a:spcBef>
              <a:buSzPct val="100000"/>
              <a:buFont typeface="Wingdings" pitchFamily="2" charset="2"/>
              <a:buChar char="Ø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Ferramentas:</a:t>
            </a:r>
          </a:p>
          <a:p>
            <a:pPr marL="342900" lvl="0" indent="-342900" algn="just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é um programa pra desenvolvimento de software;</a:t>
            </a:r>
          </a:p>
          <a:p>
            <a:pPr marL="342900" lvl="0" indent="-342900" algn="just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SQL Server para criação do banco de dados;</a:t>
            </a:r>
          </a:p>
          <a:p>
            <a:pPr marL="342900" lvl="0" indent="-342900" algn="just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CorelDraw que foi utilizado para criação de desenhos com vetores ;</a:t>
            </a:r>
          </a:p>
          <a:p>
            <a:pPr marL="342900" lvl="0" indent="-342900" algn="just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brModelo que permite criar representações de um banco de dados;</a:t>
            </a:r>
          </a:p>
          <a:p>
            <a:pPr marL="342900" lvl="0" indent="-342900" algn="just">
              <a:spcBef>
                <a:spcPts val="500"/>
              </a:spcBef>
              <a:buSzPct val="100000"/>
              <a:buFont typeface="Wingdings" pitchFamily="2"/>
              <a:buChar char="Ø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Linguagens:</a:t>
            </a:r>
          </a:p>
          <a:p>
            <a:pPr marL="342900" lvl="0" indent="-342900" algn="just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foi a linguagem utilizada para desenvolver o programa;</a:t>
            </a:r>
          </a:p>
          <a:p>
            <a:pPr marL="342900" lvl="0" indent="-342900" algn="just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é a linguagem do banco de dados.</a:t>
            </a:r>
          </a:p>
          <a:p>
            <a:pPr marL="342900" marR="0" lvl="0" indent="-342900" algn="just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 i="0" u="none" strike="noStrike" kern="1200" cap="none" spc="0" baseline="0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382488"/>
              </p:ext>
            </p:extLst>
          </p:nvPr>
        </p:nvGraphicFramePr>
        <p:xfrm>
          <a:off x="0" y="5603875"/>
          <a:ext cx="91440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" name="CorelDRAW" r:id="rId3" imgW="32427360" imgH="4563720" progId="">
                  <p:embed/>
                </p:oleObj>
              </mc:Choice>
              <mc:Fallback>
                <p:oleObj name="CorelDRAW" r:id="rId3" imgW="32427360" imgH="4563720" progId="">
                  <p:embed/>
                  <p:pic>
                    <p:nvPicPr>
                      <p:cNvPr id="0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03875"/>
                        <a:ext cx="914400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2671763" y="5997575"/>
          <a:ext cx="14493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" name="CorelDRAW" r:id="rId5" imgW="6504120" imgH="2976840" progId="">
                  <p:embed/>
                </p:oleObj>
              </mc:Choice>
              <mc:Fallback>
                <p:oleObj name="CorelDRAW" r:id="rId5" imgW="6504120" imgH="2976840" progId="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5997575"/>
                        <a:ext cx="14493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 noGrp="1"/>
          </p:cNvSpPr>
          <p:nvPr>
            <p:ph type="title"/>
          </p:nvPr>
        </p:nvSpPr>
        <p:spPr>
          <a:xfrm>
            <a:off x="457200" y="207734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pt-BR" b="1" dirty="0"/>
              <a:t>Modelo Lógico do Banco de Dados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382488"/>
              </p:ext>
            </p:extLst>
          </p:nvPr>
        </p:nvGraphicFramePr>
        <p:xfrm>
          <a:off x="0" y="5603875"/>
          <a:ext cx="91440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3" name="CorelDRAW" r:id="rId3" imgW="32427360" imgH="4563720" progId="">
                  <p:embed/>
                </p:oleObj>
              </mc:Choice>
              <mc:Fallback>
                <p:oleObj name="CorelDRAW" r:id="rId3" imgW="32427360" imgH="4563720" progId="">
                  <p:embed/>
                  <p:pic>
                    <p:nvPicPr>
                      <p:cNvPr id="0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03875"/>
                        <a:ext cx="914400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2671763" y="5997575"/>
          <a:ext cx="14493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4" name="CorelDRAW" r:id="rId5" imgW="6504120" imgH="2976840" progId="">
                  <p:embed/>
                </p:oleObj>
              </mc:Choice>
              <mc:Fallback>
                <p:oleObj name="CorelDRAW" r:id="rId5" imgW="6504120" imgH="2976840" progId="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5997575"/>
                        <a:ext cx="14493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18" y="1160315"/>
            <a:ext cx="8174181" cy="44759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 noGrp="1"/>
          </p:cNvSpPr>
          <p:nvPr>
            <p:ph type="title"/>
          </p:nvPr>
        </p:nvSpPr>
        <p:spPr>
          <a:xfrm>
            <a:off x="457200" y="200900"/>
            <a:ext cx="8229600" cy="1143000"/>
          </a:xfrm>
        </p:spPr>
        <p:txBody>
          <a:bodyPr/>
          <a:lstStyle/>
          <a:p>
            <a:pPr lvl="0"/>
            <a:r>
              <a:rPr lang="pt-BR" b="1" dirty="0"/>
              <a:t>TRABALHOS FUTUROS</a:t>
            </a:r>
          </a:p>
        </p:txBody>
      </p:sp>
      <p:sp>
        <p:nvSpPr>
          <p:cNvPr id="5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530942" y="1334736"/>
            <a:ext cx="8155858" cy="4476129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Serviços Extras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colocado no sistema HIGH PET futuramente para 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 Shops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fazem opcionais como </a:t>
            </a:r>
            <a:r>
              <a:rPr 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TaxiDog’s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corte de unha, limpeza de ouvido e outros tipos de serviços;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Nível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usuário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Acrescentar um “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o administrador do 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ter um acesso total à manipulação de dados do banco.</a:t>
            </a:r>
          </a:p>
          <a:p>
            <a:pPr marL="0" indent="0" algn="just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382488"/>
              </p:ext>
            </p:extLst>
          </p:nvPr>
        </p:nvGraphicFramePr>
        <p:xfrm>
          <a:off x="0" y="5603875"/>
          <a:ext cx="91440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" name="CorelDRAW" r:id="rId3" imgW="32427360" imgH="4563720" progId="">
                  <p:embed/>
                </p:oleObj>
              </mc:Choice>
              <mc:Fallback>
                <p:oleObj name="CorelDRAW" r:id="rId3" imgW="32427360" imgH="4563720" progId="">
                  <p:embed/>
                  <p:pic>
                    <p:nvPicPr>
                      <p:cNvPr id="0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03875"/>
                        <a:ext cx="914400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2671763" y="5997575"/>
          <a:ext cx="14493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" name="CorelDRAW" r:id="rId5" imgW="6504120" imgH="2976840" progId="">
                  <p:embed/>
                </p:oleObj>
              </mc:Choice>
              <mc:Fallback>
                <p:oleObj name="CorelDRAW" r:id="rId5" imgW="6504120" imgH="2976840" progId="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5997575"/>
                        <a:ext cx="14493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545932" y="765110"/>
            <a:ext cx="8155858" cy="4476129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Comércio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Posteriormente,  além de serviços (banho, tosa,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será acrescentado gerenciamento de vendas de </a:t>
            </a:r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produtos;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projeto que foi pensado em futuro, foi a realização da nota fiscal.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619271"/>
              </p:ext>
            </p:extLst>
          </p:nvPr>
        </p:nvGraphicFramePr>
        <p:xfrm>
          <a:off x="0" y="5603875"/>
          <a:ext cx="91440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CorelDRAW" r:id="rId3" imgW="32427360" imgH="4563720" progId="">
                  <p:embed/>
                </p:oleObj>
              </mc:Choice>
              <mc:Fallback>
                <p:oleObj name="CorelDRAW" r:id="rId3" imgW="32427360" imgH="4563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03875"/>
                        <a:ext cx="914400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2671763" y="5997575"/>
          <a:ext cx="14493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CorelDRAW" r:id="rId5" imgW="6504120" imgH="2976840" progId="">
                  <p:embed/>
                </p:oleObj>
              </mc:Choice>
              <mc:Fallback>
                <p:oleObj name="CorelDRAW" r:id="rId5" imgW="6504120" imgH="29768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5997575"/>
                        <a:ext cx="14493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4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/>
          <p:nvPr/>
        </p:nvSpPr>
        <p:spPr>
          <a:xfrm>
            <a:off x="609603" y="427033"/>
            <a:ext cx="8229600" cy="11430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CONCLUSÃO</a:t>
            </a:r>
          </a:p>
        </p:txBody>
      </p:sp>
      <p:sp>
        <p:nvSpPr>
          <p:cNvPr id="5" name="Espaço Reservado para Conteúdo 2"/>
          <p:cNvSpPr txBox="1"/>
          <p:nvPr/>
        </p:nvSpPr>
        <p:spPr>
          <a:xfrm>
            <a:off x="415639" y="1570033"/>
            <a:ext cx="8229600" cy="45259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342900" marR="0" lvl="0" indent="-342900" algn="just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Concluiu-se </a:t>
            </a:r>
            <a:r>
              <a:rPr lang="pt-BR" sz="2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então um </a:t>
            </a:r>
            <a:r>
              <a:rPr lang="pt-BR" sz="2800" b="0" i="1" u="none" strike="noStrike" kern="120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pt-BR" sz="2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capaz de auxiliar </a:t>
            </a:r>
            <a:r>
              <a:rPr lang="pt-BR" sz="2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funcionários</a:t>
            </a:r>
            <a:r>
              <a:rPr lang="pt-BR" sz="2800" b="0" i="0" u="none" strike="noStrike" kern="1200" cap="none" spc="0" dirty="0" smtClean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0" i="0" u="none" strike="noStrike" kern="1200" cap="none" spc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BR" sz="2800" b="0" i="1" u="none" strike="noStrike" kern="1200" cap="none" spc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Pets Shops</a:t>
            </a:r>
            <a:r>
              <a:rPr lang="pt-BR" sz="2800" b="0" i="0" u="none" strike="noStrike" kern="1200" cap="none" spc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pt-BR" sz="2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 gerenciamento de pontos de fidelidade agradando a clientela.</a:t>
            </a:r>
          </a:p>
          <a:p>
            <a:pPr marL="342900" marR="0" lvl="0" indent="-342900" algn="just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Pontuação essa que fica sobre critério do dono da empresa </a:t>
            </a:r>
            <a:r>
              <a:rPr lang="pt-BR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respeito da </a:t>
            </a: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quantidade necessária para que ocorra a troca por </a:t>
            </a:r>
            <a:r>
              <a:rPr lang="pt-BR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serviços </a:t>
            </a: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gratuitos.</a:t>
            </a:r>
          </a:p>
          <a:p>
            <a:pPr marL="342900" marR="0" lvl="0" indent="-342900" algn="just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1200" cap="none" spc="0" baseline="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Enfim toda base de estudo foi utilizada e aprimorada para que pudesse complementar o software HIGH PET.</a:t>
            </a: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382488"/>
              </p:ext>
            </p:extLst>
          </p:nvPr>
        </p:nvGraphicFramePr>
        <p:xfrm>
          <a:off x="0" y="5603875"/>
          <a:ext cx="91440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CorelDRAW" r:id="rId3" imgW="32427360" imgH="4563720" progId="">
                  <p:embed/>
                </p:oleObj>
              </mc:Choice>
              <mc:Fallback>
                <p:oleObj name="CorelDRAW" r:id="rId3" imgW="32427360" imgH="4563720" progId="">
                  <p:embed/>
                  <p:pic>
                    <p:nvPicPr>
                      <p:cNvPr id="0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03875"/>
                        <a:ext cx="914400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2671763" y="5997575"/>
          <a:ext cx="14493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CorelDRAW" r:id="rId5" imgW="6504120" imgH="2976840" progId="">
                  <p:embed/>
                </p:oleObj>
              </mc:Choice>
              <mc:Fallback>
                <p:oleObj name="CorelDRAW" r:id="rId5" imgW="6504120" imgH="2976840" progId="">
                  <p:embed/>
                  <p:pic>
                    <p:nvPicPr>
                      <p:cNvPr id="0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5997575"/>
                        <a:ext cx="14493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b="1" dirty="0"/>
              <a:t>SUMÁRIO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457200" y="1275917"/>
            <a:ext cx="8229600" cy="4525959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Introdução;</a:t>
            </a:r>
          </a:p>
          <a:p>
            <a:pPr lvl="0">
              <a:lnSpc>
                <a:spcPct val="80000"/>
              </a:lnSpc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Objetivos;</a:t>
            </a:r>
          </a:p>
          <a:p>
            <a:pPr lvl="0">
              <a:lnSpc>
                <a:spcPct val="80000"/>
              </a:lnSpc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Fundamentação Teórica;</a:t>
            </a:r>
          </a:p>
          <a:p>
            <a:pPr lvl="0">
              <a:lnSpc>
                <a:spcPct val="80000"/>
              </a:lnSpc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Desenvolvimento;</a:t>
            </a:r>
          </a:p>
          <a:p>
            <a:pPr lvl="0">
              <a:lnSpc>
                <a:spcPct val="80000"/>
              </a:lnSpc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Ferramentas Utilizadas;</a:t>
            </a:r>
          </a:p>
          <a:p>
            <a:pPr lvl="0">
              <a:lnSpc>
                <a:spcPct val="8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Lógico do Banco de Dados;</a:t>
            </a:r>
          </a:p>
          <a:p>
            <a:pPr lvl="0">
              <a:lnSpc>
                <a:spcPct val="80000"/>
              </a:lnSpc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Trabalhos Futuros;</a:t>
            </a:r>
          </a:p>
          <a:p>
            <a:pPr lvl="0">
              <a:lnSpc>
                <a:spcPct val="80000"/>
              </a:lnSpc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Conclusão;</a:t>
            </a:r>
          </a:p>
          <a:p>
            <a:pPr lvl="0">
              <a:lnSpc>
                <a:spcPct val="80000"/>
              </a:lnSpc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Bibliografias;</a:t>
            </a:r>
          </a:p>
          <a:p>
            <a:pPr lvl="0">
              <a:lnSpc>
                <a:spcPct val="80000"/>
              </a:lnSpc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Agradecimentos.</a:t>
            </a:r>
          </a:p>
          <a:p>
            <a:pPr lvl="0">
              <a:lnSpc>
                <a:spcPct val="80000"/>
              </a:lnSpc>
            </a:pPr>
            <a:endParaRPr lang="pt-BR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382488"/>
              </p:ext>
            </p:extLst>
          </p:nvPr>
        </p:nvGraphicFramePr>
        <p:xfrm>
          <a:off x="0" y="5603875"/>
          <a:ext cx="91440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CorelDRAW" r:id="rId3" imgW="32427360" imgH="4563720" progId="">
                  <p:embed/>
                </p:oleObj>
              </mc:Choice>
              <mc:Fallback>
                <p:oleObj name="CorelDRAW" r:id="rId3" imgW="32427360" imgH="4563720" progId="">
                  <p:embed/>
                  <p:pic>
                    <p:nvPicPr>
                      <p:cNvPr id="0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03875"/>
                        <a:ext cx="914400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2671763" y="5997575"/>
          <a:ext cx="14493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CorelDRAW" r:id="rId5" imgW="6504120" imgH="2976840" progId="">
                  <p:embed/>
                </p:oleObj>
              </mc:Choice>
              <mc:Fallback>
                <p:oleObj name="CorelDRAW" r:id="rId5" imgW="6504120" imgH="2976840" progId="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5997575"/>
                        <a:ext cx="14493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/>
          <p:nvPr/>
        </p:nvSpPr>
        <p:spPr>
          <a:xfrm>
            <a:off x="618705" y="427033"/>
            <a:ext cx="8229600" cy="11430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BIBLIOGRAFIA</a:t>
            </a:r>
          </a:p>
        </p:txBody>
      </p:sp>
      <p:sp>
        <p:nvSpPr>
          <p:cNvPr id="5" name="Espaço Reservado para Conteúdo 2"/>
          <p:cNvSpPr txBox="1"/>
          <p:nvPr/>
        </p:nvSpPr>
        <p:spPr>
          <a:xfrm>
            <a:off x="609603" y="1413390"/>
            <a:ext cx="8229600" cy="45259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Microsoft.O'que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Linguagem c#; Introdução à linguagem C# e ao .NET Framework;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Disponivel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em: &lt;https://msdn.microsoft.com/pt-br/library/z1zx9t92.aspx&gt;; Acessado em: 14/11/2016 às 17h:20m.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Microsoft.O'que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Visual Studio;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VisualStudio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Disponivel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em: &lt;https://msdn.microsoft.com/pt-br/library/52f3sw5c(v=vs.90).aspx&gt;; Acessado em: 14/11/2016 às 17h:45m.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InfoEscola.O’que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sqlserver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MS SQL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Server,SQL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Server; Disponível em: &lt;http://www.infoescola.com/informatica/sql-server/&gt;;Acessado em:     14/11/2016 as 18h:09m.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Destino Negócio. Mercado de 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 Shop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mercado de 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 Shop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Disponível em: &lt;http://destinonegocio.com/br/empreendedorismo/investir-no-mercado-pet-shop-no-brasil-pode-ser-promissor/&gt;; Acessado em: 15/11/2016 às 20h:44m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382488"/>
              </p:ext>
            </p:extLst>
          </p:nvPr>
        </p:nvGraphicFramePr>
        <p:xfrm>
          <a:off x="0" y="5603875"/>
          <a:ext cx="91440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" name="CorelDRAW" r:id="rId3" imgW="32427360" imgH="4563720" progId="">
                  <p:embed/>
                </p:oleObj>
              </mc:Choice>
              <mc:Fallback>
                <p:oleObj name="CorelDRAW" r:id="rId3" imgW="32427360" imgH="4563720" progId="">
                  <p:embed/>
                  <p:pic>
                    <p:nvPicPr>
                      <p:cNvPr id="0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03875"/>
                        <a:ext cx="914400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2671763" y="5997575"/>
          <a:ext cx="14493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CorelDRAW" r:id="rId5" imgW="6504120" imgH="2976840" progId="">
                  <p:embed/>
                </p:oleObj>
              </mc:Choice>
              <mc:Fallback>
                <p:oleObj name="CorelDRAW" r:id="rId5" imgW="6504120" imgH="2976840" progId="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5997575"/>
                        <a:ext cx="14493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457200" y="752707"/>
            <a:ext cx="8229600" cy="4525959"/>
          </a:xfrm>
        </p:spPr>
        <p:txBody>
          <a:bodyPr>
            <a:normAutofit/>
          </a:bodyPr>
          <a:lstStyle/>
          <a:p>
            <a:pPr marL="442913" lvl="1">
              <a:buFont typeface="Arial" panose="020B0604020202020204" pitchFamily="34" charset="0"/>
              <a:buChar char="•"/>
              <a:tabLst>
                <a:tab pos="357188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VIEIRA. Luciana;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O’que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corelDraw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Como usar o CorelDraw; Disponível em: &lt;http://www.techtudo.com.br/dicas-e-tutoriais/noticia/2012/03/como-usar-o-coreldraw.html&gt;; Acessado em: 17/11/2016 às 14h:17m.</a:t>
            </a:r>
          </a:p>
          <a:p>
            <a:pPr indent="-157163"/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Intellectuale.O'que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SQL; O’ que é SQL?;Disponível em: &lt;http://cursosdeprogramacao.com.br/blog/o-que-e-sql/&gt;; Acessado em: 17/11/2016 às 14h:25m.</a:t>
            </a:r>
          </a:p>
          <a:p>
            <a:pPr indent="-157163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382488"/>
              </p:ext>
            </p:extLst>
          </p:nvPr>
        </p:nvGraphicFramePr>
        <p:xfrm>
          <a:off x="0" y="5603875"/>
          <a:ext cx="91440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" name="CorelDRAW" r:id="rId3" imgW="32427360" imgH="4563720" progId="">
                  <p:embed/>
                </p:oleObj>
              </mc:Choice>
              <mc:Fallback>
                <p:oleObj name="CorelDRAW" r:id="rId3" imgW="32427360" imgH="4563720" progId="">
                  <p:embed/>
                  <p:pic>
                    <p:nvPicPr>
                      <p:cNvPr id="0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03875"/>
                        <a:ext cx="914400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2671763" y="5997575"/>
          <a:ext cx="14493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CorelDRAW" r:id="rId5" imgW="6504120" imgH="2976840" progId="">
                  <p:embed/>
                </p:oleObj>
              </mc:Choice>
              <mc:Fallback>
                <p:oleObj name="CorelDRAW" r:id="rId5" imgW="6504120" imgH="2976840" progId="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5997575"/>
                        <a:ext cx="14493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66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/>
          <p:nvPr/>
        </p:nvSpPr>
        <p:spPr>
          <a:xfrm>
            <a:off x="609603" y="427033"/>
            <a:ext cx="8229600" cy="11430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AGRADECIMENTOS</a:t>
            </a:r>
          </a:p>
        </p:txBody>
      </p:sp>
      <p:sp>
        <p:nvSpPr>
          <p:cNvPr id="5" name="Espaço Reservado para Conteúdo 2"/>
          <p:cNvSpPr txBox="1"/>
          <p:nvPr/>
        </p:nvSpPr>
        <p:spPr>
          <a:xfrm>
            <a:off x="771830" y="1575627"/>
            <a:ext cx="7605247" cy="38517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indent="360000" algn="just">
              <a:lnSpc>
                <a:spcPct val="110000"/>
              </a:lnSpc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Agradecemos primeiramente a Deus, agradecemos aos nossos pais por terem paciência e amor e de quererem o melhor para nós e pelo apoio ao longo do curso, e enfim aos professores pelos conhecimentos transmitidos, pelos conselhos e por toda ajuda em nosso trabalho.</a:t>
            </a:r>
          </a:p>
          <a:p>
            <a:pPr lvl="0" indent="360000" algn="just">
              <a:lnSpc>
                <a:spcPct val="110000"/>
              </a:lnSpc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Agradecemos especialmente aos professores: Alexei Bueno, Camila </a:t>
            </a:r>
            <a:r>
              <a:rPr lang="pt-B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Fantozzi</a:t>
            </a: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Humberto </a:t>
            </a:r>
            <a:r>
              <a:rPr lang="pt-B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Cecconi</a:t>
            </a: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Rosana Régia, Vitor Aquino e Fabiana Pontes</a:t>
            </a:r>
            <a:r>
              <a:rPr lang="pt-BR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382488"/>
              </p:ext>
            </p:extLst>
          </p:nvPr>
        </p:nvGraphicFramePr>
        <p:xfrm>
          <a:off x="0" y="5603875"/>
          <a:ext cx="91440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2" name="CorelDRAW" r:id="rId3" imgW="32427360" imgH="4563720" progId="">
                  <p:embed/>
                </p:oleObj>
              </mc:Choice>
              <mc:Fallback>
                <p:oleObj name="CorelDRAW" r:id="rId3" imgW="32427360" imgH="4563720" progId="">
                  <p:embed/>
                  <p:pic>
                    <p:nvPicPr>
                      <p:cNvPr id="0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03875"/>
                        <a:ext cx="914400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2671763" y="5997575"/>
          <a:ext cx="14493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name="CorelDRAW" r:id="rId5" imgW="6504120" imgH="2976840" progId="">
                  <p:embed/>
                </p:oleObj>
              </mc:Choice>
              <mc:Fallback>
                <p:oleObj name="CorelDRAW" r:id="rId5" imgW="6504120" imgH="2976840" progId="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5997575"/>
                        <a:ext cx="14493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457200" y="141908"/>
            <a:ext cx="8229600" cy="1143000"/>
          </a:xfrm>
        </p:spPr>
        <p:txBody>
          <a:bodyPr/>
          <a:lstStyle/>
          <a:p>
            <a:pPr lvl="0"/>
            <a:r>
              <a:rPr lang="pt-BR" b="1" dirty="0"/>
              <a:t>INTRODUÇÃO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457200" y="1216752"/>
            <a:ext cx="8229600" cy="4525959"/>
          </a:xfrm>
        </p:spPr>
        <p:txBody>
          <a:bodyPr>
            <a:noAutofit/>
          </a:bodyPr>
          <a:lstStyle/>
          <a:p>
            <a:pPr lvl="0" algn="just">
              <a:spcBef>
                <a:spcPts val="500"/>
              </a:spcBef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Após algumas pesquisas, soube que havia necessidade de um sistema com um recurso para facilitar o atendimento aos clientes.</a:t>
            </a:r>
          </a:p>
          <a:p>
            <a:pPr lvl="0" algn="just">
              <a:spcBef>
                <a:spcPts val="500"/>
              </a:spcBef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Então depois de feito o gerenciamento dos pontos de fidelidade do cliente que serão descontados de acordo com os benefícios que lhes serão concedidos pelo 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 Shop.</a:t>
            </a:r>
          </a:p>
          <a:p>
            <a:pPr lvl="0" algn="just">
              <a:spcBef>
                <a:spcPts val="500"/>
              </a:spcBef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final de tudo, a proposta do software HIGH PET é trazer um novo recurso para que se possa também averiguar a fidelidade do cliente, podendo assim gerenciar bônus por meio de pontos, aumentando assim o vínculo da empresa com os seus clientes.</a:t>
            </a:r>
          </a:p>
          <a:p>
            <a:pPr lvl="0" algn="just">
              <a:spcBef>
                <a:spcPts val="500"/>
              </a:spcBef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500"/>
              </a:spcBef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382488"/>
              </p:ext>
            </p:extLst>
          </p:nvPr>
        </p:nvGraphicFramePr>
        <p:xfrm>
          <a:off x="0" y="5603875"/>
          <a:ext cx="91440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CorelDRAW" r:id="rId3" imgW="32427360" imgH="4563720" progId="">
                  <p:embed/>
                </p:oleObj>
              </mc:Choice>
              <mc:Fallback>
                <p:oleObj name="CorelDRAW" r:id="rId3" imgW="32427360" imgH="4563720" progId="">
                  <p:embed/>
                  <p:pic>
                    <p:nvPicPr>
                      <p:cNvPr id="0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03875"/>
                        <a:ext cx="914400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2671763" y="5997575"/>
          <a:ext cx="14493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CorelDRAW" r:id="rId5" imgW="6504120" imgH="2976840" progId="">
                  <p:embed/>
                </p:oleObj>
              </mc:Choice>
              <mc:Fallback>
                <p:oleObj name="CorelDRAW" r:id="rId5" imgW="6504120" imgH="2976840" progId="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5997575"/>
                        <a:ext cx="14493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b="1" dirty="0"/>
              <a:t>OBJETIVOS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294970" y="1413186"/>
            <a:ext cx="8391832" cy="3512775"/>
          </a:xfrm>
        </p:spPr>
        <p:txBody>
          <a:bodyPr>
            <a:normAutofit lnSpcReduction="10000"/>
          </a:bodyPr>
          <a:lstStyle/>
          <a:p>
            <a:pPr lvl="0" algn="just" defTabSz="890589">
              <a:spcBef>
                <a:spcPts val="500"/>
              </a:spcBef>
              <a:buFont typeface="Wingdings" pitchFamily="2"/>
              <a:buChar char="Ø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Gerais:</a:t>
            </a:r>
          </a:p>
          <a:p>
            <a:pPr algn="just" defTabSz="890589">
              <a:spcBef>
                <a:spcPts val="500"/>
              </a:spcBef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objetivo é criar novas ideias e simplificar o gerenciamento do funcionário, agradando os clientes.</a:t>
            </a:r>
          </a:p>
          <a:p>
            <a:pPr algn="just" defTabSz="890589">
              <a:spcBef>
                <a:spcPts val="500"/>
              </a:spcBef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alguns 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 Shops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trabalho é manual, o que dificulta na hora de acessar algum arquivo e pode chegar a perder algum documento, e o nosso trabalho é informatizar esse processo para que não ocorra essa situação.</a:t>
            </a:r>
          </a:p>
          <a:p>
            <a:pPr algn="just" defTabSz="890589">
              <a:spcBef>
                <a:spcPts val="500"/>
              </a:spcBef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382488"/>
              </p:ext>
            </p:extLst>
          </p:nvPr>
        </p:nvGraphicFramePr>
        <p:xfrm>
          <a:off x="0" y="5603875"/>
          <a:ext cx="91440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CorelDRAW" r:id="rId3" imgW="32427360" imgH="4563720" progId="">
                  <p:embed/>
                </p:oleObj>
              </mc:Choice>
              <mc:Fallback>
                <p:oleObj name="CorelDRAW" r:id="rId3" imgW="32427360" imgH="4563720" progId="">
                  <p:embed/>
                  <p:pic>
                    <p:nvPicPr>
                      <p:cNvPr id="0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03875"/>
                        <a:ext cx="914400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2671763" y="5997575"/>
          <a:ext cx="14493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CorelDRAW" r:id="rId5" imgW="6504120" imgH="2976840" progId="">
                  <p:embed/>
                </p:oleObj>
              </mc:Choice>
              <mc:Fallback>
                <p:oleObj name="CorelDRAW" r:id="rId5" imgW="6504120" imgH="2976840" progId="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5997575"/>
                        <a:ext cx="14493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 noGrp="1"/>
          </p:cNvSpPr>
          <p:nvPr>
            <p:ph type="subTitle" idx="1"/>
          </p:nvPr>
        </p:nvSpPr>
        <p:spPr>
          <a:xfrm>
            <a:off x="467541" y="1246116"/>
            <a:ext cx="8280916" cy="4154018"/>
          </a:xfrm>
        </p:spPr>
        <p:txBody>
          <a:bodyPr anchorCtr="0">
            <a:normAutofit/>
          </a:bodyPr>
          <a:lstStyle/>
          <a:p>
            <a:pPr marL="342900" lvl="0" indent="-342900" algn="just">
              <a:spcBef>
                <a:spcPts val="500"/>
              </a:spcBef>
              <a:buFont typeface="Wingdings" pitchFamily="2"/>
              <a:buChar char="Ø"/>
            </a:pP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Específicos:</a:t>
            </a:r>
          </a:p>
          <a:p>
            <a:pPr marL="342900" lvl="0" indent="-342900" algn="just">
              <a:spcBef>
                <a:spcPts val="500"/>
              </a:spcBef>
              <a:buChar char="•"/>
            </a:pP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Desenvolver um </a:t>
            </a:r>
            <a:r>
              <a:rPr lang="pt-BR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direcionado para um estabelecimento de </a:t>
            </a:r>
            <a:r>
              <a:rPr lang="pt-BR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 Shop</a:t>
            </a: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 </a:t>
            </a:r>
            <a:r>
              <a:rPr lang="pt-BR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irá ajudar nos registros e terá benefício fidelidade.</a:t>
            </a:r>
          </a:p>
          <a:p>
            <a:pPr marL="342900" lvl="0" indent="-342900" algn="just">
              <a:spcBef>
                <a:spcPts val="500"/>
              </a:spcBef>
              <a:buChar char="•"/>
            </a:pP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cliente irá acumular pontos que serão descontados na troca de serviços gratuitos com o auxilio do programa HIGH PET.</a:t>
            </a:r>
          </a:p>
          <a:p>
            <a:pPr marL="457200" lvl="0" indent="-457200" algn="just">
              <a:buChar char="•"/>
            </a:pPr>
            <a:endParaRPr lang="pt-BR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382488"/>
              </p:ext>
            </p:extLst>
          </p:nvPr>
        </p:nvGraphicFramePr>
        <p:xfrm>
          <a:off x="0" y="5603875"/>
          <a:ext cx="91440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CorelDRAW" r:id="rId3" imgW="32427360" imgH="4563720" progId="">
                  <p:embed/>
                </p:oleObj>
              </mc:Choice>
              <mc:Fallback>
                <p:oleObj name="CorelDRAW" r:id="rId3" imgW="32427360" imgH="4563720" progId="">
                  <p:embed/>
                  <p:pic>
                    <p:nvPicPr>
                      <p:cNvPr id="0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03875"/>
                        <a:ext cx="914400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2671763" y="5997575"/>
          <a:ext cx="14493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CorelDRAW" r:id="rId5" imgW="6504120" imgH="2976840" progId="">
                  <p:embed/>
                </p:oleObj>
              </mc:Choice>
              <mc:Fallback>
                <p:oleObj name="CorelDRAW" r:id="rId5" imgW="6504120" imgH="2976840" progId="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5997575"/>
                        <a:ext cx="14493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b="1"/>
              <a:t>FUNDAMENTAÇÃO TEÓRICA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589932" y="1349485"/>
            <a:ext cx="8037871" cy="4181168"/>
          </a:xfrm>
        </p:spPr>
        <p:txBody>
          <a:bodyPr>
            <a:noAutofit/>
          </a:bodyPr>
          <a:lstStyle/>
          <a:p>
            <a:pPr lvl="0" algn="just">
              <a:spcBef>
                <a:spcPts val="5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vez mais, o número de animais de estimação vem crescendo nos lares brasileiros, aumentando os investimentos em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 Shops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produtos e serviços.</a:t>
            </a:r>
          </a:p>
          <a:p>
            <a:pPr lvl="0" algn="just">
              <a:spcBef>
                <a:spcPts val="500"/>
              </a:spcBef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lista dos investimentos é grande, pois é necessário oferecer diversos serviços, como banho, tosa e vacinas. No entanto, a lista não para por aí, pois também é essencial vender produtos para animais, como: alimentos, medicamentos, acessórios e roupas.</a:t>
            </a:r>
          </a:p>
          <a:p>
            <a:pPr lvl="0" algn="just">
              <a:spcBef>
                <a:spcPts val="500"/>
              </a:spcBef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382488"/>
              </p:ext>
            </p:extLst>
          </p:nvPr>
        </p:nvGraphicFramePr>
        <p:xfrm>
          <a:off x="0" y="5603875"/>
          <a:ext cx="91440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CorelDRAW" r:id="rId3" imgW="32427360" imgH="4563720" progId="">
                  <p:embed/>
                </p:oleObj>
              </mc:Choice>
              <mc:Fallback>
                <p:oleObj name="CorelDRAW" r:id="rId3" imgW="32427360" imgH="4563720" progId="">
                  <p:embed/>
                  <p:pic>
                    <p:nvPicPr>
                      <p:cNvPr id="0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03875"/>
                        <a:ext cx="914400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2671763" y="5997575"/>
          <a:ext cx="14493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CorelDRAW" r:id="rId5" imgW="6504120" imgH="2976840" progId="">
                  <p:embed/>
                </p:oleObj>
              </mc:Choice>
              <mc:Fallback>
                <p:oleObj name="CorelDRAW" r:id="rId5" imgW="6504120" imgH="2976840" progId="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5997575"/>
                        <a:ext cx="14493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b="1" dirty="0"/>
              <a:t>DESENVOLVIMENTO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457200" y="1304144"/>
            <a:ext cx="8229600" cy="4822015"/>
          </a:xfrm>
        </p:spPr>
        <p:txBody>
          <a:bodyPr>
            <a:normAutofit/>
          </a:bodyPr>
          <a:lstStyle/>
          <a:p>
            <a:pPr marL="0" lvl="0" indent="0" algn="just">
              <a:spcBef>
                <a:spcPts val="500"/>
              </a:spcBef>
              <a:buNone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desenvolvido, foi programado para fazer</a:t>
            </a:r>
          </a:p>
          <a:p>
            <a:pPr algn="just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Cadastros: 			</a:t>
            </a:r>
          </a:p>
          <a:p>
            <a:pPr lvl="0" algn="just">
              <a:spcBef>
                <a:spcPts val="500"/>
              </a:spcBef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do funcionário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algn="just">
              <a:spcBef>
                <a:spcPts val="500"/>
              </a:spcBef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500"/>
              </a:spcBef>
              <a:buNone/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382488"/>
              </p:ext>
            </p:extLst>
          </p:nvPr>
        </p:nvGraphicFramePr>
        <p:xfrm>
          <a:off x="0" y="5603875"/>
          <a:ext cx="91440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name="CorelDRAW" r:id="rId3" imgW="32427360" imgH="4563720" progId="">
                  <p:embed/>
                </p:oleObj>
              </mc:Choice>
              <mc:Fallback>
                <p:oleObj name="CorelDRAW" r:id="rId3" imgW="32427360" imgH="4563720" progId="">
                  <p:embed/>
                  <p:pic>
                    <p:nvPicPr>
                      <p:cNvPr id="0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03875"/>
                        <a:ext cx="914400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2671763" y="5997575"/>
          <a:ext cx="14493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CorelDRAW" r:id="rId5" imgW="6504120" imgH="2976840" progId="">
                  <p:embed/>
                </p:oleObj>
              </mc:Choice>
              <mc:Fallback>
                <p:oleObj name="CorelDRAW" r:id="rId5" imgW="6504120" imgH="2976840" progId="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5997575"/>
                        <a:ext cx="14493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64" name="Picture 96" descr="C:\Users\Niga\Documents\escola\3 Etim A\PréBanca\High Pet\Software High Pet Completo\Print das Telas\frm_cadastrofunc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2803161"/>
            <a:ext cx="5353050" cy="305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457200" y="752707"/>
            <a:ext cx="8229600" cy="4823634"/>
          </a:xfrm>
        </p:spPr>
        <p:txBody>
          <a:bodyPr>
            <a:normAutofit/>
          </a:bodyPr>
          <a:lstStyle/>
          <a:p>
            <a:pPr marL="0" lvl="0" indent="0">
              <a:spcBef>
                <a:spcPts val="500"/>
              </a:spcBef>
              <a:buNone/>
            </a:pPr>
            <a:endPara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pt-B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500"/>
              </a:spcBef>
              <a:buNone/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459341"/>
              </p:ext>
            </p:extLst>
          </p:nvPr>
        </p:nvGraphicFramePr>
        <p:xfrm>
          <a:off x="0" y="5603875"/>
          <a:ext cx="91440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CorelDRAW" r:id="rId3" imgW="32427360" imgH="4563720" progId="">
                  <p:embed/>
                </p:oleObj>
              </mc:Choice>
              <mc:Fallback>
                <p:oleObj name="CorelDRAW" r:id="rId3" imgW="32427360" imgH="4563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03875"/>
                        <a:ext cx="914400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2671763" y="5997575"/>
          <a:ext cx="14493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CorelDRAW" r:id="rId5" imgW="6504120" imgH="2976840" progId="">
                  <p:embed/>
                </p:oleObj>
              </mc:Choice>
              <mc:Fallback>
                <p:oleObj name="CorelDRAW" r:id="rId5" imgW="6504120" imgH="29768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5997575"/>
                        <a:ext cx="14493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944381" y="1070373"/>
            <a:ext cx="6910465" cy="1295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ts val="500"/>
              </a:spcBef>
              <a:buSzPct val="100000"/>
              <a:buFont typeface="Arial" pitchFamily="34"/>
              <a:buChar char="•"/>
            </a:pP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Cadastro do </a:t>
            </a:r>
            <a:r>
              <a:rPr lang="pt-BR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</a:t>
            </a: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spcBef>
                <a:spcPts val="500"/>
              </a:spcBef>
              <a:buSzPct val="100000"/>
              <a:buFont typeface="Arial" pitchFamily="34"/>
              <a:buChar char="•"/>
            </a:pPr>
            <a:endParaRPr lang="pt-BR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17412" name="Picture 4" descr="C:\Users\Niga\Documents\escola\3 Etim A\PréBanca\High Pet\Software High Pet Completo\Print das Telas\frm_cadastr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95" y="1574436"/>
            <a:ext cx="5517811" cy="387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80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423472" y="752707"/>
            <a:ext cx="8229600" cy="4913716"/>
          </a:xfrm>
        </p:spPr>
        <p:txBody>
          <a:bodyPr>
            <a:normAutofit/>
          </a:bodyPr>
          <a:lstStyle/>
          <a:p>
            <a:pPr marL="0" lvl="0" indent="0">
              <a:spcBef>
                <a:spcPts val="500"/>
              </a:spcBef>
              <a:buNone/>
            </a:pPr>
            <a:endPara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endParaRPr lang="pt-B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500"/>
              </a:spcBef>
              <a:buNone/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683504"/>
              </p:ext>
            </p:extLst>
          </p:nvPr>
        </p:nvGraphicFramePr>
        <p:xfrm>
          <a:off x="0" y="5603875"/>
          <a:ext cx="91440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CorelDRAW" r:id="rId3" imgW="32427360" imgH="4563720" progId="">
                  <p:embed/>
                </p:oleObj>
              </mc:Choice>
              <mc:Fallback>
                <p:oleObj name="CorelDRAW" r:id="rId3" imgW="32427360" imgH="4563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03875"/>
                        <a:ext cx="914400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2671763" y="5997575"/>
          <a:ext cx="14493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CorelDRAW" r:id="rId5" imgW="6504120" imgH="2976840" progId="">
                  <p:embed/>
                </p:oleObj>
              </mc:Choice>
              <mc:Fallback>
                <p:oleObj name="CorelDRAW" r:id="rId5" imgW="6504120" imgH="29768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5997575"/>
                        <a:ext cx="14493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891915" y="875501"/>
            <a:ext cx="729271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ts val="500"/>
              </a:spcBef>
              <a:buSzPct val="100000"/>
              <a:buFont typeface="Arial" pitchFamily="34"/>
              <a:buChar char="•"/>
            </a:pPr>
            <a:r>
              <a:rPr lang="pt-BR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Cadastro </a:t>
            </a: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BR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serviços.</a:t>
            </a:r>
          </a:p>
          <a:p>
            <a:endParaRPr lang="pt-BR" dirty="0"/>
          </a:p>
        </p:txBody>
      </p:sp>
      <p:pic>
        <p:nvPicPr>
          <p:cNvPr id="18436" name="Picture 4" descr="C:\Users\Niga\Documents\escola\3 Etim A\PréBanca\High Pet\Software High Pet Completo\Print das Telas\frm_serviç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604" y="1437323"/>
            <a:ext cx="5768792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3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663</Words>
  <Application>Microsoft Office PowerPoint</Application>
  <PresentationFormat>Apresentação na tela (4:3)</PresentationFormat>
  <Paragraphs>106</Paragraphs>
  <Slides>22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Tema do Office</vt:lpstr>
      <vt:lpstr>CorelDRAW</vt:lpstr>
      <vt:lpstr>HIGH PET</vt:lpstr>
      <vt:lpstr>SUMÁRIO</vt:lpstr>
      <vt:lpstr>INTRODUÇÃO</vt:lpstr>
      <vt:lpstr>OBJETIVOS</vt:lpstr>
      <vt:lpstr>Apresentação do PowerPoint</vt:lpstr>
      <vt:lpstr>FUNDAMENTAÇÃO TEÓRICA</vt:lpstr>
      <vt:lpstr>DESENVOLVIMENTO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 Lógico do Banco de Dados</vt:lpstr>
      <vt:lpstr>TRABALHOS FUTUROS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trabalho</dc:title>
  <dc:creator>Michael</dc:creator>
  <cp:lastModifiedBy>Henrique da Silva Doreto</cp:lastModifiedBy>
  <cp:revision>78</cp:revision>
  <dcterms:created xsi:type="dcterms:W3CDTF">2015-05-07T20:19:55Z</dcterms:created>
  <dcterms:modified xsi:type="dcterms:W3CDTF">2016-11-24T19:59:17Z</dcterms:modified>
</cp:coreProperties>
</file>