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9" r:id="rId4"/>
    <p:sldId id="287" r:id="rId5"/>
    <p:sldId id="288" r:id="rId6"/>
    <p:sldId id="289" r:id="rId7"/>
    <p:sldId id="27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!akov RePack" initials="DR" lastIdx="1" clrIdx="0">
    <p:extLst>
      <p:ext uri="{19B8F6BF-5375-455C-9EA6-DF929625EA0E}">
        <p15:presenceInfo xmlns:p15="http://schemas.microsoft.com/office/powerpoint/2012/main" userId="D!akov RePac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E00"/>
    <a:srgbClr val="FFF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CB12-B471-43D0-9177-C50B0D8E28BF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8720-FA87-4DFF-8FB8-FE4B663D03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677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CB12-B471-43D0-9177-C50B0D8E28BF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8720-FA87-4DFF-8FB8-FE4B663D03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92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CB12-B471-43D0-9177-C50B0D8E28BF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8720-FA87-4DFF-8FB8-FE4B663D03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55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CB12-B471-43D0-9177-C50B0D8E28BF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8720-FA87-4DFF-8FB8-FE4B663D03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708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CB12-B471-43D0-9177-C50B0D8E28BF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8720-FA87-4DFF-8FB8-FE4B663D03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69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CB12-B471-43D0-9177-C50B0D8E28BF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8720-FA87-4DFF-8FB8-FE4B663D03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2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CB12-B471-43D0-9177-C50B0D8E28BF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8720-FA87-4DFF-8FB8-FE4B663D03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12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CB12-B471-43D0-9177-C50B0D8E28BF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8720-FA87-4DFF-8FB8-FE4B663D03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49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CB12-B471-43D0-9177-C50B0D8E28BF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8720-FA87-4DFF-8FB8-FE4B663D03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979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CB12-B471-43D0-9177-C50B0D8E28BF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8720-FA87-4DFF-8FB8-FE4B663D03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63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CB12-B471-43D0-9177-C50B0D8E28BF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8720-FA87-4DFF-8FB8-FE4B663D03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53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2CB12-B471-43D0-9177-C50B0D8E28BF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48720-FA87-4DFF-8FB8-FE4B663D03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538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MS Reference Sans Serif" panose="020B0604030504040204" pitchFamily="34" charset="0"/>
              </a:rPr>
              <a:t>Задание 2 </a:t>
            </a:r>
            <a:endParaRPr lang="ru-RU" dirty="0"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19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38225" y="2827543"/>
            <a:ext cx="10115550" cy="1611630"/>
          </a:xfrm>
        </p:spPr>
        <p:txBody>
          <a:bodyPr>
            <a:noAutofit/>
          </a:bodyPr>
          <a:lstStyle/>
          <a:p>
            <a:r>
              <a:rPr lang="ru-RU" sz="2000" dirty="0">
                <a:latin typeface="MS Reference Sans Serif" panose="020B0604030504040204" pitchFamily="34" charset="0"/>
              </a:rPr>
              <a:t>Используя набор данных на листе </a:t>
            </a:r>
            <a:r>
              <a:rPr lang="ru-RU" sz="2000" b="1" dirty="0" smtClean="0">
                <a:latin typeface="MS Reference Sans Serif" panose="020B0604030504040204" pitchFamily="34" charset="0"/>
              </a:rPr>
              <a:t>«</a:t>
            </a:r>
            <a:r>
              <a:rPr lang="en-US" sz="2000" b="1" dirty="0" smtClean="0">
                <a:latin typeface="MS Reference Sans Serif" panose="020B0604030504040204" pitchFamily="34" charset="0"/>
              </a:rPr>
              <a:t>Training</a:t>
            </a:r>
            <a:r>
              <a:rPr lang="ru-RU" sz="2000" b="1" dirty="0" smtClean="0">
                <a:latin typeface="MS Reference Sans Serif" panose="020B0604030504040204" pitchFamily="34" charset="0"/>
              </a:rPr>
              <a:t>» </a:t>
            </a:r>
            <a:r>
              <a:rPr lang="ru-RU" sz="2000" dirty="0" smtClean="0">
                <a:latin typeface="MS Reference Sans Serif" panose="020B0604030504040204" pitchFamily="34" charset="0"/>
              </a:rPr>
              <a:t>в </a:t>
            </a:r>
            <a:r>
              <a:rPr lang="ru-RU" sz="2000" dirty="0">
                <a:latin typeface="MS Reference Sans Serif" panose="020B0604030504040204" pitchFamily="34" charset="0"/>
              </a:rPr>
              <a:t>качестве обучающей выборки, предсказать значения целевой переменной </a:t>
            </a:r>
            <a:r>
              <a:rPr lang="en-US" sz="2000" dirty="0">
                <a:latin typeface="MS Reference Sans Serif" panose="020B0604030504040204" pitchFamily="34" charset="0"/>
              </a:rPr>
              <a:t>Target </a:t>
            </a:r>
            <a:r>
              <a:rPr lang="ru-RU" sz="2000" dirty="0">
                <a:latin typeface="MS Reference Sans Serif" panose="020B0604030504040204" pitchFamily="34" charset="0"/>
              </a:rPr>
              <a:t>для набора данных на листе «</a:t>
            </a:r>
            <a:r>
              <a:rPr lang="en-US" sz="2000" b="1" dirty="0">
                <a:latin typeface="MS Reference Sans Serif" panose="020B0604030504040204" pitchFamily="34" charset="0"/>
              </a:rPr>
              <a:t>Validate</a:t>
            </a:r>
            <a:r>
              <a:rPr lang="ru-RU" sz="2000" dirty="0">
                <a:latin typeface="MS Reference Sans Serif" panose="020B0604030504040204" pitchFamily="34" charset="0"/>
              </a:rPr>
              <a:t>».  Пояснить выбор метода. Привести оценки точности и качества предиктивной модели. Построить </a:t>
            </a:r>
            <a:r>
              <a:rPr lang="en-US" sz="2000" dirty="0">
                <a:latin typeface="MS Reference Sans Serif" panose="020B0604030504040204" pitchFamily="34" charset="0"/>
              </a:rPr>
              <a:t>ROC</a:t>
            </a:r>
            <a:r>
              <a:rPr lang="ru-RU" sz="2000" dirty="0">
                <a:latin typeface="MS Reference Sans Serif" panose="020B0604030504040204" pitchFamily="34" charset="0"/>
              </a:rPr>
              <a:t>-кривую. Назвать три наиболее важных предиктора.</a:t>
            </a: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0" y="105093"/>
            <a:ext cx="12192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latin typeface="MS Reference Sans Serif" panose="020B0604030504040204" pitchFamily="34" charset="0"/>
              </a:rPr>
              <a:t>Задание</a:t>
            </a:r>
            <a:endParaRPr lang="ru-RU" sz="4400" dirty="0"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87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6" y="1147530"/>
            <a:ext cx="7824303" cy="546303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849" y="1147530"/>
            <a:ext cx="4167431" cy="29818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4698" y="476520"/>
            <a:ext cx="5846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MS Reference Sans Serif" panose="020B0604030504040204" pitchFamily="34" charset="0"/>
              </a:rPr>
              <a:t>Предварительный поиск закономерностей</a:t>
            </a:r>
            <a:endParaRPr lang="ru-RU" sz="2000" dirty="0">
              <a:latin typeface="MS Reference Sans Serif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98172" y="4129398"/>
            <a:ext cx="39481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Видим, от никакой признак не описывает целевую переменную (график слева).</a:t>
            </a:r>
          </a:p>
          <a:p>
            <a:endParaRPr lang="ru-RU" dirty="0"/>
          </a:p>
          <a:p>
            <a:r>
              <a:rPr lang="ru-RU" dirty="0" smtClean="0"/>
              <a:t>Так же присутствуют сильно коррелирующие между собой переменные (график сверху), с ними разберемся позже.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430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4698" y="476520"/>
            <a:ext cx="5272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MS Reference Sans Serif" panose="020B0604030504040204" pitchFamily="34" charset="0"/>
              </a:rPr>
              <a:t>Обучение Линейного классификатора</a:t>
            </a:r>
            <a:endParaRPr lang="ru-RU" sz="2000" dirty="0">
              <a:latin typeface="MS Reference Sans Serif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0450" y="4498962"/>
            <a:ext cx="105787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данных были замечены пропуски, поэтому было принято решение заполнить их с помощью средних значений по столбцам (первый график) и с помощью нулей (второй). На третьем графике изображен результат с нормированными значениями признаков (нули выступали заполнителями пропусков).</a:t>
            </a:r>
          </a:p>
          <a:p>
            <a:endParaRPr lang="ru-RU" dirty="0"/>
          </a:p>
          <a:p>
            <a:r>
              <a:rPr lang="ru-RU" dirty="0" smtClean="0"/>
              <a:t>Можно сделать вывод, что лучший метод заполнения – нули. А также, что нормирование признаков не влияет на результат.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90" b="7951"/>
          <a:stretch/>
        </p:blipFill>
        <p:spPr>
          <a:xfrm>
            <a:off x="244698" y="1164199"/>
            <a:ext cx="2878879" cy="304719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45" b="6313"/>
          <a:stretch/>
        </p:blipFill>
        <p:spPr>
          <a:xfrm>
            <a:off x="4164654" y="1164199"/>
            <a:ext cx="2762605" cy="304719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925"/>
          <a:stretch/>
        </p:blipFill>
        <p:spPr>
          <a:xfrm>
            <a:off x="7864321" y="1170777"/>
            <a:ext cx="2847805" cy="303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6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4698" y="476520"/>
            <a:ext cx="3778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MS Reference Sans Serif" panose="020B0604030504040204" pitchFamily="34" charset="0"/>
              </a:rPr>
              <a:t>Обучение случайного леса</a:t>
            </a:r>
            <a:endParaRPr lang="ru-RU" sz="2000" dirty="0">
              <a:latin typeface="MS Reference Sans Serif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72059" y="1019111"/>
            <a:ext cx="38833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Первый лес обучен на тренировочном сете (20 параметров). Был получен результат точности 0.8607 и </a:t>
            </a:r>
            <a:r>
              <a:rPr lang="en-US" dirty="0" smtClean="0"/>
              <a:t>AUC 0.943</a:t>
            </a:r>
            <a:r>
              <a:rPr lang="ru-RU" dirty="0" smtClean="0"/>
              <a:t>9 (первый график).</a:t>
            </a:r>
          </a:p>
          <a:p>
            <a:endParaRPr lang="ru-RU" dirty="0"/>
          </a:p>
          <a:p>
            <a:r>
              <a:rPr lang="ru-RU" dirty="0" smtClean="0"/>
              <a:t>После было принято решение уменьшить размерность признаков.</a:t>
            </a:r>
            <a:endParaRPr lang="ru-RU" dirty="0"/>
          </a:p>
          <a:p>
            <a:r>
              <a:rPr lang="ru-RU" dirty="0" smtClean="0"/>
              <a:t>При отсеивании «ушло» 12 признаков. При обучении на оставшихся 8 признаках удалось добиться небольшого прироста в качестве: </a:t>
            </a:r>
            <a:r>
              <a:rPr lang="ru-RU" b="1" dirty="0" smtClean="0"/>
              <a:t>точность 0.8673 </a:t>
            </a:r>
            <a:r>
              <a:rPr lang="ru-RU" b="1" dirty="0"/>
              <a:t>и </a:t>
            </a:r>
            <a:r>
              <a:rPr lang="en-US" b="1" dirty="0"/>
              <a:t>AUC </a:t>
            </a:r>
            <a:r>
              <a:rPr lang="en-US" b="1" dirty="0" smtClean="0"/>
              <a:t>0.94</a:t>
            </a:r>
            <a:r>
              <a:rPr lang="ru-RU" b="1" dirty="0" smtClean="0"/>
              <a:t>82</a:t>
            </a:r>
            <a:r>
              <a:rPr lang="ru-RU" dirty="0" smtClean="0"/>
              <a:t> (график 2).</a:t>
            </a:r>
            <a:endParaRPr lang="en-US" dirty="0" smtClean="0"/>
          </a:p>
          <a:p>
            <a:endParaRPr lang="en-US" dirty="0"/>
          </a:p>
          <a:p>
            <a:r>
              <a:rPr lang="en-US" b="1" dirty="0"/>
              <a:t>p</a:t>
            </a:r>
            <a:r>
              <a:rPr lang="en-US" b="1" dirty="0" smtClean="0"/>
              <a:t>3, p14, p19 </a:t>
            </a:r>
            <a:r>
              <a:rPr lang="en-US" dirty="0" smtClean="0"/>
              <a:t>– </a:t>
            </a:r>
            <a:r>
              <a:rPr lang="ru-RU" u="sng" dirty="0" smtClean="0"/>
              <a:t>наиболее важные </a:t>
            </a:r>
            <a:r>
              <a:rPr lang="ru-RU" dirty="0" smtClean="0"/>
              <a:t>признаки (как минимум в </a:t>
            </a:r>
            <a:r>
              <a:rPr lang="ru-RU" dirty="0" err="1" smtClean="0"/>
              <a:t>подвыборке</a:t>
            </a:r>
            <a:r>
              <a:rPr lang="ru-RU" dirty="0" smtClean="0"/>
              <a:t> из 8 элементов)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8" y="1018271"/>
            <a:ext cx="6981827" cy="289470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8"/>
          <a:stretch/>
        </p:blipFill>
        <p:spPr>
          <a:xfrm>
            <a:off x="244697" y="3912974"/>
            <a:ext cx="6967471" cy="284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5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4698" y="476520"/>
            <a:ext cx="2060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MS Reference Sans Serif" panose="020B0604030504040204" pitchFamily="34" charset="0"/>
              </a:rPr>
              <a:t>Предсказания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2922" y="4416271"/>
            <a:ext cx="102454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задании нет никого наложения на предсказания. В виду этого за основу была следующая задача:</a:t>
            </a:r>
          </a:p>
          <a:p>
            <a:r>
              <a:rPr lang="ru-RU" dirty="0" smtClean="0"/>
              <a:t>Нужно классифицировать людей, входящих в аэропорт на тех, у кого «есть бомба» и тех, у кого нет. В данной задаче не должно быть промахов, поэтому в качестве порога было взято значение </a:t>
            </a:r>
            <a:r>
              <a:rPr lang="en-US" dirty="0" smtClean="0"/>
              <a:t>~0.2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 smtClean="0"/>
              <a:t>В данном случае модель будет выявлять достаточно много «ложных террористов». Но в то же время не пройдет ни один настоящий.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8"/>
          <a:stretch/>
        </p:blipFill>
        <p:spPr>
          <a:xfrm>
            <a:off x="383333" y="1158832"/>
            <a:ext cx="4053624" cy="264016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1"/>
          <a:stretch/>
        </p:blipFill>
        <p:spPr>
          <a:xfrm>
            <a:off x="4678834" y="765852"/>
            <a:ext cx="7311398" cy="302097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 flipV="1">
            <a:off x="1429555" y="876630"/>
            <a:ext cx="0" cy="292237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V="1">
            <a:off x="7918361" y="1983346"/>
            <a:ext cx="2146" cy="125971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9029" y="1000598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порог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7918361" y="179868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порог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499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MS Reference Sans Serif" panose="020B0604030504040204" pitchFamily="34" charset="0"/>
              </a:rPr>
              <a:t>Спасибо за внимание!</a:t>
            </a:r>
            <a:endParaRPr lang="ru-RU" dirty="0"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12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</TotalTime>
  <Words>324</Words>
  <Application>Microsoft Office PowerPoint</Application>
  <PresentationFormat>Широкоэкранный</PresentationFormat>
  <Paragraphs>26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MS Reference Sans Serif</vt:lpstr>
      <vt:lpstr>Тема Office</vt:lpstr>
      <vt:lpstr>Задание 2 </vt:lpstr>
      <vt:lpstr>Используя набор данных на листе «Training» в качестве обучающей выборки, предсказать значения целевой переменной Target для набора данных на листе «Validate».  Пояснить выбор метода. Привести оценки точности и качества предиктивной модели. Построить ROC-кривую. Назвать три наиболее важных предиктора.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Задание 1</dc:title>
  <dc:creator>D!akov RePack</dc:creator>
  <cp:lastModifiedBy>D!akov RePack</cp:lastModifiedBy>
  <cp:revision>22</cp:revision>
  <dcterms:created xsi:type="dcterms:W3CDTF">2018-11-13T10:14:15Z</dcterms:created>
  <dcterms:modified xsi:type="dcterms:W3CDTF">2018-11-13T17:55:20Z</dcterms:modified>
</cp:coreProperties>
</file>