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9" r:id="rId4"/>
    <p:sldId id="271" r:id="rId5"/>
    <p:sldId id="274" r:id="rId6"/>
    <p:sldId id="272" r:id="rId7"/>
    <p:sldId id="275" r:id="rId8"/>
    <p:sldId id="276" r:id="rId9"/>
    <p:sldId id="27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!akov RePack" initials="DR" lastIdx="1" clrIdx="0">
    <p:extLst>
      <p:ext uri="{19B8F6BF-5375-455C-9EA6-DF929625EA0E}">
        <p15:presenceInfo xmlns:p15="http://schemas.microsoft.com/office/powerpoint/2012/main" userId="D!akov RePa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00"/>
    <a:srgbClr val="FFF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4" d="100"/>
          <a:sy n="64" d="100"/>
        </p:scale>
        <p:origin x="9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67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92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55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70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6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2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12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49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7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63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53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53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MS Reference Sans Serif" panose="020B0604030504040204" pitchFamily="34" charset="0"/>
              </a:rPr>
              <a:t>Задание 3</a:t>
            </a:r>
            <a:endParaRPr lang="ru-RU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8225" y="2492693"/>
            <a:ext cx="10115550" cy="1611630"/>
          </a:xfrm>
        </p:spPr>
        <p:txBody>
          <a:bodyPr>
            <a:noAutofit/>
          </a:bodyPr>
          <a:lstStyle/>
          <a:p>
            <a:r>
              <a:rPr lang="ru-RU" sz="2000" dirty="0" smtClean="0">
                <a:latin typeface="MS Reference Sans Serif" panose="020B0604030504040204" pitchFamily="34" charset="0"/>
              </a:rPr>
              <a:t>Направления смен тарифных планов: с каких тарифных планов и на какие шли  наибольшие </a:t>
            </a:r>
            <a:r>
              <a:rPr lang="ru-RU" sz="2000" dirty="0" err="1" smtClean="0">
                <a:latin typeface="MS Reference Sans Serif" panose="020B0604030504040204" pitchFamily="34" charset="0"/>
              </a:rPr>
              <a:t>перетоки</a:t>
            </a:r>
            <a:r>
              <a:rPr lang="ru-RU" sz="2000" dirty="0" smtClean="0">
                <a:latin typeface="MS Reference Sans Serif" panose="020B0604030504040204" pitchFamily="34" charset="0"/>
              </a:rPr>
              <a:t>? Визуализировать потоки миграций на диаграмме. </a:t>
            </a:r>
            <a:endParaRPr lang="ru-RU" sz="2000" dirty="0">
              <a:latin typeface="MS Reference Sans Serif" panose="020B0604030504040204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105093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latin typeface="MS Reference Sans Serif" panose="020B0604030504040204" pitchFamily="34" charset="0"/>
              </a:rPr>
              <a:t>Вопрос 1</a:t>
            </a:r>
            <a:endParaRPr lang="ru-RU" sz="44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488616"/>
            <a:ext cx="1138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Можно видеть, что в основном </a:t>
            </a:r>
            <a:r>
              <a:rPr lang="ru-RU" b="1" dirty="0" smtClean="0"/>
              <a:t>все</a:t>
            </a:r>
            <a:r>
              <a:rPr lang="ru-RU" dirty="0" smtClean="0"/>
              <a:t> переходят на тарифные планы 4 и 5. В то время как у остальных новых пользователей не наблюдается (в </a:t>
            </a:r>
            <a:r>
              <a:rPr lang="ru-RU" dirty="0" err="1" smtClean="0"/>
              <a:t>маштабе</a:t>
            </a:r>
            <a:r>
              <a:rPr lang="ru-RU" dirty="0"/>
              <a:t>)</a:t>
            </a:r>
            <a:r>
              <a:rPr lang="ru-RU" dirty="0" smtClean="0"/>
              <a:t>.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1675"/>
            <a:ext cx="11384266" cy="43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1" y="215176"/>
            <a:ext cx="2580192" cy="645481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74" y="964989"/>
            <a:ext cx="6366780" cy="49551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42215" y="1427625"/>
            <a:ext cx="32049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MS Reference Sans Serif" panose="020B0604030504040204" pitchFamily="34" charset="0"/>
              </a:rPr>
              <a:t>На этой круговой диаграмме изображены только те переходы, которые осуществили больше чем 100 пользователей. Остальные помещены в «</a:t>
            </a:r>
            <a:r>
              <a:rPr lang="en-US" sz="1600" dirty="0" smtClean="0">
                <a:latin typeface="MS Reference Sans Serif" panose="020B0604030504040204" pitchFamily="34" charset="0"/>
              </a:rPr>
              <a:t>other</a:t>
            </a:r>
            <a:r>
              <a:rPr lang="ru-RU" sz="1600" dirty="0" smtClean="0">
                <a:latin typeface="MS Reference Sans Serif" panose="020B0604030504040204" pitchFamily="34" charset="0"/>
              </a:rPr>
              <a:t>». </a:t>
            </a:r>
          </a:p>
          <a:p>
            <a:endParaRPr lang="ru-RU" sz="1600" dirty="0">
              <a:latin typeface="MS Reference Sans Serif" panose="020B0604030504040204" pitchFamily="34" charset="0"/>
            </a:endParaRPr>
          </a:p>
          <a:p>
            <a:r>
              <a:rPr lang="ru-RU" sz="1600" dirty="0" smtClean="0">
                <a:latin typeface="MS Reference Sans Serif" panose="020B0604030504040204" pitchFamily="34" charset="0"/>
              </a:rPr>
              <a:t>Делаем вывод, что на переходы на </a:t>
            </a:r>
            <a:r>
              <a:rPr lang="ru-RU" sz="1600" b="1" dirty="0" smtClean="0">
                <a:latin typeface="MS Reference Sans Serif" panose="020B0604030504040204" pitchFamily="34" charset="0"/>
              </a:rPr>
              <a:t>5-й и 4-й </a:t>
            </a:r>
            <a:r>
              <a:rPr lang="ru-RU" sz="1600" dirty="0" smtClean="0">
                <a:latin typeface="MS Reference Sans Serif" panose="020B0604030504040204" pitchFamily="34" charset="0"/>
              </a:rPr>
              <a:t>тариф приходится </a:t>
            </a:r>
            <a:r>
              <a:rPr lang="ru-RU" sz="1600" b="1" dirty="0" smtClean="0">
                <a:latin typeface="MS Reference Sans Serif" panose="020B0604030504040204" pitchFamily="34" charset="0"/>
              </a:rPr>
              <a:t>96,76%</a:t>
            </a:r>
            <a:r>
              <a:rPr lang="ru-RU" sz="1600" dirty="0" smtClean="0">
                <a:latin typeface="MS Reference Sans Serif" panose="020B0604030504040204" pitchFamily="34" charset="0"/>
              </a:rPr>
              <a:t> всех переходов</a:t>
            </a:r>
            <a:endParaRPr lang="ru-RU" sz="16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63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8225" y="2958685"/>
            <a:ext cx="10115550" cy="1611630"/>
          </a:xfrm>
        </p:spPr>
        <p:txBody>
          <a:bodyPr>
            <a:noAutofit/>
          </a:bodyPr>
          <a:lstStyle/>
          <a:p>
            <a:r>
              <a:rPr lang="ru-RU" sz="2000" dirty="0" smtClean="0">
                <a:latin typeface="MS Reference Sans Serif" panose="020B0604030504040204" pitchFamily="34" charset="0"/>
              </a:rPr>
              <a:t>Насколько изменился среднемесячный счет абонентов за период 3 месяца после месяца смены тарифного плана в сравнении с периодом 3 месяца до месяца смены тарифного плана. Какие направления смен тарифных планов характеризовались ростом среднего счета в трехмесячном периоде, а какие – сокращением.  Визуализировать результаты на диаграммах.</a:t>
            </a:r>
            <a:endParaRPr lang="ru-RU" sz="2000" dirty="0">
              <a:latin typeface="MS Reference Sans Serif" panose="020B0604030504040204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105093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latin typeface="MS Reference Sans Serif" panose="020B0604030504040204" pitchFamily="34" charset="0"/>
              </a:rPr>
              <a:t>Вопрос 2</a:t>
            </a:r>
            <a:endParaRPr lang="ru-RU" sz="44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621105" y="4227227"/>
            <a:ext cx="10326056" cy="2191983"/>
          </a:xfrm>
        </p:spPr>
        <p:txBody>
          <a:bodyPr>
            <a:noAutofit/>
          </a:bodyPr>
          <a:lstStyle/>
          <a:p>
            <a:pPr lvl="0"/>
            <a:r>
              <a:rPr lang="ru-RU" sz="1600" dirty="0" smtClean="0">
                <a:latin typeface="MS Reference Sans Serif" panose="020B0604030504040204" pitchFamily="34" charset="0"/>
              </a:rPr>
              <a:t>Данные предоставлены в виде : (баланс после перехода – баланс до перехода).</a:t>
            </a:r>
            <a:br>
              <a:rPr lang="ru-RU" sz="1600" dirty="0" smtClean="0">
                <a:latin typeface="MS Reference Sans Serif" panose="020B0604030504040204" pitchFamily="34" charset="0"/>
              </a:rPr>
            </a:br>
            <a:r>
              <a:rPr lang="ru-RU" sz="1600" dirty="0" smtClean="0">
                <a:latin typeface="MS Reference Sans Serif" panose="020B0604030504040204" pitchFamily="34" charset="0"/>
              </a:rPr>
              <a:t/>
            </a:r>
            <a:br>
              <a:rPr lang="ru-RU" sz="1600" dirty="0" smtClean="0">
                <a:latin typeface="MS Reference Sans Serif" panose="020B0604030504040204" pitchFamily="34" charset="0"/>
              </a:rPr>
            </a:br>
            <a:r>
              <a:rPr lang="ru-RU" sz="1600" dirty="0" smtClean="0">
                <a:latin typeface="MS Reference Sans Serif" panose="020B0604030504040204" pitchFamily="34" charset="0"/>
              </a:rPr>
              <a:t>Видим, что в основном суммы отрицательны – значит, баланс уменьшился. </a:t>
            </a:r>
            <a:br>
              <a:rPr lang="ru-RU" sz="1600" dirty="0" smtClean="0">
                <a:latin typeface="MS Reference Sans Serif" panose="020B0604030504040204" pitchFamily="34" charset="0"/>
              </a:rPr>
            </a:br>
            <a:r>
              <a:rPr lang="ru-RU" sz="1600" dirty="0" smtClean="0">
                <a:latin typeface="MS Reference Sans Serif" panose="020B0604030504040204" pitchFamily="34" charset="0"/>
              </a:rPr>
              <a:t>Таким образом можно заключить, что в основном люди, сменившие тарифный план начали платить меньше.</a:t>
            </a:r>
            <a:br>
              <a:rPr lang="ru-RU" sz="1600" dirty="0" smtClean="0">
                <a:latin typeface="MS Reference Sans Serif" panose="020B0604030504040204" pitchFamily="34" charset="0"/>
              </a:rPr>
            </a:br>
            <a:r>
              <a:rPr lang="ru-RU" sz="1600" dirty="0">
                <a:latin typeface="MS Reference Sans Serif" panose="020B0604030504040204" pitchFamily="34" charset="0"/>
              </a:rPr>
              <a:t/>
            </a:r>
            <a:br>
              <a:rPr lang="ru-RU" sz="1600" dirty="0">
                <a:latin typeface="MS Reference Sans Serif" panose="020B0604030504040204" pitchFamily="34" charset="0"/>
              </a:rPr>
            </a:br>
            <a:r>
              <a:rPr lang="ru-RU" sz="1600" dirty="0" smtClean="0">
                <a:latin typeface="MS Reference Sans Serif" panose="020B0604030504040204" pitchFamily="34" charset="0"/>
              </a:rPr>
              <a:t>(все в масштабе 3 месяцев до и после даты перехода)</a:t>
            </a:r>
            <a:endParaRPr lang="ru-RU" sz="1600" dirty="0">
              <a:latin typeface="MS Reference Sans Serif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" y="239625"/>
            <a:ext cx="1303813" cy="63336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55" y="239625"/>
            <a:ext cx="10508106" cy="39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6879" y="2868744"/>
            <a:ext cx="10298242" cy="1611630"/>
          </a:xfrm>
        </p:spPr>
        <p:txBody>
          <a:bodyPr>
            <a:noAutofit/>
          </a:bodyPr>
          <a:lstStyle/>
          <a:p>
            <a:pPr lvl="0"/>
            <a:r>
              <a:rPr lang="ru-RU" sz="2000" dirty="0" smtClean="0">
                <a:latin typeface="MS Reference Sans Serif" panose="020B0604030504040204" pitchFamily="34" charset="0"/>
              </a:rPr>
              <a:t>Насколько изменился среднемесячный счет абонентов </a:t>
            </a:r>
            <a:r>
              <a:rPr lang="ru-RU" sz="2000" dirty="0">
                <a:latin typeface="MS Reference Sans Serif" panose="020B0604030504040204" pitchFamily="34" charset="0"/>
              </a:rPr>
              <a:t>относительно изменения уровня блокировок: насколько реже или чаще стали попадать в блокировки абоненты после миграции в целом и для каждого направления миграции в отдельности. Для сравнения использовать те же периоды: 3 месяца до месяца смены плана и 3 месяца после месяца смены.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105093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latin typeface="MS Reference Sans Serif" panose="020B0604030504040204" pitchFamily="34" charset="0"/>
              </a:rPr>
              <a:t>Вопрос 3</a:t>
            </a:r>
            <a:endParaRPr lang="ru-RU" sz="44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5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/>
          <a:stretch/>
        </p:blipFill>
        <p:spPr>
          <a:xfrm>
            <a:off x="6715592" y="0"/>
            <a:ext cx="5398627" cy="6685614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723869" y="854439"/>
            <a:ext cx="4991722" cy="5366479"/>
          </a:xfrm>
        </p:spPr>
        <p:txBody>
          <a:bodyPr>
            <a:noAutofit/>
          </a:bodyPr>
          <a:lstStyle/>
          <a:p>
            <a:pPr lvl="0"/>
            <a:r>
              <a:rPr lang="ru-RU" sz="1600" dirty="0" smtClean="0">
                <a:latin typeface="MS Reference Sans Serif" panose="020B0604030504040204" pitchFamily="34" charset="0"/>
              </a:rPr>
              <a:t>Данные предоставлены в виде : (количество блокировок после перехода – </a:t>
            </a:r>
            <a:r>
              <a:rPr lang="ru-RU" sz="1600" dirty="0" smtClean="0">
                <a:latin typeface="MS Reference Sans Serif" panose="020B0604030504040204" pitchFamily="34" charset="0"/>
              </a:rPr>
              <a:t>количество блокировок до перехода </a:t>
            </a:r>
            <a:r>
              <a:rPr lang="ru-RU" sz="1600" dirty="0" smtClean="0">
                <a:latin typeface="MS Reference Sans Serif" panose="020B0604030504040204" pitchFamily="34" charset="0"/>
              </a:rPr>
              <a:t>).</a:t>
            </a:r>
            <a:br>
              <a:rPr lang="ru-RU" sz="1600" dirty="0" smtClean="0">
                <a:latin typeface="MS Reference Sans Serif" panose="020B0604030504040204" pitchFamily="34" charset="0"/>
              </a:rPr>
            </a:br>
            <a:r>
              <a:rPr lang="ru-RU" sz="1600" dirty="0" smtClean="0">
                <a:latin typeface="MS Reference Sans Serif" panose="020B0604030504040204" pitchFamily="34" charset="0"/>
              </a:rPr>
              <a:t/>
            </a:r>
            <a:br>
              <a:rPr lang="ru-RU" sz="1600" dirty="0" smtClean="0">
                <a:latin typeface="MS Reference Sans Serif" panose="020B0604030504040204" pitchFamily="34" charset="0"/>
              </a:rPr>
            </a:br>
            <a:r>
              <a:rPr lang="ru-RU" sz="1600" dirty="0" smtClean="0">
                <a:latin typeface="MS Reference Sans Serif" panose="020B0604030504040204" pitchFamily="34" charset="0"/>
              </a:rPr>
              <a:t>Видим, что в основном, количество блокировок после смены тарифного плана уменьшалось.</a:t>
            </a:r>
            <a:br>
              <a:rPr lang="ru-RU" sz="1600" dirty="0" smtClean="0">
                <a:latin typeface="MS Reference Sans Serif" panose="020B0604030504040204" pitchFamily="34" charset="0"/>
              </a:rPr>
            </a:br>
            <a:r>
              <a:rPr lang="ru-RU" sz="1600" dirty="0">
                <a:latin typeface="MS Reference Sans Serif" panose="020B0604030504040204" pitchFamily="34" charset="0"/>
              </a:rPr>
              <a:t/>
            </a:r>
            <a:br>
              <a:rPr lang="ru-RU" sz="1600" dirty="0">
                <a:latin typeface="MS Reference Sans Serif" panose="020B0604030504040204" pitchFamily="34" charset="0"/>
              </a:rPr>
            </a:br>
            <a:r>
              <a:rPr lang="ru-RU" sz="1600" dirty="0" smtClean="0">
                <a:latin typeface="MS Reference Sans Serif" panose="020B0604030504040204" pitchFamily="34" charset="0"/>
              </a:rPr>
              <a:t>Так, количество блокировок до смены было 918, после – 634.</a:t>
            </a:r>
            <a:br>
              <a:rPr lang="ru-RU" sz="1600" dirty="0" smtClean="0">
                <a:latin typeface="MS Reference Sans Serif" panose="020B0604030504040204" pitchFamily="34" charset="0"/>
              </a:rPr>
            </a:br>
            <a:r>
              <a:rPr lang="ru-RU" sz="1600" dirty="0">
                <a:latin typeface="MS Reference Sans Serif" panose="020B0604030504040204" pitchFamily="34" charset="0"/>
              </a:rPr>
              <a:t/>
            </a:r>
            <a:br>
              <a:rPr lang="ru-RU" sz="1600" dirty="0">
                <a:latin typeface="MS Reference Sans Serif" panose="020B0604030504040204" pitchFamily="34" charset="0"/>
              </a:rPr>
            </a:br>
            <a:r>
              <a:rPr lang="ru-RU" sz="1600" dirty="0" smtClean="0">
                <a:latin typeface="MS Reference Sans Serif" panose="020B0604030504040204" pitchFamily="34" charset="0"/>
              </a:rPr>
              <a:t>(все в масштабе 3 месяцев до и после даты перехода)</a:t>
            </a:r>
            <a:endParaRPr lang="ru-RU" sz="1600" dirty="0">
              <a:latin typeface="MS Reference Sans Serif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9" y="116336"/>
            <a:ext cx="1328287" cy="656927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14" r="9986"/>
          <a:stretch/>
        </p:blipFill>
        <p:spPr>
          <a:xfrm>
            <a:off x="1454046" y="254833"/>
            <a:ext cx="5441430" cy="5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MS Reference Sans Serif" panose="020B0604030504040204" pitchFamily="34" charset="0"/>
              </a:rPr>
              <a:t>Спасибо за внимание!</a:t>
            </a:r>
            <a:endParaRPr lang="ru-RU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1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231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MS Reference Sans Serif</vt:lpstr>
      <vt:lpstr>Тема Office</vt:lpstr>
      <vt:lpstr>Задание 3</vt:lpstr>
      <vt:lpstr>Направления смен тарифных планов: с каких тарифных планов и на какие шли  наибольшие перетоки? Визуализировать потоки миграций на диаграмме. </vt:lpstr>
      <vt:lpstr>Презентация PowerPoint</vt:lpstr>
      <vt:lpstr>Презентация PowerPoint</vt:lpstr>
      <vt:lpstr>Насколько изменился среднемесячный счет абонентов за период 3 месяца после месяца смены тарифного плана в сравнении с периодом 3 месяца до месяца смены тарифного плана. Какие направления смен тарифных планов характеризовались ростом среднего счета в трехмесячном периоде, а какие – сокращением.  Визуализировать результаты на диаграммах.</vt:lpstr>
      <vt:lpstr>Данные предоставлены в виде : (баланс после перехода – баланс до перехода).  Видим, что в основном суммы отрицательны – значит, баланс уменьшился.  Таким образом можно заключить, что в основном люди, сменившие тарифный план начали платить меньше.  (все в масштабе 3 месяцев до и после даты перехода)</vt:lpstr>
      <vt:lpstr>Насколько изменился среднемесячный счет абонентов относительно изменения уровня блокировок: насколько реже или чаще стали попадать в блокировки абоненты после миграции в целом и для каждого направления миграции в отдельности. Для сравнения использовать те же периоды: 3 месяца до месяца смены плана и 3 месяца после месяца смены.</vt:lpstr>
      <vt:lpstr>Данные предоставлены в виде : (количество блокировок после перехода – количество блокировок до перехода ).  Видим, что в основном, количество блокировок после смены тарифного плана уменьшалось.  Так, количество блокировок до смены было 918, после – 634.  (все в масштабе 3 месяцев до и после даты перехода)</vt:lpstr>
      <vt:lpstr>Спасибо за внимание!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1</dc:title>
  <dc:creator>D!akov RePack</dc:creator>
  <cp:lastModifiedBy>D!akov RePack</cp:lastModifiedBy>
  <cp:revision>12</cp:revision>
  <dcterms:created xsi:type="dcterms:W3CDTF">2018-11-13T10:14:15Z</dcterms:created>
  <dcterms:modified xsi:type="dcterms:W3CDTF">2018-11-13T12:59:09Z</dcterms:modified>
</cp:coreProperties>
</file>