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9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4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!akov RePack" initials="DR" lastIdx="1" clrIdx="0">
    <p:extLst>
      <p:ext uri="{19B8F6BF-5375-455C-9EA6-DF929625EA0E}">
        <p15:presenceInfo xmlns:p15="http://schemas.microsoft.com/office/powerpoint/2012/main" userId="D!akov RePa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00"/>
    <a:srgbClr val="FFF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67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92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55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70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6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2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49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7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6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53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CB12-B471-43D0-9177-C50B0D8E28BF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48720-FA87-4DFF-8FB8-FE4B663D0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53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MS Reference Sans Serif" panose="020B0604030504040204" pitchFamily="34" charset="0"/>
              </a:rPr>
              <a:t>Задание </a:t>
            </a:r>
            <a:endParaRPr lang="ru-RU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39650" y="4571999"/>
            <a:ext cx="108225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MS Reference Sans Serif" panose="020B0604030504040204" pitchFamily="34" charset="0"/>
              </a:rPr>
              <a:t>Справа изображены лучшие параметры модели. После тренировки на них модели , получили шум, изображенный на графике выше. Видим, что шум не несет в себе информации и является стационарным. </a:t>
            </a:r>
            <a:endParaRPr lang="ru-RU" sz="1600" b="1" dirty="0">
              <a:latin typeface="MS Reference Sans Serif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5" y="0"/>
            <a:ext cx="8011643" cy="43535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658" y="1204509"/>
            <a:ext cx="3539703" cy="179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8523" y="5443110"/>
            <a:ext cx="933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MS Reference Sans Serif" panose="020B0604030504040204" pitchFamily="34" charset="0"/>
              </a:rPr>
              <a:t>Среднее абсолютное отклонение модели </a:t>
            </a:r>
            <a:r>
              <a:rPr lang="en-US" sz="1600" dirty="0" smtClean="0">
                <a:latin typeface="MS Reference Sans Serif" panose="020B0604030504040204" pitchFamily="34" charset="0"/>
              </a:rPr>
              <a:t>SARIMA</a:t>
            </a:r>
            <a:r>
              <a:rPr lang="ru-RU" sz="1600" dirty="0" smtClean="0">
                <a:latin typeface="MS Reference Sans Serif" panose="020B0604030504040204" pitchFamily="34" charset="0"/>
              </a:rPr>
              <a:t> на тестовом сете равна 91, что больше, чем у двух предыдущих моделей. Посмотри далее, как модели предсказывают будущее на следующем слайде.</a:t>
            </a:r>
            <a:endParaRPr lang="ru-RU" sz="1600" dirty="0">
              <a:latin typeface="MS Reference Sans Serif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3" y="170573"/>
            <a:ext cx="11642237" cy="473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2306" y="391362"/>
            <a:ext cx="3670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MS Reference Sans Serif" panose="020B0604030504040204" pitchFamily="34" charset="0"/>
              </a:rPr>
              <a:t>Видим, что хоть точность у линейной регрессии и </a:t>
            </a:r>
            <a:r>
              <a:rPr lang="ru-RU" sz="1600" dirty="0">
                <a:latin typeface="MS Reference Sans Serif" panose="020B0604030504040204" pitchFamily="34" charset="0"/>
              </a:rPr>
              <a:t>случайного леса и </a:t>
            </a:r>
            <a:r>
              <a:rPr lang="ru-RU" sz="1600" dirty="0" smtClean="0">
                <a:latin typeface="MS Reference Sans Serif" panose="020B0604030504040204" pitchFamily="34" charset="0"/>
              </a:rPr>
              <a:t>больше, чем у </a:t>
            </a:r>
            <a:r>
              <a:rPr lang="en-US" sz="1600" dirty="0" smtClean="0">
                <a:latin typeface="MS Reference Sans Serif" panose="020B0604030504040204" pitchFamily="34" charset="0"/>
              </a:rPr>
              <a:t>SARIMA</a:t>
            </a:r>
            <a:r>
              <a:rPr lang="ru-RU" sz="1600" dirty="0" smtClean="0">
                <a:latin typeface="MS Reference Sans Serif" panose="020B0604030504040204" pitchFamily="34" charset="0"/>
              </a:rPr>
              <a:t>, но это лишь следствие переобучения.</a:t>
            </a:r>
          </a:p>
          <a:p>
            <a:endParaRPr lang="ru-RU" sz="1600" dirty="0">
              <a:latin typeface="MS Reference Sans Serif" panose="020B0604030504040204" pitchFamily="34" charset="0"/>
            </a:endParaRPr>
          </a:p>
          <a:p>
            <a:r>
              <a:rPr lang="ru-RU" sz="1600" dirty="0" smtClean="0">
                <a:latin typeface="MS Reference Sans Serif" panose="020B0604030504040204" pitchFamily="34" charset="0"/>
              </a:rPr>
              <a:t>На графике снизу показана регрессия, которая предсказывает гигантские отрицательные числа.</a:t>
            </a:r>
          </a:p>
          <a:p>
            <a:endParaRPr lang="ru-RU" sz="1600" dirty="0">
              <a:latin typeface="MS Reference Sans Serif" panose="020B0604030504040204" pitchFamily="34" charset="0"/>
            </a:endParaRPr>
          </a:p>
          <a:p>
            <a:r>
              <a:rPr lang="ru-RU" sz="1600" dirty="0" smtClean="0">
                <a:latin typeface="MS Reference Sans Serif" panose="020B0604030504040204" pitchFamily="34" charset="0"/>
              </a:rPr>
              <a:t>На графике вверху показаны относительно адекватные результаты </a:t>
            </a:r>
            <a:r>
              <a:rPr lang="en-US" sz="1600" dirty="0" smtClean="0">
                <a:latin typeface="MS Reference Sans Serif" panose="020B0604030504040204" pitchFamily="34" charset="0"/>
              </a:rPr>
              <a:t>SARIMA</a:t>
            </a:r>
            <a:r>
              <a:rPr lang="ru-RU" sz="1600" dirty="0" smtClean="0">
                <a:latin typeface="MS Reference Sans Serif" panose="020B0604030504040204" pitchFamily="34" charset="0"/>
              </a:rPr>
              <a:t>, и не совсем адекватные </a:t>
            </a:r>
            <a:r>
              <a:rPr lang="ru-RU" sz="1600" smtClean="0">
                <a:latin typeface="MS Reference Sans Serif" panose="020B0604030504040204" pitchFamily="34" charset="0"/>
              </a:rPr>
              <a:t>случайного леса.</a:t>
            </a:r>
            <a:endParaRPr lang="ru-RU" sz="1600" dirty="0">
              <a:latin typeface="MS Reference Sans Serif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2" y="168099"/>
            <a:ext cx="7821116" cy="37914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" y="3744766"/>
            <a:ext cx="6266085" cy="302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39650" y="4571999"/>
            <a:ext cx="108225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MS Reference Sans Serif" panose="020B0604030504040204" pitchFamily="34" charset="0"/>
              </a:rPr>
              <a:t>Справа изображены лучшие параметры модели. После тренировки на них модели , получили шум, изображенный на графике выше. Видим, что шум не несет в себе информации и является стационарным. </a:t>
            </a:r>
            <a:endParaRPr lang="ru-RU" sz="1600" b="1" dirty="0">
              <a:latin typeface="MS Reference Sans Serif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658" y="1204509"/>
            <a:ext cx="3539703" cy="179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MS Reference Sans Serif" panose="020B0604030504040204" pitchFamily="34" charset="0"/>
              </a:rPr>
              <a:t>Спасибо за внимание!</a:t>
            </a:r>
            <a:endParaRPr lang="ru-RU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8225" y="2492693"/>
            <a:ext cx="10115550" cy="1611630"/>
          </a:xfrm>
        </p:spPr>
        <p:txBody>
          <a:bodyPr>
            <a:noAutofit/>
          </a:bodyPr>
          <a:lstStyle/>
          <a:p>
            <a:r>
              <a:rPr lang="ru-RU" sz="2000" dirty="0">
                <a:latin typeface="MS Reference Sans Serif" panose="020B0604030504040204" pitchFamily="34" charset="0"/>
              </a:rPr>
              <a:t>Используя исторические </a:t>
            </a:r>
            <a:r>
              <a:rPr lang="ru-RU" sz="2000" dirty="0" smtClean="0">
                <a:latin typeface="MS Reference Sans Serif" panose="020B0604030504040204" pitchFamily="34" charset="0"/>
              </a:rPr>
              <a:t>данные, </a:t>
            </a:r>
            <a:r>
              <a:rPr lang="ru-RU" sz="2000" dirty="0">
                <a:latin typeface="MS Reference Sans Serif" panose="020B0604030504040204" pitchFamily="34" charset="0"/>
              </a:rPr>
              <a:t>построить модель временного ряда.  Спрогнозировать  ежедневное поведение ряда в следующие 3 мес.  Пояснить выбор метода прогнозирования. Привести оценки качества прогноза.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105093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latin typeface="MS Reference Sans Serif" panose="020B0604030504040204" pitchFamily="34" charset="0"/>
              </a:rPr>
              <a:t>Задание</a:t>
            </a:r>
            <a:endParaRPr lang="ru-RU" sz="44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358092"/>
            <a:ext cx="8706118" cy="60942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4907" y="912007"/>
            <a:ext cx="3204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MS Reference Sans Serif" panose="020B0604030504040204" pitchFamily="34" charset="0"/>
              </a:rPr>
              <a:t>Разложив ряд на компоненты, можем увидеть следующее: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MS Reference Sans Serif" panose="020B0604030504040204" pitchFamily="34" charset="0"/>
              </a:rPr>
              <a:t>Ярко выраженная </a:t>
            </a:r>
            <a:r>
              <a:rPr lang="ru-RU" sz="1600" b="1" dirty="0" smtClean="0">
                <a:latin typeface="MS Reference Sans Serif" panose="020B0604030504040204" pitchFamily="34" charset="0"/>
              </a:rPr>
              <a:t>сезонность</a:t>
            </a:r>
            <a:r>
              <a:rPr lang="ru-RU" sz="1600" dirty="0" smtClean="0">
                <a:latin typeface="MS Reference Sans Serif" panose="020B060403050404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MS Reference Sans Serif" panose="020B0604030504040204" pitchFamily="34" charset="0"/>
              </a:rPr>
              <a:t>Отсутствие глобального </a:t>
            </a:r>
            <a:r>
              <a:rPr lang="ru-RU" sz="1600" b="1" dirty="0" smtClean="0">
                <a:latin typeface="MS Reference Sans Serif" panose="020B0604030504040204" pitchFamily="34" charset="0"/>
              </a:rPr>
              <a:t>тренда</a:t>
            </a:r>
            <a:r>
              <a:rPr lang="ru-RU" sz="1600" dirty="0" smtClean="0">
                <a:latin typeface="MS Reference Sans Serif" panose="020B0604030504040204" pitchFamily="34" charset="0"/>
              </a:rPr>
              <a:t> (как минимум);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MS Reference Sans Serif" panose="020B0604030504040204" pitchFamily="34" charset="0"/>
              </a:rPr>
              <a:t>Стабильная </a:t>
            </a:r>
            <a:r>
              <a:rPr lang="ru-RU" sz="1600" b="1" dirty="0" smtClean="0">
                <a:latin typeface="MS Reference Sans Serif" panose="020B0604030504040204" pitchFamily="34" charset="0"/>
              </a:rPr>
              <a:t>дисперсия</a:t>
            </a:r>
            <a:r>
              <a:rPr lang="ru-RU" sz="1600" dirty="0" smtClean="0">
                <a:latin typeface="MS Reference Sans Serif" panose="020B0604030504040204" pitchFamily="34" charset="0"/>
              </a:rPr>
              <a:t>;</a:t>
            </a:r>
            <a:endParaRPr lang="ru-RU" sz="1600" dirty="0" smtClean="0">
              <a:latin typeface="MS Reference Sans Serif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6821" y="4992208"/>
            <a:ext cx="9337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MS Reference Sans Serif" panose="020B0604030504040204" pitchFamily="34" charset="0"/>
              </a:rPr>
              <a:t>Посмотрев более подробно на сезонность, можем заметить, что сезон равен </a:t>
            </a:r>
            <a:r>
              <a:rPr lang="ru-RU" sz="1600" b="1" dirty="0" smtClean="0">
                <a:latin typeface="MS Reference Sans Serif" panose="020B0604030504040204" pitchFamily="34" charset="0"/>
              </a:rPr>
              <a:t>7 дням.</a:t>
            </a:r>
            <a:endParaRPr lang="ru-RU" sz="1600" b="1" dirty="0">
              <a:latin typeface="MS Reference Sans Serif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6" y="115686"/>
            <a:ext cx="11581739" cy="48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4094" y="471724"/>
            <a:ext cx="93371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MS Reference Sans Serif" panose="020B0604030504040204" pitchFamily="34" charset="0"/>
              </a:rPr>
              <a:t>Будем тренировать следующие модели: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MS Reference Sans Serif" panose="020B0604030504040204" pitchFamily="34" charset="0"/>
              </a:rPr>
              <a:t>Линейная </a:t>
            </a:r>
            <a:r>
              <a:rPr lang="ru-RU" sz="1600" dirty="0">
                <a:latin typeface="MS Reference Sans Serif" panose="020B0604030504040204" pitchFamily="34" charset="0"/>
              </a:rPr>
              <a:t>Р</a:t>
            </a:r>
            <a:r>
              <a:rPr lang="ru-RU" sz="1600" dirty="0" smtClean="0">
                <a:latin typeface="MS Reference Sans Serif" panose="020B0604030504040204" pitchFamily="34" charset="0"/>
              </a:rPr>
              <a:t>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MS Reference Sans Serif" panose="020B0604030504040204" pitchFamily="34" charset="0"/>
              </a:rPr>
              <a:t>Случайный Лес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S Reference Sans Serif" panose="020B0604030504040204" pitchFamily="34" charset="0"/>
              </a:rPr>
              <a:t>SARIMA</a:t>
            </a:r>
            <a:endParaRPr lang="ru-RU" sz="1600" dirty="0">
              <a:latin typeface="MS Reference Sans Serif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4093" y="2156710"/>
            <a:ext cx="93371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MS Reference Sans Serif" panose="020B0604030504040204" pitchFamily="34" charset="0"/>
              </a:rPr>
              <a:t>Данные для обучения леса и регрессии будем генерировать следующим образом: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MS Reference Sans Serif" panose="020B0604030504040204" pitchFamily="34" charset="0"/>
              </a:rPr>
              <a:t>Выходной или нет (1,0);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MS Reference Sans Serif" panose="020B0604030504040204" pitchFamily="34" charset="0"/>
              </a:rPr>
              <a:t>Сумма среднего значения по выборке определенного дня недели;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MS Reference Sans Serif" panose="020B0604030504040204" pitchFamily="34" charset="0"/>
              </a:rPr>
              <a:t>Таргеты</a:t>
            </a:r>
            <a:r>
              <a:rPr lang="ru-RU" sz="1600" dirty="0" smtClean="0">
                <a:latin typeface="MS Reference Sans Serif" panose="020B0604030504040204" pitchFamily="34" charset="0"/>
              </a:rPr>
              <a:t> за предыдущие 7 дней;</a:t>
            </a:r>
            <a:endParaRPr lang="ru-RU" sz="16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8523" y="5443110"/>
            <a:ext cx="9337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MS Reference Sans Serif" panose="020B0604030504040204" pitchFamily="34" charset="0"/>
              </a:rPr>
              <a:t>Регрессия дала </a:t>
            </a:r>
            <a:r>
              <a:rPr lang="ru-RU" sz="1600" dirty="0" smtClean="0">
                <a:latin typeface="MS Reference Sans Serif" panose="020B0604030504040204" pitchFamily="34" charset="0"/>
              </a:rPr>
              <a:t>среднее абсолютное отклонение на тестовом сете 90.</a:t>
            </a:r>
            <a:endParaRPr lang="ru-RU" sz="1600" dirty="0">
              <a:latin typeface="MS Reference Sans Serif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3" y="106017"/>
            <a:ext cx="10554852" cy="52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8523" y="5443110"/>
            <a:ext cx="933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MS Reference Sans Serif" panose="020B0604030504040204" pitchFamily="34" charset="0"/>
              </a:rPr>
              <a:t>Случайный лес с 1000 деревьями максимальной глубины 3 дал среднее абсолютное отклонение 84</a:t>
            </a:r>
            <a:endParaRPr lang="ru-RU" sz="1600" dirty="0">
              <a:latin typeface="MS Reference Sans Serif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4" y="288254"/>
            <a:ext cx="11558373" cy="39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9195" y="471795"/>
            <a:ext cx="6765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MS Reference Sans Serif" panose="020B0604030504040204" pitchFamily="34" charset="0"/>
              </a:rPr>
              <a:t>Подберем начальные параметры для </a:t>
            </a:r>
            <a:r>
              <a:rPr lang="en-US" sz="2000" dirty="0" smtClean="0">
                <a:latin typeface="MS Reference Sans Serif" panose="020B0604030504040204" pitchFamily="34" charset="0"/>
              </a:rPr>
              <a:t>SARIMA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5" y="1073650"/>
            <a:ext cx="11157397" cy="35498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04044" y="4623515"/>
            <a:ext cx="108225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MS Reference Sans Serif" panose="020B0604030504040204" pitchFamily="34" charset="0"/>
              </a:rPr>
              <a:t>Как уже ранее говорилось, дисперсия у данного графика постоянная. Поэтому сначала произведи сезонное дифференцирования. Как и полагалось, сезонность пропала, вместе с тем пропал и тренд, если он был (теперь точно колеблется вокруг некой константы).</a:t>
            </a:r>
          </a:p>
          <a:p>
            <a:endParaRPr lang="ru-RU" sz="1600" dirty="0">
              <a:latin typeface="MS Reference Sans Serif" panose="020B0604030504040204" pitchFamily="34" charset="0"/>
            </a:endParaRPr>
          </a:p>
          <a:p>
            <a:r>
              <a:rPr lang="ru-RU" sz="1600" dirty="0" smtClean="0">
                <a:latin typeface="MS Reference Sans Serif" panose="020B0604030504040204" pitchFamily="34" charset="0"/>
              </a:rPr>
              <a:t>Критерий Дики-</a:t>
            </a:r>
            <a:r>
              <a:rPr lang="ru-RU" sz="1600" dirty="0" err="1" smtClean="0">
                <a:latin typeface="MS Reference Sans Serif" panose="020B0604030504040204" pitchFamily="34" charset="0"/>
              </a:rPr>
              <a:t>Фуллера</a:t>
            </a:r>
            <a:r>
              <a:rPr lang="ru-RU" sz="1600" dirty="0" smtClean="0">
                <a:latin typeface="MS Reference Sans Serif" panose="020B0604030504040204" pitchFamily="34" charset="0"/>
              </a:rPr>
              <a:t> равен 0, что позволяет нам сказать, что данный ряж теперь </a:t>
            </a:r>
            <a:r>
              <a:rPr lang="ru-RU" sz="1600" b="1" dirty="0" smtClean="0">
                <a:latin typeface="MS Reference Sans Serif" panose="020B0604030504040204" pitchFamily="34" charset="0"/>
              </a:rPr>
              <a:t>стационарный.</a:t>
            </a:r>
            <a:endParaRPr lang="ru-RU" sz="1600" b="1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0" y="445463"/>
            <a:ext cx="9023567" cy="55174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88" y="1864787"/>
            <a:ext cx="2498502" cy="267880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33341" y="1609859"/>
            <a:ext cx="437882" cy="566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88017" y="2290293"/>
            <a:ext cx="437882" cy="566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878169" y="4958366"/>
            <a:ext cx="4767330" cy="631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33341" y="4443211"/>
            <a:ext cx="206062" cy="383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264729" y="15238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006958" y="24876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272863" y="43589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442694" y="522009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6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353</Words>
  <Application>Microsoft Office PowerPoint</Application>
  <PresentationFormat>Широкоэкранный</PresentationFormat>
  <Paragraphs>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MS Reference Sans Serif</vt:lpstr>
      <vt:lpstr>Тема Office</vt:lpstr>
      <vt:lpstr>Задание </vt:lpstr>
      <vt:lpstr>Используя исторические данные, построить модель временного ряда.  Спрогнозировать  ежедневное поведение ряда в следующие 3 мес.  Пояснить выбор метода прогнозирования. Привести оценки качества прогноза.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1</dc:title>
  <dc:creator>D!akov RePack</dc:creator>
  <cp:lastModifiedBy>D!akov RePack</cp:lastModifiedBy>
  <cp:revision>16</cp:revision>
  <dcterms:created xsi:type="dcterms:W3CDTF">2018-11-13T10:14:15Z</dcterms:created>
  <dcterms:modified xsi:type="dcterms:W3CDTF">2018-11-13T13:42:30Z</dcterms:modified>
</cp:coreProperties>
</file>