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70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22A8B2-3DF1-4687-9B24-D72CA4064196}" type="datetime1">
              <a:rPr lang="ru-RU" noProof="1" smtClean="0"/>
              <a:t>25.04.2023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A95AB33-FDED-42FB-BC2C-CF65D390CCCC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804081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560CA2-4614-41A2-B6D0-7CA45B59CBE5}" type="datetime1">
              <a:rPr lang="ru-RU" noProof="1" smtClean="0"/>
              <a:t>25.04.2023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BEC92D-C8E2-4A8F-BF2D-75109D630128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04819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58129" y="434162"/>
            <a:ext cx="11075745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963168" y="1820206"/>
            <a:ext cx="103632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963168" y="3685032"/>
            <a:ext cx="103632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FEAD07-47BC-4018-89E9-4BD666C21E90}" type="datetime1">
              <a:rPr lang="ru-RU" noProof="1" smtClean="0"/>
              <a:t>25.04.2023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70560" y="530352"/>
            <a:ext cx="10911840" cy="4187952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1BD98D-BB62-4B80-AE81-01ECF93CA6AB}" type="datetime1">
              <a:rPr lang="ru-RU" noProof="1" smtClean="0"/>
              <a:t>25.04.2023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533404"/>
            <a:ext cx="2641600" cy="5257799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11200" y="533403"/>
            <a:ext cx="7924800" cy="5257801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1A53CA-6EBE-45C1-B04C-7678851ABC49}" type="datetime1">
              <a:rPr lang="ru-RU" noProof="1" smtClean="0"/>
              <a:t>25.04.2023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44E5EC-E541-4209-ABF1-4FC34F27261A}" type="datetime1">
              <a:rPr lang="ru-RU" noProof="1" smtClean="0"/>
              <a:t>25.04.2023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113E31D-E2AB-40D1-8B51-AFA5AFEF393A}" type="slidenum">
              <a:rPr lang="ru-RU" noProof="1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58129" y="434162"/>
            <a:ext cx="11075745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59" y="4928616"/>
            <a:ext cx="1091184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4459" y="5624484"/>
            <a:ext cx="1091184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8CF7652-7EFE-4F27-A09E-72897E891C9F}" type="datetime1">
              <a:rPr lang="ru-RU" noProof="1" smtClean="0"/>
              <a:t>25.04.2023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3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40480" y="530352"/>
            <a:ext cx="524256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41A9A67-BF35-4170-B3E1-8931CE1AE885}" type="datetime1">
              <a:rPr lang="ru-RU" noProof="1" smtClean="0"/>
              <a:t>25.04.2023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9632" y="579438"/>
            <a:ext cx="524256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02892" y="579438"/>
            <a:ext cx="524256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80963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02892" y="1447800"/>
            <a:ext cx="524256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5B3093-3046-4AE9-A404-E59DFE2711E6}" type="datetime1">
              <a:rPr lang="ru-RU" noProof="1" smtClean="0"/>
              <a:t>25.04.2023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879B2C-FE9C-48D0-AB45-2E64768561BD}" type="datetime1">
              <a:rPr lang="ru-RU" noProof="1" smtClean="0"/>
              <a:t>25.04.2023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8A13CA8-C5BF-4AF3-BF47-6B7817334662}" type="datetime1">
              <a:rPr lang="ru-RU" noProof="1" smtClean="0"/>
              <a:t>25.04.2023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85045" y="533400"/>
            <a:ext cx="39624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385129" y="1447802"/>
            <a:ext cx="39624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015163" y="930144"/>
            <a:ext cx="616821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F73E85-81B9-4A7F-BF9B-6E00D4D82C46}" type="datetime1">
              <a:rPr lang="ru-RU" noProof="1" smtClean="0"/>
              <a:t>25.04.2023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8534401" y="434162"/>
            <a:ext cx="3099473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5012056"/>
            <a:ext cx="109728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8616949" y="533400"/>
            <a:ext cx="298704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4326D3-7148-4000-A024-6720A9F59E13}" type="datetime1">
              <a:rPr lang="ru-RU" noProof="1" smtClean="0"/>
              <a:t>25.04.2023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61973" y="435768"/>
            <a:ext cx="7900416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406401" y="329184"/>
            <a:ext cx="11376073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58129" y="434162"/>
            <a:ext cx="11075745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70560" y="4985590"/>
            <a:ext cx="1091184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670560" y="530352"/>
            <a:ext cx="1091184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5035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rtl="0"/>
            <a:fld id="{A1B2DA1E-5922-444B-AA45-82F5195902FC}" type="datetime1">
              <a:rPr lang="ru-RU" noProof="1" smtClean="0"/>
              <a:t>25.04.2023</a:t>
            </a:fld>
            <a:endParaRPr lang="ru-RU" noProof="1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8083104" y="6111876"/>
            <a:ext cx="3048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rtl="0"/>
            <a:endParaRPr lang="ru-RU" noProof="1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11131104" y="61118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rtl="0"/>
            <a:fld id="{4FAB73BC-B049-4115-A692-8D63A059BFB8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harismuneer/Flight-Booking-System-JavaServlets_App/blob/master/Images/tomcat.p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github.com/harismuneer/Flight-Booking-System-JavaServlets_App/blob/master/Images/tomcat-users-xml.p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5155" y="2457328"/>
            <a:ext cx="11127346" cy="23876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1" spc="-1" dirty="0">
                <a:solidFill>
                  <a:srgbClr val="002060"/>
                </a:solidFill>
                <a:latin typeface="+mn-lt"/>
                <a:ea typeface="Times New Roman"/>
              </a:rPr>
              <a:t>Курсовой проект по дисциплине «Разработка программных модулей»</a:t>
            </a:r>
            <a:br>
              <a:rPr lang="ru-RU" sz="2800" b="1" spc="-1" dirty="0">
                <a:solidFill>
                  <a:srgbClr val="002060"/>
                </a:solidFill>
                <a:latin typeface="+mn-lt"/>
                <a:ea typeface="Times New Roman"/>
              </a:rPr>
            </a:br>
            <a:r>
              <a:rPr lang="ru-RU" sz="2800" b="1" spc="-1" dirty="0">
                <a:solidFill>
                  <a:srgbClr val="002060"/>
                </a:solidFill>
                <a:latin typeface="+mn-lt"/>
                <a:ea typeface="Times New Roman"/>
              </a:rPr>
              <a:t>Тема: «Разработка информационного приложения об авиабилетах с использованием языка программирования </a:t>
            </a:r>
            <a:r>
              <a:rPr lang="ru-RU" sz="2800" b="1" spc="-1" dirty="0" err="1">
                <a:solidFill>
                  <a:srgbClr val="002060"/>
                </a:solidFill>
                <a:latin typeface="+mn-lt"/>
                <a:ea typeface="Times New Roman"/>
              </a:rPr>
              <a:t>Java</a:t>
            </a:r>
            <a:r>
              <a:rPr lang="ru-RU" sz="2800" b="1" spc="-1" dirty="0">
                <a:solidFill>
                  <a:srgbClr val="002060"/>
                </a:solidFill>
                <a:latin typeface="+mn-lt"/>
                <a:ea typeface="Times New Roman"/>
              </a:rPr>
              <a:t>»</a:t>
            </a:r>
            <a:r>
              <a:rPr lang="ru-RU" sz="2800" b="1" spc="-1" dirty="0">
                <a:solidFill>
                  <a:srgbClr val="002060"/>
                </a:solidFill>
                <a:latin typeface="+mn-lt"/>
              </a:rPr>
              <a:t/>
            </a:r>
            <a:br>
              <a:rPr lang="ru-RU" sz="2800" b="1" spc="-1" dirty="0">
                <a:solidFill>
                  <a:srgbClr val="002060"/>
                </a:solidFill>
                <a:latin typeface="+mn-lt"/>
              </a:rPr>
            </a:br>
            <a:endParaRPr lang="en-US" sz="28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6397" y="4580051"/>
            <a:ext cx="3680460" cy="1999444"/>
          </a:xfrm>
        </p:spPr>
        <p:txBody>
          <a:bodyPr>
            <a:normAutofit/>
          </a:bodyPr>
          <a:lstStyle/>
          <a:p>
            <a:pPr algn="l"/>
            <a:r>
              <a:rPr lang="ru-RU" sz="2000" b="1" spc="-1" dirty="0">
                <a:solidFill>
                  <a:schemeClr val="tx1"/>
                </a:solidFill>
                <a:ea typeface="Times New Roman"/>
                <a:cs typeface="+mj-cs"/>
              </a:rPr>
              <a:t>Выполнил: студент 3 курса </a:t>
            </a:r>
          </a:p>
          <a:p>
            <a:pPr algn="l"/>
            <a:r>
              <a:rPr lang="ru-RU" sz="2000" b="1" spc="-1" dirty="0">
                <a:solidFill>
                  <a:schemeClr val="tx1"/>
                </a:solidFill>
                <a:ea typeface="Times New Roman"/>
                <a:cs typeface="+mj-cs"/>
              </a:rPr>
              <a:t>Группы </a:t>
            </a:r>
            <a:r>
              <a:rPr lang="ru-RU" sz="2000" b="1" spc="-1" dirty="0" err="1">
                <a:solidFill>
                  <a:schemeClr val="tx1"/>
                </a:solidFill>
                <a:ea typeface="Times New Roman"/>
                <a:cs typeface="+mj-cs"/>
              </a:rPr>
              <a:t>ИСп</a:t>
            </a:r>
            <a:r>
              <a:rPr lang="ru-RU" sz="2000" b="1" spc="-1" dirty="0">
                <a:solidFill>
                  <a:schemeClr val="tx1"/>
                </a:solidFill>
                <a:ea typeface="Times New Roman"/>
                <a:cs typeface="+mj-cs"/>
              </a:rPr>
              <a:t> 20-1 </a:t>
            </a:r>
          </a:p>
          <a:p>
            <a:pPr algn="l"/>
            <a:r>
              <a:rPr lang="ru-RU" sz="2000" b="1" spc="-1" dirty="0">
                <a:solidFill>
                  <a:schemeClr val="tx1"/>
                </a:solidFill>
                <a:ea typeface="Times New Roman"/>
                <a:cs typeface="+mj-cs"/>
              </a:rPr>
              <a:t>Игнатьев И. А.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7061914" y="4580051"/>
            <a:ext cx="4773769" cy="19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spc="-1" dirty="0">
                <a:ea typeface="Times New Roman"/>
                <a:cs typeface="+mj-cs"/>
              </a:rPr>
              <a:t>Руководитель:  преподаватель </a:t>
            </a:r>
            <a:r>
              <a:rPr lang="ru-RU" sz="2000" b="1" spc="-1" dirty="0" err="1">
                <a:ea typeface="Times New Roman"/>
                <a:cs typeface="+mj-cs"/>
              </a:rPr>
              <a:t>КИТиС</a:t>
            </a:r>
            <a:r>
              <a:rPr lang="ru-RU" sz="2000" b="1" spc="-1" dirty="0">
                <a:ea typeface="Times New Roman"/>
                <a:cs typeface="+mj-cs"/>
              </a:rPr>
              <a:t> </a:t>
            </a:r>
          </a:p>
          <a:p>
            <a:pPr algn="l"/>
            <a:r>
              <a:rPr lang="ru-RU" sz="2000" b="1" spc="-1" dirty="0">
                <a:ea typeface="Times New Roman"/>
                <a:cs typeface="+mj-cs"/>
              </a:rPr>
              <a:t>Большакова-Стрекалова А.В.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163908" y="1316511"/>
            <a:ext cx="8671775" cy="941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2060"/>
                </a:solidFill>
                <a:latin typeface="+mn-lt"/>
                <a:ea typeface="Times New Roman"/>
              </a:rPr>
              <a:t>МИНИСТЕРСТВО ПРОСВЕЩЕНИЯ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ГОСУДАРСТВЕННОЕ БЮДЖЕТНОЕ УЧРЕЖДЕНИЕ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КАЛИНИНГРАДСКОЙ ОБЛАСТИ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ПРОФЕССИОНАЛЬНАЯ ОБРАЗОВАТЕЛЬНАЯ ОРГАНИЗАЦИЯ</a:t>
            </a:r>
          </a:p>
          <a:p>
            <a:pPr>
              <a:lnSpc>
                <a:spcPct val="100000"/>
              </a:lnSpc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«КОЛЛЕДЖ ИНФОРМАЦИОННЫХ ТЕХНОЛОГИЙ И СТРОИТЕЛЬСТВА»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93" y="574341"/>
            <a:ext cx="2538616" cy="916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27807" y="6049733"/>
            <a:ext cx="3189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Калининград, 2023</a:t>
            </a:r>
          </a:p>
        </p:txBody>
      </p:sp>
    </p:spTree>
    <p:extLst>
      <p:ext uri="{BB962C8B-B14F-4D97-AF65-F5344CB8AC3E}">
        <p14:creationId xmlns:p14="http://schemas.microsoft.com/office/powerpoint/2010/main" val="2389573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783AFC9B-32C3-458E-9358-7A087124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z="2000" b="1" noProof="1" smtClean="0">
                <a:solidFill>
                  <a:schemeClr val="tx1"/>
                </a:solidFill>
              </a:rPr>
              <a:pPr rtl="0"/>
              <a:t>10</a:t>
            </a:fld>
            <a:endParaRPr lang="ru-RU" sz="2000" b="1" noProof="1">
              <a:solidFill>
                <a:schemeClr val="tx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56EE5D3-79E7-4B49-B447-BE2D3FA88208}"/>
              </a:ext>
            </a:extLst>
          </p:cNvPr>
          <p:cNvSpPr/>
          <p:nvPr/>
        </p:nvSpPr>
        <p:spPr>
          <a:xfrm>
            <a:off x="517319" y="380999"/>
            <a:ext cx="111573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</a:rPr>
              <a:t>2	Описание разработки приложения   </a:t>
            </a:r>
          </a:p>
          <a:p>
            <a:pPr algn="ctr"/>
            <a:r>
              <a:rPr lang="ru-RU" sz="2800" b="1" dirty="0">
                <a:solidFill>
                  <a:srgbClr val="002060"/>
                </a:solidFill>
              </a:rPr>
              <a:t>2.4	Описание переменных, классов и подпрограмм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FD21053B-5CC8-4259-BC34-D55777BC7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19647"/>
              </p:ext>
            </p:extLst>
          </p:nvPr>
        </p:nvGraphicFramePr>
        <p:xfrm>
          <a:off x="1151232" y="2007560"/>
          <a:ext cx="9889533" cy="408092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984540">
                  <a:extLst>
                    <a:ext uri="{9D8B030D-6E8A-4147-A177-3AD203B41FA5}">
                      <a16:colId xmlns:a16="http://schemas.microsoft.com/office/drawing/2014/main" xmlns="" val="3766144973"/>
                    </a:ext>
                  </a:extLst>
                </a:gridCol>
                <a:gridCol w="6904993">
                  <a:extLst>
                    <a:ext uri="{9D8B030D-6E8A-4147-A177-3AD203B41FA5}">
                      <a16:colId xmlns:a16="http://schemas.microsoft.com/office/drawing/2014/main" xmlns="" val="563706752"/>
                    </a:ext>
                  </a:extLst>
                </a:gridCol>
              </a:tblGrid>
              <a:tr h="2034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kern="0" dirty="0">
                          <a:effectLst/>
                          <a:latin typeface="+mn-lt"/>
                        </a:rPr>
                        <a:t>Методы</a:t>
                      </a:r>
                      <a:endParaRPr lang="ru-RU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kern="0" dirty="0">
                          <a:effectLst/>
                          <a:latin typeface="+mn-lt"/>
                        </a:rPr>
                        <a:t>Классы</a:t>
                      </a:r>
                      <a:endParaRPr lang="ru-RU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90734743"/>
                  </a:ext>
                </a:extLst>
              </a:tr>
              <a:tr h="4151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</a:rPr>
                        <a:t>doPost</a:t>
                      </a:r>
                      <a:endParaRPr lang="ru-RU" sz="2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+mn-lt"/>
                        </a:rPr>
                        <a:t>public class </a:t>
                      </a:r>
                      <a:r>
                        <a:rPr lang="en-US" sz="2000" kern="0" dirty="0" err="1">
                          <a:effectLst/>
                          <a:latin typeface="+mn-lt"/>
                        </a:rPr>
                        <a:t>ChangeFeatures</a:t>
                      </a:r>
                      <a:r>
                        <a:rPr lang="en-US" sz="2000" kern="0" dirty="0">
                          <a:effectLst/>
                          <a:latin typeface="+mn-lt"/>
                        </a:rPr>
                        <a:t> extends </a:t>
                      </a:r>
                      <a:r>
                        <a:rPr lang="en-US" sz="2000" kern="0" dirty="0" err="1">
                          <a:effectLst/>
                          <a:latin typeface="+mn-lt"/>
                        </a:rPr>
                        <a:t>HttpServlet</a:t>
                      </a:r>
                      <a:r>
                        <a:rPr lang="en-US" sz="2000" kern="0" dirty="0">
                          <a:effectLst/>
                          <a:latin typeface="+mn-lt"/>
                        </a:rPr>
                        <a:t> </a:t>
                      </a:r>
                      <a:endParaRPr lang="ru-RU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33298001"/>
                  </a:ext>
                </a:extLst>
              </a:tr>
              <a:tr h="4151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  <a:latin typeface="+mn-lt"/>
                        </a:rPr>
                        <a:t>doGet</a:t>
                      </a:r>
                      <a:endParaRPr lang="ru-RU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</a:rPr>
                        <a:t>public class SetSeats extends HttpServlet</a:t>
                      </a:r>
                      <a:endParaRPr lang="ru-RU" sz="2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63926703"/>
                  </a:ext>
                </a:extLst>
              </a:tr>
              <a:tr h="4151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</a:rPr>
                        <a:t>add</a:t>
                      </a:r>
                      <a:endParaRPr lang="ru-RU" sz="2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</a:rPr>
                        <a:t>public class BookFlight extends HttpServlet</a:t>
                      </a:r>
                      <a:endParaRPr lang="ru-RU" sz="2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85115720"/>
                  </a:ext>
                </a:extLst>
              </a:tr>
              <a:tr h="4151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</a:rPr>
                        <a:t>doFilter</a:t>
                      </a:r>
                      <a:endParaRPr lang="ru-RU" sz="2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+mn-lt"/>
                        </a:rPr>
                        <a:t>public class </a:t>
                      </a:r>
                      <a:r>
                        <a:rPr lang="en-US" sz="2000" kern="0" dirty="0" err="1">
                          <a:effectLst/>
                          <a:latin typeface="+mn-lt"/>
                        </a:rPr>
                        <a:t>ChooseFlight</a:t>
                      </a:r>
                      <a:r>
                        <a:rPr lang="en-US" sz="2000" kern="0" dirty="0">
                          <a:effectLst/>
                          <a:latin typeface="+mn-lt"/>
                        </a:rPr>
                        <a:t> extends </a:t>
                      </a:r>
                      <a:r>
                        <a:rPr lang="en-US" sz="2000" kern="0" dirty="0" err="1">
                          <a:effectLst/>
                          <a:latin typeface="+mn-lt"/>
                        </a:rPr>
                        <a:t>HttpServlet</a:t>
                      </a:r>
                      <a:endParaRPr lang="ru-RU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01311756"/>
                  </a:ext>
                </a:extLst>
              </a:tr>
              <a:tr h="4151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</a:rPr>
                        <a:t>init</a:t>
                      </a:r>
                      <a:endParaRPr lang="ru-RU" sz="2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</a:rPr>
                        <a:t>public class CurrentBooking extends HttpServlet</a:t>
                      </a:r>
                      <a:endParaRPr lang="ru-RU" sz="2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35528860"/>
                  </a:ext>
                </a:extLst>
              </a:tr>
              <a:tr h="54535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</a:rPr>
                        <a:t>destroy</a:t>
                      </a:r>
                      <a:endParaRPr lang="ru-RU" sz="2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+mn-lt"/>
                        </a:rPr>
                        <a:t>public class </a:t>
                      </a:r>
                      <a:r>
                        <a:rPr lang="en-US" sz="2000" kern="0" dirty="0" err="1">
                          <a:effectLst/>
                          <a:latin typeface="+mn-lt"/>
                        </a:rPr>
                        <a:t>SearchFlights</a:t>
                      </a:r>
                      <a:r>
                        <a:rPr lang="en-US" sz="2000" kern="0" dirty="0">
                          <a:effectLst/>
                          <a:latin typeface="+mn-lt"/>
                        </a:rPr>
                        <a:t> extends </a:t>
                      </a:r>
                      <a:r>
                        <a:rPr lang="en-US" sz="2000" kern="0" dirty="0" err="1">
                          <a:effectLst/>
                          <a:latin typeface="+mn-lt"/>
                        </a:rPr>
                        <a:t>HttpServlet</a:t>
                      </a:r>
                      <a:endParaRPr lang="ru-RU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48362984"/>
                  </a:ext>
                </a:extLst>
              </a:tr>
              <a:tr h="54535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</a:rPr>
                        <a:t>getParametrValues</a:t>
                      </a:r>
                      <a:endParaRPr lang="ru-RU" sz="2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</a:rPr>
                        <a:t>public class SecurityFilter implements Filter</a:t>
                      </a:r>
                      <a:endParaRPr lang="ru-RU" sz="2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61843250"/>
                  </a:ext>
                </a:extLst>
              </a:tr>
              <a:tr h="20418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  <a:latin typeface="+mn-lt"/>
                        </a:rPr>
                        <a:t>getParametr</a:t>
                      </a:r>
                      <a:endParaRPr lang="ru-RU" sz="20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44914445"/>
                  </a:ext>
                </a:extLst>
              </a:tr>
              <a:tr h="2145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effectLst/>
                          <a:latin typeface="+mn-lt"/>
                        </a:rPr>
                        <a:t>getHeader</a:t>
                      </a:r>
                      <a:endParaRPr lang="ru-RU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ru-RU" sz="20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684188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F20B4D-3D73-4853-8033-BD9E50AB46D2}"/>
              </a:ext>
            </a:extLst>
          </p:cNvPr>
          <p:cNvSpPr txBox="1"/>
          <p:nvPr/>
        </p:nvSpPr>
        <p:spPr>
          <a:xfrm>
            <a:off x="3977776" y="1471278"/>
            <a:ext cx="4236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Таблица 1 – методы и классы</a:t>
            </a:r>
          </a:p>
        </p:txBody>
      </p:sp>
    </p:spTree>
    <p:extLst>
      <p:ext uri="{BB962C8B-B14F-4D97-AF65-F5344CB8AC3E}">
        <p14:creationId xmlns:p14="http://schemas.microsoft.com/office/powerpoint/2010/main" val="37309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046BF3C4-E03F-4984-8D91-16E64312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z="2000" b="1" noProof="1" smtClean="0">
                <a:solidFill>
                  <a:schemeClr val="tx1"/>
                </a:solidFill>
              </a:rPr>
              <a:pPr rtl="0"/>
              <a:t>11</a:t>
            </a:fld>
            <a:endParaRPr lang="ru-RU" sz="2000" b="1" noProof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0E3250C-79C5-443F-91A6-E43EEC865E28}"/>
              </a:ext>
            </a:extLst>
          </p:cNvPr>
          <p:cNvSpPr txBox="1"/>
          <p:nvPr/>
        </p:nvSpPr>
        <p:spPr>
          <a:xfrm>
            <a:off x="2969703" y="419342"/>
            <a:ext cx="61735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AutoNum type="arabicPlain" startAt="3"/>
            </a:pPr>
            <a:r>
              <a:rPr lang="ru-RU" sz="2800" b="1" dirty="0">
                <a:solidFill>
                  <a:srgbClr val="002060"/>
                </a:solidFill>
              </a:rPr>
              <a:t>Тестирование и установка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0A80EEC-B580-4D50-8211-06E2C6161C5A}"/>
              </a:ext>
            </a:extLst>
          </p:cNvPr>
          <p:cNvSpPr txBox="1"/>
          <p:nvPr/>
        </p:nvSpPr>
        <p:spPr>
          <a:xfrm>
            <a:off x="3986101" y="1555381"/>
            <a:ext cx="414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Установка приложения:</a:t>
            </a:r>
          </a:p>
        </p:txBody>
      </p:sp>
      <p:pic>
        <p:nvPicPr>
          <p:cNvPr id="12" name="Рисунок 11">
            <a:hlinkClick r:id="rId2" tgtFrame="&quot;_blank&quot;"/>
            <a:extLst>
              <a:ext uri="{FF2B5EF4-FFF2-40B4-BE49-F238E27FC236}">
                <a16:creationId xmlns:a16="http://schemas.microsoft.com/office/drawing/2014/main" xmlns="" id="{9A0FEDD5-C564-4622-9349-6D8A09B109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993" y="2408506"/>
            <a:ext cx="3808730" cy="2950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hlinkClick r:id="rId4" tgtFrame="&quot;_blank&quot;"/>
            <a:extLst>
              <a:ext uri="{FF2B5EF4-FFF2-40B4-BE49-F238E27FC236}">
                <a16:creationId xmlns:a16="http://schemas.microsoft.com/office/drawing/2014/main" xmlns="" id="{B1266556-78D7-4571-85E5-CA0C9B6B89A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494" y="2292088"/>
            <a:ext cx="3808730" cy="343471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2E978E4-53B0-48E3-B255-4691E2F2F92E}"/>
              </a:ext>
            </a:extLst>
          </p:cNvPr>
          <p:cNvSpPr txBox="1"/>
          <p:nvPr/>
        </p:nvSpPr>
        <p:spPr>
          <a:xfrm>
            <a:off x="1280847" y="5711766"/>
            <a:ext cx="443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Рисунок 7 – раздел серверы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EEA4ADD-0D60-438D-9624-B97C57150A2A}"/>
              </a:ext>
            </a:extLst>
          </p:cNvPr>
          <p:cNvSpPr txBox="1"/>
          <p:nvPr/>
        </p:nvSpPr>
        <p:spPr>
          <a:xfrm>
            <a:off x="6053927" y="5747811"/>
            <a:ext cx="485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Рисунок 8 – файл</a:t>
            </a:r>
            <a:r>
              <a:rPr lang="en-US" sz="2000" dirty="0"/>
              <a:t> tomcat-users.xml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4612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34BED80-745A-4785-BFB0-D93BE1CE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z="2000" b="1" noProof="1" smtClean="0">
                <a:solidFill>
                  <a:schemeClr val="tx1"/>
                </a:solidFill>
              </a:rPr>
              <a:pPr rtl="0"/>
              <a:t>12</a:t>
            </a:fld>
            <a:endParaRPr lang="ru-RU" sz="2000" b="1" noProof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FC19051-A4BA-4257-893D-7223E1E47196}"/>
              </a:ext>
            </a:extLst>
          </p:cNvPr>
          <p:cNvSpPr txBox="1"/>
          <p:nvPr/>
        </p:nvSpPr>
        <p:spPr>
          <a:xfrm>
            <a:off x="4711816" y="469784"/>
            <a:ext cx="276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</a:rPr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1670A2-4E30-4B45-BEC1-755455457EDE}"/>
              </a:ext>
            </a:extLst>
          </p:cNvPr>
          <p:cNvSpPr txBox="1"/>
          <p:nvPr/>
        </p:nvSpPr>
        <p:spPr>
          <a:xfrm>
            <a:off x="2022628" y="1402672"/>
            <a:ext cx="8146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Протестировав данное приложение, можно сказать, что оно простое, понятное в функциях, интерфейс простой без анимации. С помощью кнопок можно управлять переходом между окнами. Палитра цветов не классическая.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16159AA-0B0F-4DE9-8A13-10E25E2304B9}"/>
              </a:ext>
            </a:extLst>
          </p:cNvPr>
          <p:cNvSpPr txBox="1"/>
          <p:nvPr/>
        </p:nvSpPr>
        <p:spPr>
          <a:xfrm>
            <a:off x="2081072" y="3604334"/>
            <a:ext cx="8029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итоге можно сказать, что для данного приложения нужны правки и доработки, если это все изменить. То оно приобретет интерес к пользователям.</a:t>
            </a:r>
          </a:p>
        </p:txBody>
      </p:sp>
    </p:spTree>
    <p:extLst>
      <p:ext uri="{BB962C8B-B14F-4D97-AF65-F5344CB8AC3E}">
        <p14:creationId xmlns:p14="http://schemas.microsoft.com/office/powerpoint/2010/main" val="319767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024A1CF0-B1F4-4164-BDF9-2D57714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z="2000" b="1" noProof="1" smtClean="0">
                <a:solidFill>
                  <a:schemeClr val="tx1"/>
                </a:solidFill>
              </a:rPr>
              <a:pPr rtl="0"/>
              <a:t>13</a:t>
            </a:fld>
            <a:endParaRPr lang="ru-RU" sz="2000" b="1" noProof="1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F6B7CE-8149-4BA1-906E-0A6050C2AA35}"/>
              </a:ext>
            </a:extLst>
          </p:cNvPr>
          <p:cNvSpPr txBox="1"/>
          <p:nvPr/>
        </p:nvSpPr>
        <p:spPr>
          <a:xfrm>
            <a:off x="2418519" y="355482"/>
            <a:ext cx="7741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</a:rPr>
              <a:t>Список использованной литературы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73487" y="712348"/>
            <a:ext cx="11410682" cy="5853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u="sng" kern="0" dirty="0">
                <a:ea typeface="Times New Roman"/>
                <a:cs typeface="Times New Roman"/>
              </a:rPr>
              <a:t>https</a:t>
            </a:r>
            <a:r>
              <a:rPr lang="ru-RU" u="sng" kern="0" dirty="0">
                <a:ea typeface="Times New Roman"/>
                <a:cs typeface="Times New Roman"/>
              </a:rPr>
              <a:t>://</a:t>
            </a:r>
            <a:r>
              <a:rPr lang="en-US" u="sng" kern="0" dirty="0" err="1">
                <a:ea typeface="Times New Roman"/>
                <a:cs typeface="Times New Roman"/>
              </a:rPr>
              <a:t>netbeans</a:t>
            </a:r>
            <a:r>
              <a:rPr lang="ru-RU" u="sng" kern="0" dirty="0">
                <a:ea typeface="Times New Roman"/>
                <a:cs typeface="Times New Roman"/>
              </a:rPr>
              <a:t>.</a:t>
            </a:r>
            <a:r>
              <a:rPr lang="en-US" u="sng" kern="0" dirty="0">
                <a:ea typeface="Times New Roman"/>
                <a:cs typeface="Times New Roman"/>
              </a:rPr>
              <a:t>apache</a:t>
            </a:r>
            <a:r>
              <a:rPr lang="ru-RU" u="sng" kern="0" dirty="0">
                <a:ea typeface="Times New Roman"/>
                <a:cs typeface="Times New Roman"/>
              </a:rPr>
              <a:t>.</a:t>
            </a:r>
            <a:r>
              <a:rPr lang="en-US" u="sng" kern="0" dirty="0">
                <a:ea typeface="Times New Roman"/>
                <a:cs typeface="Times New Roman"/>
              </a:rPr>
              <a:t>org</a:t>
            </a:r>
            <a:r>
              <a:rPr lang="ru-RU" u="sng" kern="0" dirty="0">
                <a:ea typeface="Times New Roman"/>
                <a:cs typeface="Times New Roman"/>
              </a:rPr>
              <a:t>/</a:t>
            </a:r>
            <a:r>
              <a:rPr lang="en-US" u="sng" kern="0" dirty="0">
                <a:ea typeface="Times New Roman"/>
                <a:cs typeface="Times New Roman"/>
              </a:rPr>
              <a:t>kb</a:t>
            </a:r>
            <a:r>
              <a:rPr lang="ru-RU" u="sng" kern="0" dirty="0">
                <a:ea typeface="Times New Roman"/>
                <a:cs typeface="Times New Roman"/>
              </a:rPr>
              <a:t>/</a:t>
            </a:r>
            <a:r>
              <a:rPr lang="ru-RU" kern="0" dirty="0">
                <a:ea typeface="Times New Roman"/>
                <a:cs typeface="Times New Roman"/>
              </a:rPr>
              <a:t> документация </a:t>
            </a:r>
            <a:r>
              <a:rPr lang="en-US" kern="0" dirty="0" err="1">
                <a:ea typeface="Times New Roman"/>
                <a:cs typeface="Times New Roman"/>
              </a:rPr>
              <a:t>netbeans</a:t>
            </a:r>
            <a:endParaRPr lang="ru-RU" kern="1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u="sng" kern="0" dirty="0">
                <a:ea typeface="Times New Roman"/>
                <a:cs typeface="Times New Roman"/>
              </a:rPr>
              <a:t>https://www-skyscanner.ru/</a:t>
            </a:r>
            <a:r>
              <a:rPr lang="en-US" kern="0" dirty="0">
                <a:ea typeface="Times New Roman"/>
                <a:cs typeface="Times New Roman"/>
              </a:rPr>
              <a:t> </a:t>
            </a:r>
            <a:r>
              <a:rPr lang="en-US" kern="0" dirty="0" err="1">
                <a:ea typeface="Times New Roman"/>
                <a:cs typeface="Times New Roman"/>
              </a:rPr>
              <a:t>Skyscanner</a:t>
            </a:r>
            <a:endParaRPr lang="ru-RU" kern="1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u="sng" kern="0" dirty="0">
                <a:ea typeface="Times New Roman"/>
                <a:cs typeface="Times New Roman"/>
              </a:rPr>
              <a:t>https://www.aviasales.ru/?marker=15468.ydof241343903881&amp;etext=2202.ySOz8NU2blF0CTZRh8wk6HRqaHZybHB6YnpxcHl1bm4.047dfdbf0b9ba4e83742d71a8be1441cc47a8a05&amp;yclid=2053668393943884405&amp;pparam=KGD1</a:t>
            </a:r>
            <a:r>
              <a:rPr lang="en-US" kern="0" dirty="0">
                <a:ea typeface="Times New Roman"/>
                <a:cs typeface="Times New Roman"/>
              </a:rPr>
              <a:t> </a:t>
            </a:r>
            <a:r>
              <a:rPr lang="en-US" kern="0" dirty="0" err="1">
                <a:ea typeface="Times New Roman"/>
                <a:cs typeface="Times New Roman"/>
              </a:rPr>
              <a:t>Aviasales</a:t>
            </a:r>
            <a:endParaRPr lang="ru-RU" kern="1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u="sng" kern="0" dirty="0">
                <a:ea typeface="Times New Roman"/>
                <a:cs typeface="Times New Roman"/>
              </a:rPr>
              <a:t>https://www.turkishairlines.com/ru-int/?cId=235346cf-541d-4a6c-aa69-41eddf0c5a37</a:t>
            </a:r>
            <a:r>
              <a:rPr lang="en-US" kern="0" dirty="0">
                <a:ea typeface="Times New Roman"/>
                <a:cs typeface="Times New Roman"/>
              </a:rPr>
              <a:t> Turkish Airlines</a:t>
            </a:r>
            <a:endParaRPr lang="ru-RU" kern="1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u="sng" kern="0" dirty="0">
                <a:ea typeface="Times New Roman"/>
                <a:cs typeface="Times New Roman"/>
              </a:rPr>
              <a:t>https</a:t>
            </a:r>
            <a:r>
              <a:rPr lang="ru-RU" u="sng" kern="0" dirty="0">
                <a:ea typeface="Times New Roman"/>
                <a:cs typeface="Times New Roman"/>
              </a:rPr>
              <a:t>://</a:t>
            </a:r>
            <a:r>
              <a:rPr lang="en-US" u="sng" kern="0" dirty="0" err="1">
                <a:ea typeface="Times New Roman"/>
                <a:cs typeface="Times New Roman"/>
              </a:rPr>
              <a:t>fonwall</a:t>
            </a:r>
            <a:r>
              <a:rPr lang="ru-RU" u="sng" kern="0" dirty="0">
                <a:ea typeface="Times New Roman"/>
                <a:cs typeface="Times New Roman"/>
              </a:rPr>
              <a:t>.</a:t>
            </a:r>
            <a:r>
              <a:rPr lang="en-US" u="sng" kern="0" dirty="0" err="1">
                <a:ea typeface="Times New Roman"/>
                <a:cs typeface="Times New Roman"/>
              </a:rPr>
              <a:t>ru</a:t>
            </a:r>
            <a:r>
              <a:rPr lang="ru-RU" u="sng" kern="0" dirty="0">
                <a:ea typeface="Times New Roman"/>
                <a:cs typeface="Times New Roman"/>
              </a:rPr>
              <a:t>/</a:t>
            </a:r>
            <a:r>
              <a:rPr lang="en-US" u="sng" kern="0" dirty="0">
                <a:ea typeface="Times New Roman"/>
                <a:cs typeface="Times New Roman"/>
              </a:rPr>
              <a:t>search</a:t>
            </a:r>
            <a:r>
              <a:rPr lang="ru-RU" u="sng" kern="0" dirty="0">
                <a:ea typeface="Times New Roman"/>
                <a:cs typeface="Times New Roman"/>
              </a:rPr>
              <a:t>?</a:t>
            </a:r>
            <a:r>
              <a:rPr lang="en-US" u="sng" kern="0" dirty="0">
                <a:ea typeface="Times New Roman"/>
                <a:cs typeface="Times New Roman"/>
              </a:rPr>
              <a:t>q</a:t>
            </a:r>
            <a:r>
              <a:rPr lang="ru-RU" u="sng" kern="0" dirty="0">
                <a:ea typeface="Times New Roman"/>
                <a:cs typeface="Times New Roman"/>
              </a:rPr>
              <a:t>=%</a:t>
            </a:r>
            <a:r>
              <a:rPr lang="en-US" u="sng" kern="0" dirty="0">
                <a:ea typeface="Times New Roman"/>
                <a:cs typeface="Times New Roman"/>
              </a:rPr>
              <a:t>D</a:t>
            </a:r>
            <a:r>
              <a:rPr lang="ru-RU" u="sng" kern="0" dirty="0">
                <a:ea typeface="Times New Roman"/>
                <a:cs typeface="Times New Roman"/>
              </a:rPr>
              <a:t>1%81%</a:t>
            </a:r>
            <a:r>
              <a:rPr lang="en-US" u="sng" kern="0" dirty="0">
                <a:ea typeface="Times New Roman"/>
                <a:cs typeface="Times New Roman"/>
              </a:rPr>
              <a:t>D</a:t>
            </a:r>
            <a:r>
              <a:rPr lang="ru-RU" u="sng" kern="0" dirty="0">
                <a:ea typeface="Times New Roman"/>
                <a:cs typeface="Times New Roman"/>
              </a:rPr>
              <a:t>0%</a:t>
            </a:r>
            <a:r>
              <a:rPr lang="en-US" u="sng" kern="0" dirty="0">
                <a:ea typeface="Times New Roman"/>
                <a:cs typeface="Times New Roman"/>
              </a:rPr>
              <a:t>B</a:t>
            </a:r>
            <a:r>
              <a:rPr lang="ru-RU" u="sng" kern="0" dirty="0">
                <a:ea typeface="Times New Roman"/>
                <a:cs typeface="Times New Roman"/>
              </a:rPr>
              <a:t>0%</a:t>
            </a:r>
            <a:r>
              <a:rPr lang="en-US" u="sng" kern="0" dirty="0">
                <a:ea typeface="Times New Roman"/>
                <a:cs typeface="Times New Roman"/>
              </a:rPr>
              <a:t>D</a:t>
            </a:r>
            <a:r>
              <a:rPr lang="ru-RU" u="sng" kern="0" dirty="0">
                <a:ea typeface="Times New Roman"/>
                <a:cs typeface="Times New Roman"/>
              </a:rPr>
              <a:t>0%</a:t>
            </a:r>
            <a:r>
              <a:rPr lang="en-US" u="sng" kern="0" dirty="0">
                <a:ea typeface="Times New Roman"/>
                <a:cs typeface="Times New Roman"/>
              </a:rPr>
              <a:t>BC</a:t>
            </a:r>
            <a:r>
              <a:rPr lang="ru-RU" u="sng" kern="0" dirty="0">
                <a:ea typeface="Times New Roman"/>
                <a:cs typeface="Times New Roman"/>
              </a:rPr>
              <a:t>%</a:t>
            </a:r>
            <a:r>
              <a:rPr lang="en-US" u="sng" kern="0" dirty="0">
                <a:ea typeface="Times New Roman"/>
                <a:cs typeface="Times New Roman"/>
              </a:rPr>
              <a:t>D</a:t>
            </a:r>
            <a:r>
              <a:rPr lang="ru-RU" u="sng" kern="0" dirty="0">
                <a:ea typeface="Times New Roman"/>
                <a:cs typeface="Times New Roman"/>
              </a:rPr>
              <a:t>0%</a:t>
            </a:r>
            <a:r>
              <a:rPr lang="en-US" u="sng" kern="0" dirty="0">
                <a:ea typeface="Times New Roman"/>
                <a:cs typeface="Times New Roman"/>
              </a:rPr>
              <a:t>BE</a:t>
            </a:r>
            <a:r>
              <a:rPr lang="ru-RU" u="sng" kern="0" dirty="0">
                <a:ea typeface="Times New Roman"/>
                <a:cs typeface="Times New Roman"/>
              </a:rPr>
              <a:t>%</a:t>
            </a:r>
            <a:r>
              <a:rPr lang="en-US" u="sng" kern="0" dirty="0">
                <a:ea typeface="Times New Roman"/>
                <a:cs typeface="Times New Roman"/>
              </a:rPr>
              <a:t>D</a:t>
            </a:r>
            <a:r>
              <a:rPr lang="ru-RU" u="sng" kern="0" dirty="0">
                <a:ea typeface="Times New Roman"/>
                <a:cs typeface="Times New Roman"/>
              </a:rPr>
              <a:t>0%</a:t>
            </a:r>
            <a:r>
              <a:rPr lang="en-US" u="sng" kern="0" dirty="0">
                <a:ea typeface="Times New Roman"/>
                <a:cs typeface="Times New Roman"/>
              </a:rPr>
              <a:t>BB</a:t>
            </a:r>
            <a:r>
              <a:rPr lang="ru-RU" u="sng" kern="0" dirty="0">
                <a:ea typeface="Times New Roman"/>
                <a:cs typeface="Times New Roman"/>
              </a:rPr>
              <a:t>%</a:t>
            </a:r>
            <a:r>
              <a:rPr lang="en-US" u="sng" kern="0" dirty="0">
                <a:ea typeface="Times New Roman"/>
                <a:cs typeface="Times New Roman"/>
              </a:rPr>
              <a:t>D</a:t>
            </a:r>
            <a:r>
              <a:rPr lang="ru-RU" u="sng" kern="0" dirty="0">
                <a:ea typeface="Times New Roman"/>
                <a:cs typeface="Times New Roman"/>
              </a:rPr>
              <a:t>0%</a:t>
            </a:r>
            <a:r>
              <a:rPr lang="en-US" u="sng" kern="0" dirty="0">
                <a:ea typeface="Times New Roman"/>
                <a:cs typeface="Times New Roman"/>
              </a:rPr>
              <a:t>B</a:t>
            </a:r>
            <a:r>
              <a:rPr lang="ru-RU" u="sng" kern="0" dirty="0">
                <a:ea typeface="Times New Roman"/>
                <a:cs typeface="Times New Roman"/>
              </a:rPr>
              <a:t>5%</a:t>
            </a:r>
            <a:r>
              <a:rPr lang="en-US" u="sng" kern="0" dirty="0">
                <a:ea typeface="Times New Roman"/>
                <a:cs typeface="Times New Roman"/>
              </a:rPr>
              <a:t>D</a:t>
            </a:r>
            <a:r>
              <a:rPr lang="ru-RU" u="sng" kern="0" dirty="0">
                <a:ea typeface="Times New Roman"/>
                <a:cs typeface="Times New Roman"/>
              </a:rPr>
              <a:t>1%82</a:t>
            </a:r>
            <a:r>
              <a:rPr lang="ru-RU" kern="0" dirty="0">
                <a:ea typeface="Times New Roman"/>
                <a:cs typeface="Times New Roman"/>
              </a:rPr>
              <a:t> картинки самолётов</a:t>
            </a:r>
            <a:endParaRPr lang="ru-RU" kern="1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u="sng" kern="0" dirty="0">
                <a:ea typeface="Times New Roman"/>
                <a:cs typeface="Times New Roman"/>
              </a:rPr>
              <a:t>https://www.oracle.com/java/technologies/downloads/#java8</a:t>
            </a:r>
            <a:r>
              <a:rPr lang="ru-RU" kern="0" dirty="0">
                <a:ea typeface="Times New Roman"/>
                <a:cs typeface="Times New Roman"/>
              </a:rPr>
              <a:t> комплект для разработки </a:t>
            </a:r>
            <a:r>
              <a:rPr lang="en-US" kern="0" dirty="0">
                <a:ea typeface="Times New Roman"/>
                <a:cs typeface="Times New Roman"/>
              </a:rPr>
              <a:t>Java SE</a:t>
            </a:r>
            <a:r>
              <a:rPr lang="ru-RU" kern="0" dirty="0">
                <a:ea typeface="Times New Roman"/>
                <a:cs typeface="Times New Roman"/>
              </a:rPr>
              <a:t> 8 (</a:t>
            </a:r>
            <a:r>
              <a:rPr lang="en-US" kern="0" dirty="0">
                <a:ea typeface="Times New Roman"/>
                <a:cs typeface="Times New Roman"/>
              </a:rPr>
              <a:t>JDK</a:t>
            </a:r>
            <a:r>
              <a:rPr lang="ru-RU" kern="0" dirty="0">
                <a:ea typeface="Times New Roman"/>
                <a:cs typeface="Times New Roman"/>
              </a:rPr>
              <a:t> 8)</a:t>
            </a:r>
            <a:endParaRPr lang="ru-RU" kern="1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u="sng" kern="0" dirty="0">
                <a:ea typeface="Times New Roman"/>
                <a:cs typeface="Times New Roman"/>
              </a:rPr>
              <a:t>https://netbeans.apache.org/download/index.html</a:t>
            </a:r>
            <a:r>
              <a:rPr lang="ru-RU" kern="0" dirty="0">
                <a:ea typeface="Times New Roman"/>
                <a:cs typeface="Times New Roman"/>
              </a:rPr>
              <a:t> среда </a:t>
            </a:r>
            <a:r>
              <a:rPr lang="en-US" kern="0" dirty="0" err="1">
                <a:ea typeface="Times New Roman"/>
                <a:cs typeface="Times New Roman"/>
              </a:rPr>
              <a:t>NetBeans</a:t>
            </a:r>
            <a:endParaRPr lang="ru-RU" kern="1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u="sng" kern="0" dirty="0">
                <a:ea typeface="Times New Roman"/>
                <a:cs typeface="Times New Roman"/>
              </a:rPr>
              <a:t>https://zaochnik.ru/blog/standarty-oformlenija-kursovoj-raboty-po-gostu/</a:t>
            </a:r>
            <a:r>
              <a:rPr lang="ru-RU" kern="0" dirty="0">
                <a:ea typeface="Times New Roman"/>
                <a:cs typeface="Times New Roman"/>
              </a:rPr>
              <a:t> госты</a:t>
            </a:r>
            <a:endParaRPr lang="ru-RU" kern="1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u="sng" kern="0" dirty="0">
                <a:ea typeface="Times New Roman"/>
                <a:cs typeface="Times New Roman"/>
              </a:rPr>
              <a:t>https://blog.rosdiplom.ru/rd/pubdiplom/view.aspx?id=287</a:t>
            </a:r>
            <a:r>
              <a:rPr lang="ru-RU" kern="0" dirty="0">
                <a:ea typeface="Times New Roman"/>
                <a:cs typeface="Times New Roman"/>
              </a:rPr>
              <a:t> госты</a:t>
            </a:r>
            <a:endParaRPr lang="ru-RU" kern="1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807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07F97A76-55CC-4A8B-8068-7F22EC64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z="2000" b="1" noProof="1" smtClean="0">
                <a:solidFill>
                  <a:schemeClr val="tx1"/>
                </a:solidFill>
              </a:rPr>
              <a:pPr rtl="0"/>
              <a:t>14</a:t>
            </a:fld>
            <a:endParaRPr lang="ru-RU" sz="2000" b="1" noProof="1">
              <a:solidFill>
                <a:schemeClr val="tx1"/>
              </a:solidFill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AB71C673-B5D7-487D-8CD9-FBDCA4AF209E}"/>
              </a:ext>
            </a:extLst>
          </p:cNvPr>
          <p:cNvSpPr txBox="1">
            <a:spLocks/>
          </p:cNvSpPr>
          <p:nvPr/>
        </p:nvSpPr>
        <p:spPr>
          <a:xfrm>
            <a:off x="6599355" y="3429000"/>
            <a:ext cx="4836549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 defTabSz="914400"/>
            <a:r>
              <a:rPr lang="ru-RU" sz="2800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Спасибо за внимание!</a:t>
            </a:r>
            <a:endParaRPr lang="en-US" sz="2800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45858D-F0DD-4F2E-988B-A91A26A56A55}"/>
              </a:ext>
            </a:extLst>
          </p:cNvPr>
          <p:cNvSpPr txBox="1"/>
          <p:nvPr/>
        </p:nvSpPr>
        <p:spPr>
          <a:xfrm>
            <a:off x="1988161" y="741938"/>
            <a:ext cx="8424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</a:rPr>
              <a:t>Курсовой проект выполнен студентом 3 курса </a:t>
            </a:r>
          </a:p>
          <a:p>
            <a:pPr algn="ctr"/>
            <a:r>
              <a:rPr lang="ru-RU" sz="2400" dirty="0">
                <a:solidFill>
                  <a:srgbClr val="002060"/>
                </a:solidFill>
              </a:rPr>
              <a:t>группы </a:t>
            </a:r>
            <a:r>
              <a:rPr lang="ru-RU" sz="2400" dirty="0" err="1">
                <a:solidFill>
                  <a:srgbClr val="002060"/>
                </a:solidFill>
              </a:rPr>
              <a:t>ИСп</a:t>
            </a:r>
            <a:r>
              <a:rPr lang="ru-RU" sz="2400" dirty="0">
                <a:solidFill>
                  <a:srgbClr val="002060"/>
                </a:solidFill>
              </a:rPr>
              <a:t> 20-1 </a:t>
            </a:r>
          </a:p>
          <a:p>
            <a:pPr algn="ctr"/>
            <a:r>
              <a:rPr lang="ru-RU" sz="2400" dirty="0">
                <a:solidFill>
                  <a:srgbClr val="002060"/>
                </a:solidFill>
              </a:rPr>
              <a:t>Игнатьевым И. А.</a:t>
            </a:r>
          </a:p>
          <a:p>
            <a:pPr algn="ctr"/>
            <a:r>
              <a:rPr lang="ru-RU" sz="2400" dirty="0">
                <a:solidFill>
                  <a:srgbClr val="002060"/>
                </a:solidFill>
              </a:rPr>
              <a:t>Руководитель</a:t>
            </a:r>
          </a:p>
          <a:p>
            <a:pPr algn="ctr"/>
            <a:r>
              <a:rPr lang="ru-RU" sz="2400" dirty="0">
                <a:solidFill>
                  <a:srgbClr val="002060"/>
                </a:solidFill>
              </a:rPr>
              <a:t>Большакова-Стрекалова А.В.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1A2D5D-0504-47C4-B1B1-AA5BD3708BBD}"/>
              </a:ext>
            </a:extLst>
          </p:cNvPr>
          <p:cNvSpPr txBox="1"/>
          <p:nvPr/>
        </p:nvSpPr>
        <p:spPr>
          <a:xfrm>
            <a:off x="883237" y="5454368"/>
            <a:ext cx="3189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Калининград, 2023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7D372A44-A4E4-4C2B-B19E-3FB62444C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19" y="3008278"/>
            <a:ext cx="5063303" cy="182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72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z="2000" b="1" noProof="1" smtClean="0">
                <a:solidFill>
                  <a:schemeClr val="tx1"/>
                </a:solidFill>
              </a:rPr>
              <a:pPr rtl="0"/>
              <a:t>2</a:t>
            </a:fld>
            <a:endParaRPr lang="ru-RU" sz="2000" b="1" noProof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09375" y="320038"/>
            <a:ext cx="277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</a:rPr>
              <a:t>Содержание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2226" y="844690"/>
            <a:ext cx="112684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</a:rPr>
              <a:t>Введение 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1	Описание предметной области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1.1	Аналоги разрабатываемого приложения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1.2	Техническое задание 								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1.3	Описание структуры приложения	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2	Описание разработки приложения   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2.1	Обоснование средств разработки					       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2.2	Разработка интерфейса						        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2. 3	Разработка логики работы приложения. Схема взаимодействия компонентов проекта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2.4	Описание переменных, компонентов, классов и подпрограмм   </a:t>
            </a:r>
          </a:p>
          <a:p>
            <a:pPr marL="457200" indent="-457200">
              <a:buAutoNum type="arabicPlain" startAt="3"/>
            </a:pPr>
            <a:r>
              <a:rPr lang="ru-RU" sz="2400" b="1" dirty="0">
                <a:solidFill>
                  <a:srgbClr val="002060"/>
                </a:solidFill>
              </a:rPr>
              <a:t>Тестирование и установка приложения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Заключение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Список использованной литературы	</a:t>
            </a:r>
          </a:p>
        </p:txBody>
      </p:sp>
    </p:spTree>
    <p:extLst>
      <p:ext uri="{BB962C8B-B14F-4D97-AF65-F5344CB8AC3E}">
        <p14:creationId xmlns:p14="http://schemas.microsoft.com/office/powerpoint/2010/main" val="68359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7449" y="883828"/>
            <a:ext cx="4121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</a:rPr>
              <a:t>Цель работы: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4268" y="2422133"/>
            <a:ext cx="2807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2060"/>
                </a:solidFill>
              </a:rPr>
              <a:t>Задачи: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1693" y="360608"/>
            <a:ext cx="247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</a:rPr>
              <a:t>Введение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296" y="1499092"/>
            <a:ext cx="11289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Разработать информационное приложение для совершенствования процесса бронирования и продаж авиабилетов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296" y="2945353"/>
            <a:ext cx="11289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Изучение специфики процесса бронирования и продаж авиабилетов;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Анализ организационной структуры;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Разработка технического задания;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Анализ бизнес-процессов бронирования и продаж авиабилетов;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Разработка информационной модели согласно поставленным задачам;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Анализ входных и результирующих информационных потоков;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dirty="0"/>
              <a:t>Разработка программного продукта и его тестирование.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z="2000" b="1" noProof="1" smtClean="0">
                <a:solidFill>
                  <a:schemeClr val="tx1"/>
                </a:solidFill>
              </a:rPr>
              <a:pPr rtl="0"/>
              <a:t>3</a:t>
            </a:fld>
            <a:endParaRPr lang="ru-RU" sz="2000" b="1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8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z="2000" b="1" noProof="1" smtClean="0">
                <a:solidFill>
                  <a:schemeClr val="tx1"/>
                </a:solidFill>
              </a:rPr>
              <a:pPr rtl="0"/>
              <a:t>4</a:t>
            </a:fld>
            <a:endParaRPr lang="ru-RU" sz="2000" b="1" noProof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16298" y="446728"/>
            <a:ext cx="9517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lain"/>
            </a:pPr>
            <a:r>
              <a:rPr lang="ru-RU" sz="2800" b="1" dirty="0">
                <a:solidFill>
                  <a:srgbClr val="002060"/>
                </a:solidFill>
              </a:rPr>
              <a:t>Описание предметной области</a:t>
            </a:r>
          </a:p>
          <a:p>
            <a:pPr algn="ctr"/>
            <a:r>
              <a:rPr lang="ru-RU" sz="2800" b="1" dirty="0">
                <a:solidFill>
                  <a:srgbClr val="002060"/>
                </a:solidFill>
              </a:rPr>
              <a:t>1.1 Аналоги разрабатываемого приложения</a:t>
            </a: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t="7982" r="3634" b="18472"/>
          <a:stretch/>
        </p:blipFill>
        <p:spPr bwMode="auto">
          <a:xfrm>
            <a:off x="972487" y="1982407"/>
            <a:ext cx="5235127" cy="2609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t="7982" r="3634" b="9351"/>
          <a:stretch/>
        </p:blipFill>
        <p:spPr bwMode="auto">
          <a:xfrm>
            <a:off x="6375043" y="1982407"/>
            <a:ext cx="5144974" cy="2609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77228" y="5061397"/>
            <a:ext cx="1825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Рисунок 1 -</a:t>
            </a:r>
            <a:r>
              <a:rPr lang="en-US" sz="2000" dirty="0"/>
              <a:t>Skyscanner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034708" y="5061397"/>
            <a:ext cx="1825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Рисунок 2 -</a:t>
            </a:r>
            <a:r>
              <a:rPr lang="en-US" sz="2000" dirty="0" err="1"/>
              <a:t>Aviasales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7476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z="2000" b="1" noProof="1" smtClean="0">
                <a:solidFill>
                  <a:schemeClr val="tx1"/>
                </a:solidFill>
              </a:rPr>
              <a:pPr rtl="0"/>
              <a:t>5</a:t>
            </a:fld>
            <a:endParaRPr lang="ru-RU" sz="2000" b="1" noProof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6528" y="446728"/>
            <a:ext cx="8062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lain"/>
            </a:pPr>
            <a:r>
              <a:rPr lang="ru-RU" sz="2800" b="1" dirty="0">
                <a:solidFill>
                  <a:srgbClr val="002060"/>
                </a:solidFill>
              </a:rPr>
              <a:t>Описание предметной области</a:t>
            </a:r>
          </a:p>
          <a:p>
            <a:pPr algn="ctr"/>
            <a:r>
              <a:rPr lang="ru-RU" sz="2800" b="1" dirty="0">
                <a:solidFill>
                  <a:srgbClr val="002060"/>
                </a:solidFill>
              </a:rPr>
              <a:t>1.</a:t>
            </a:r>
            <a:r>
              <a:rPr lang="en-US" sz="2800" b="1" dirty="0">
                <a:solidFill>
                  <a:srgbClr val="002060"/>
                </a:solidFill>
              </a:rPr>
              <a:t>2</a:t>
            </a:r>
            <a:r>
              <a:rPr lang="ru-RU" sz="2800" b="1" dirty="0">
                <a:solidFill>
                  <a:srgbClr val="002060"/>
                </a:solidFill>
              </a:rPr>
              <a:t> Техническое задание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21732" y="2539445"/>
            <a:ext cx="69717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1)	Общие сведения</a:t>
            </a:r>
          </a:p>
          <a:p>
            <a:r>
              <a:rPr lang="ru-RU" sz="2400" dirty="0" smtClean="0"/>
              <a:t>2</a:t>
            </a:r>
            <a:r>
              <a:rPr lang="ru-RU" sz="2400" dirty="0"/>
              <a:t>)	Требования к системе</a:t>
            </a:r>
          </a:p>
          <a:p>
            <a:r>
              <a:rPr lang="ru-RU" sz="2400" dirty="0" smtClean="0"/>
              <a:t>3</a:t>
            </a:r>
            <a:r>
              <a:rPr lang="ru-RU" sz="2400" dirty="0"/>
              <a:t>)	Состав и содержание работ по созданию системы</a:t>
            </a:r>
          </a:p>
          <a:p>
            <a:r>
              <a:rPr lang="ru-RU" sz="2400" dirty="0" smtClean="0"/>
              <a:t>4</a:t>
            </a:r>
            <a:r>
              <a:rPr lang="ru-RU" sz="2400" dirty="0"/>
              <a:t>)	Порядок контроля и приемки системы</a:t>
            </a:r>
          </a:p>
          <a:p>
            <a:r>
              <a:rPr lang="ru-RU" sz="2400" dirty="0" smtClean="0"/>
              <a:t>5</a:t>
            </a:r>
            <a:r>
              <a:rPr lang="ru-RU" sz="2400" dirty="0"/>
              <a:t>)	Требование к составу и содержимое работ по подготовке объекта к вводу системы в действие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2374" y="1867435"/>
            <a:ext cx="7130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Техническое задание состоит из разделов: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7901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z="2000" b="1" noProof="1" smtClean="0">
                <a:solidFill>
                  <a:schemeClr val="tx1"/>
                </a:solidFill>
              </a:rPr>
              <a:pPr rtl="0"/>
              <a:t>6</a:t>
            </a:fld>
            <a:endParaRPr lang="ru-RU" sz="2000" b="1" noProof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6528" y="446728"/>
            <a:ext cx="8062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lain"/>
            </a:pPr>
            <a:r>
              <a:rPr lang="ru-RU" sz="2800" b="1" dirty="0">
                <a:solidFill>
                  <a:srgbClr val="002060"/>
                </a:solidFill>
              </a:rPr>
              <a:t>Описание предметной области</a:t>
            </a:r>
          </a:p>
          <a:p>
            <a:pPr algn="ctr"/>
            <a:r>
              <a:rPr lang="ru-RU" sz="2800" b="1" dirty="0">
                <a:solidFill>
                  <a:srgbClr val="002060"/>
                </a:solidFill>
              </a:rPr>
              <a:t>1.3 Описание структуры приложения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40674" y="2029680"/>
            <a:ext cx="65338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Приложение состоит из нескольких модулей</a:t>
            </a:r>
          </a:p>
          <a:p>
            <a:r>
              <a:rPr lang="ru-RU" sz="2400" dirty="0"/>
              <a:t>К ним относятся: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Admin;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Customer;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Filters;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Manager;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Models;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Webservices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99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z="2000" b="1" noProof="1" smtClean="0">
                <a:solidFill>
                  <a:schemeClr val="tx1"/>
                </a:solidFill>
              </a:rPr>
              <a:pPr rtl="0"/>
              <a:t>7</a:t>
            </a:fld>
            <a:endParaRPr lang="ru-RU" sz="2000" b="1" noProof="1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63651" y="504302"/>
            <a:ext cx="80879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</a:rPr>
              <a:t>2	Описание разработки приложения   </a:t>
            </a:r>
          </a:p>
          <a:p>
            <a:pPr algn="ctr"/>
            <a:r>
              <a:rPr lang="ru-RU" sz="2800" b="1" dirty="0">
                <a:solidFill>
                  <a:srgbClr val="002060"/>
                </a:solidFill>
              </a:rPr>
              <a:t>2.1	Обоснование средств разработки</a:t>
            </a:r>
          </a:p>
        </p:txBody>
      </p:sp>
      <p:pic>
        <p:nvPicPr>
          <p:cNvPr id="2052" name="Picture 4" descr="https://dnmtechs.com/wp-content/uploads/2018/02/Logo-NetBean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2" r="15170" b="18866"/>
          <a:stretch/>
        </p:blipFill>
        <p:spPr bwMode="auto">
          <a:xfrm>
            <a:off x="905484" y="2940139"/>
            <a:ext cx="4572000" cy="306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39699" y="205158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i="1" dirty="0" err="1"/>
              <a:t>NetBeans</a:t>
            </a:r>
            <a:r>
              <a:rPr lang="ru-RU" sz="2000" i="1" dirty="0"/>
              <a:t> IDE — свободная интегрированная среда разработки приложений (IDE) на языках программирования </a:t>
            </a:r>
            <a:r>
              <a:rPr lang="ru-RU" sz="2000" i="1" dirty="0" err="1"/>
              <a:t>Java</a:t>
            </a:r>
            <a:r>
              <a:rPr lang="ru-RU" sz="2000" i="1" dirty="0"/>
              <a:t>, </a:t>
            </a:r>
            <a:r>
              <a:rPr lang="ru-RU" sz="2000" i="1" dirty="0" err="1"/>
              <a:t>Python</a:t>
            </a:r>
            <a:r>
              <a:rPr lang="ru-RU" sz="2000" i="1" dirty="0"/>
              <a:t>, PHP, </a:t>
            </a:r>
            <a:r>
              <a:rPr lang="ru-RU" sz="2000" i="1" dirty="0" err="1"/>
              <a:t>JavaScript</a:t>
            </a:r>
            <a:r>
              <a:rPr lang="ru-RU" sz="2000" i="1" dirty="0"/>
              <a:t>, C, C++ и ряда других.</a:t>
            </a:r>
          </a:p>
        </p:txBody>
      </p:sp>
      <p:pic>
        <p:nvPicPr>
          <p:cNvPr id="2054" name="Picture 6" descr="https://banner2.cleanpng.com/20180519/tqa/kisspng-java-development-kit-operating-systems-android-mac-5b007912159776.974647311526757650088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630" y="3517522"/>
            <a:ext cx="3762619" cy="209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800940" y="178092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i="1" dirty="0" err="1"/>
              <a:t>Java</a:t>
            </a:r>
            <a:r>
              <a:rPr lang="ru-RU" sz="2000" i="1" dirty="0"/>
              <a:t> — строго типизированный объектно-ориентированный язык программирования общего назначения, разработанный компанией </a:t>
            </a:r>
            <a:r>
              <a:rPr lang="ru-RU" sz="2000" i="1" dirty="0" err="1"/>
              <a:t>Sun</a:t>
            </a:r>
            <a:r>
              <a:rPr lang="ru-RU" sz="2000" i="1" dirty="0"/>
              <a:t> </a:t>
            </a:r>
            <a:r>
              <a:rPr lang="ru-RU" sz="2000" i="1" dirty="0" err="1"/>
              <a:t>Microsystems</a:t>
            </a:r>
            <a:r>
              <a:rPr lang="ru-RU" sz="2000" i="1" dirty="0"/>
              <a:t> (в последующем приобретённой компанией </a:t>
            </a:r>
            <a:r>
              <a:rPr lang="ru-RU" sz="2000" i="1" dirty="0" err="1"/>
              <a:t>Oracle</a:t>
            </a:r>
            <a:r>
              <a:rPr lang="ru-RU" sz="2000" i="1" dirty="0"/>
              <a:t>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5ADA866-9D11-4A9E-BE68-2AC900D3F5FD}"/>
              </a:ext>
            </a:extLst>
          </p:cNvPr>
          <p:cNvSpPr txBox="1"/>
          <p:nvPr/>
        </p:nvSpPr>
        <p:spPr>
          <a:xfrm>
            <a:off x="2024637" y="5455488"/>
            <a:ext cx="2333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Рисунок 3 – среда </a:t>
            </a:r>
            <a:r>
              <a:rPr lang="en-US" sz="2000" dirty="0"/>
              <a:t>NetBeans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CBDE4A-3C61-45C7-BC2B-DAA2A0DAA0F2}"/>
              </a:ext>
            </a:extLst>
          </p:cNvPr>
          <p:cNvSpPr txBox="1"/>
          <p:nvPr/>
        </p:nvSpPr>
        <p:spPr>
          <a:xfrm>
            <a:off x="7262231" y="5609376"/>
            <a:ext cx="3173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Рисунок </a:t>
            </a:r>
            <a:r>
              <a:rPr lang="en-US" sz="2000" dirty="0"/>
              <a:t>4</a:t>
            </a:r>
            <a:r>
              <a:rPr lang="ru-RU" sz="2000" dirty="0"/>
              <a:t> –</a:t>
            </a:r>
            <a:r>
              <a:rPr lang="en-US" sz="2000" dirty="0"/>
              <a:t> </a:t>
            </a:r>
            <a:r>
              <a:rPr lang="ru-RU" sz="2000" dirty="0"/>
              <a:t>язык </a:t>
            </a:r>
            <a:r>
              <a:rPr lang="en-US" sz="2000" dirty="0"/>
              <a:t>Java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7531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z="2000" b="1" noProof="1" smtClean="0">
                <a:solidFill>
                  <a:schemeClr val="tx1"/>
                </a:solidFill>
              </a:rPr>
              <a:pPr rtl="0"/>
              <a:t>8</a:t>
            </a:fld>
            <a:endParaRPr lang="ru-RU" sz="2000" b="1" noProof="1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63651" y="504302"/>
            <a:ext cx="80879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</a:rPr>
              <a:t>2	Описание разработки приложения   </a:t>
            </a:r>
          </a:p>
          <a:p>
            <a:pPr algn="ctr"/>
            <a:r>
              <a:rPr lang="ru-RU" sz="2800" b="1" dirty="0">
                <a:solidFill>
                  <a:srgbClr val="002060"/>
                </a:solidFill>
              </a:rPr>
              <a:t>2.2	Разработка пользовательского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F537594-E2D6-47D4-94CD-DE9DB28AD75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1" r="1123"/>
          <a:stretch/>
        </p:blipFill>
        <p:spPr bwMode="auto">
          <a:xfrm>
            <a:off x="3270742" y="1992947"/>
            <a:ext cx="5873750" cy="28721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CF8F49-5CCE-4CA5-827A-2BA5BA1BA402}"/>
              </a:ext>
            </a:extLst>
          </p:cNvPr>
          <p:cNvSpPr txBox="1"/>
          <p:nvPr/>
        </p:nvSpPr>
        <p:spPr>
          <a:xfrm>
            <a:off x="4024017" y="5201174"/>
            <a:ext cx="436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Рисунок 5 - Главная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219823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7EA1673-3C7E-4A8C-8A0E-CC3B4150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sz="2000" b="1" noProof="1" smtClean="0">
                <a:solidFill>
                  <a:schemeClr val="tx1"/>
                </a:solidFill>
              </a:rPr>
              <a:pPr rtl="0"/>
              <a:t>9</a:t>
            </a:fld>
            <a:endParaRPr lang="ru-RU" sz="2000" b="1" noProof="1">
              <a:solidFill>
                <a:schemeClr val="tx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83AB73D-AB7E-4E32-91DD-FDD6F2064F09}"/>
              </a:ext>
            </a:extLst>
          </p:cNvPr>
          <p:cNvSpPr/>
          <p:nvPr/>
        </p:nvSpPr>
        <p:spPr>
          <a:xfrm>
            <a:off x="1561632" y="537858"/>
            <a:ext cx="90687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2060"/>
                </a:solidFill>
              </a:rPr>
              <a:t>2	Описание разработки приложения   </a:t>
            </a:r>
          </a:p>
          <a:p>
            <a:pPr algn="ctr"/>
            <a:r>
              <a:rPr lang="ru-RU" sz="2800" b="1" dirty="0">
                <a:solidFill>
                  <a:srgbClr val="002060"/>
                </a:solidFill>
              </a:rPr>
              <a:t>2.3	Разработка  логики приложения. Схема взаимодействия компонентов проекта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BAEC0940-CB4A-4A60-BA5D-99B4E7064CD8}"/>
              </a:ext>
            </a:extLst>
          </p:cNvPr>
          <p:cNvPicPr/>
          <p:nvPr/>
        </p:nvPicPr>
        <p:blipFill rotWithShape="1">
          <a:blip r:embed="rId2"/>
          <a:srcRect t="15964" r="4436" b="21038"/>
          <a:stretch/>
        </p:blipFill>
        <p:spPr bwMode="auto">
          <a:xfrm>
            <a:off x="2034599" y="2353740"/>
            <a:ext cx="8122802" cy="29229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EBD029-9760-4B96-B650-CD21D265FB97}"/>
              </a:ext>
            </a:extLst>
          </p:cNvPr>
          <p:cNvSpPr txBox="1"/>
          <p:nvPr/>
        </p:nvSpPr>
        <p:spPr>
          <a:xfrm>
            <a:off x="2222301" y="5511567"/>
            <a:ext cx="774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Рисунок 6 -Схема взаимодействия компонентов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468826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451C01-71EB-4236-9458-377C31D5C0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5550B3-F1C0-4D73-82FC-DDABEC8F095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226911E-AE6C-4963-864C-FEDEB2DC77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513</Words>
  <Application>Microsoft Office PowerPoint</Application>
  <PresentationFormat>Произвольный</PresentationFormat>
  <Paragraphs>129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Аспект</vt:lpstr>
      <vt:lpstr>Курсовой проект по дисциплине «Разработка программных модулей» Тема: «Разработка информационного приложения об авиабилетах с использованием языка программирования Java»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2020-08-18T11:16:38Z</dcterms:created>
  <dcterms:modified xsi:type="dcterms:W3CDTF">2023-04-25T17:03:42Z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