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4" r:id="rId7"/>
    <p:sldId id="272" r:id="rId8"/>
    <p:sldId id="269" r:id="rId9"/>
    <p:sldId id="270" r:id="rId10"/>
    <p:sldId id="271" r:id="rId11"/>
    <p:sldId id="265" r:id="rId12"/>
    <p:sldId id="266" r:id="rId13"/>
    <p:sldId id="267" r:id="rId14"/>
    <p:sldId id="268" r:id="rId15"/>
    <p:sldId id="273" r:id="rId16"/>
    <p:sldId id="262" r:id="rId17"/>
    <p:sldId id="26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852" y="-27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pt-BR"/>
              <a:t>Clique para editar o título Mestre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11/20/2019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11/20/2019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pt-BR"/>
              <a:t>Clique para editar o título Mestre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pt-BR"/>
              <a:t>Clique para editar o título Mestre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11/20/2019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11/20/2019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11/20/2019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IgorJustinoRodrigues/tc"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pensador.com/autor/john_dewe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xmlns="" id="{A31A5785-8072-44A5-8303-793EE877DB18}"/>
              </a:ext>
            </a:extLst>
          </p:cNvPr>
          <p:cNvSpPr>
            <a:spLocks noGrp="1"/>
          </p:cNvSpPr>
          <p:nvPr>
            <p:ph type="subTitle" idx="1"/>
          </p:nvPr>
        </p:nvSpPr>
        <p:spPr>
          <a:xfrm>
            <a:off x="3183484" y="1415967"/>
            <a:ext cx="6831673" cy="1198817"/>
          </a:xfrm>
        </p:spPr>
        <p:txBody>
          <a:bodyPr>
            <a:normAutofit/>
          </a:bodyPr>
          <a:lstStyle/>
          <a:p>
            <a:r>
              <a:rPr lang="pt-BR" sz="2400" b="1" dirty="0"/>
              <a:t>INSTITUTO FEDERAL GOIANO – CAMPUS CERES</a:t>
            </a:r>
          </a:p>
          <a:p>
            <a:r>
              <a:rPr lang="pt-BR" sz="2400" b="1" dirty="0"/>
              <a:t>BACHARELADO EM SISTEMAS DE INFORMAÇÃO</a:t>
            </a:r>
            <a:endParaRPr lang="pt-BR" sz="1100" b="1" dirty="0"/>
          </a:p>
        </p:txBody>
      </p:sp>
      <p:sp>
        <p:nvSpPr>
          <p:cNvPr id="4" name="Título 1">
            <a:extLst>
              <a:ext uri="{FF2B5EF4-FFF2-40B4-BE49-F238E27FC236}">
                <a16:creationId xmlns:a16="http://schemas.microsoft.com/office/drawing/2014/main" xmlns="" id="{CB6258AC-6C26-447D-9FDF-D64A44FA1921}"/>
              </a:ext>
            </a:extLst>
          </p:cNvPr>
          <p:cNvSpPr txBox="1">
            <a:spLocks/>
          </p:cNvSpPr>
          <p:nvPr/>
        </p:nvSpPr>
        <p:spPr>
          <a:xfrm>
            <a:off x="1915125" y="2789647"/>
            <a:ext cx="8361229" cy="2098226"/>
          </a:xfrm>
          <a:prstGeom prst="rect">
            <a:avLst/>
          </a:prstGeom>
        </p:spPr>
        <p:txBody>
          <a:bodyPr vert="horz" lIns="91440" tIns="45720" rIns="91440" bIns="45720" rtlCol="0" anchor="ctr">
            <a:noAutofit/>
          </a:bodyPr>
          <a:lstStyle>
            <a:lvl1pPr algn="ctr" defTabSz="914400" rtl="0" eaLnBrk="1" latinLnBrk="0" hangingPunct="1">
              <a:lnSpc>
                <a:spcPct val="89000"/>
              </a:lnSpc>
              <a:spcBef>
                <a:spcPct val="0"/>
              </a:spcBef>
              <a:buNone/>
              <a:defRPr sz="7200" kern="1200" cap="all" baseline="0">
                <a:solidFill>
                  <a:schemeClr val="tx2"/>
                </a:solidFill>
                <a:latin typeface="+mj-lt"/>
                <a:ea typeface="+mj-ea"/>
                <a:cs typeface="+mj-cs"/>
              </a:defRPr>
            </a:lvl1pPr>
          </a:lstStyle>
          <a:p>
            <a:r>
              <a:rPr lang="pt-BR" sz="2800" dirty="0"/>
              <a:t>DESENVOLVIMENTO DE </a:t>
            </a:r>
            <a:r>
              <a:rPr lang="pt-BR" sz="2800" i="1" dirty="0"/>
              <a:t>SOFTWARE</a:t>
            </a:r>
            <a:r>
              <a:rPr lang="pt-BR" sz="2800" dirty="0"/>
              <a:t> PARA CONTROLE DE ENTRADAS E SAÍDAS DE VEÍCULOS NO IF GOIANO CAMPUS CERES</a:t>
            </a:r>
          </a:p>
        </p:txBody>
      </p:sp>
      <p:sp>
        <p:nvSpPr>
          <p:cNvPr id="7" name="Retângulo 6">
            <a:extLst>
              <a:ext uri="{FF2B5EF4-FFF2-40B4-BE49-F238E27FC236}">
                <a16:creationId xmlns:a16="http://schemas.microsoft.com/office/drawing/2014/main" xmlns="" id="{37AC3647-5D30-4A88-A093-18EBBC76E0E9}"/>
              </a:ext>
            </a:extLst>
          </p:cNvPr>
          <p:cNvSpPr/>
          <p:nvPr/>
        </p:nvSpPr>
        <p:spPr>
          <a:xfrm>
            <a:off x="2146591" y="4207566"/>
            <a:ext cx="6096000" cy="1200329"/>
          </a:xfrm>
          <a:prstGeom prst="rect">
            <a:avLst/>
          </a:prstGeom>
        </p:spPr>
        <p:txBody>
          <a:bodyPr anchor="ctr">
            <a:spAutoFit/>
          </a:bodyPr>
          <a:lstStyle/>
          <a:p>
            <a:endParaRPr lang="pt-BR" b="1" dirty="0"/>
          </a:p>
          <a:p>
            <a:endParaRPr lang="pt-BR" b="1" dirty="0"/>
          </a:p>
          <a:p>
            <a:r>
              <a:rPr lang="pt-BR" b="1" dirty="0"/>
              <a:t>Acadêmico: Igor Justino Rodrigues </a:t>
            </a:r>
          </a:p>
          <a:p>
            <a:r>
              <a:rPr lang="pt-BR" b="1" dirty="0"/>
              <a:t>Orientadora: </a:t>
            </a:r>
            <a:r>
              <a:rPr lang="pt-BR" b="1" dirty="0" err="1"/>
              <a:t>Profª</a:t>
            </a:r>
            <a:r>
              <a:rPr lang="pt-BR" b="1" dirty="0"/>
              <a:t> </a:t>
            </a:r>
            <a:r>
              <a:rPr lang="pt-BR" b="1" dirty="0" err="1"/>
              <a:t>Drª</a:t>
            </a:r>
            <a:r>
              <a:rPr lang="pt-BR" b="1" dirty="0"/>
              <a:t>. Jaqueline Alves Ribeiro</a:t>
            </a:r>
            <a:endParaRPr lang="pt-BR" sz="1000" b="1" dirty="0"/>
          </a:p>
        </p:txBody>
      </p:sp>
      <p:pic>
        <p:nvPicPr>
          <p:cNvPr id="1026" name="Picture 2" descr="Resultado de imagem para ifgoiano campus ceres logo">
            <a:extLst>
              <a:ext uri="{FF2B5EF4-FFF2-40B4-BE49-F238E27FC236}">
                <a16:creationId xmlns:a16="http://schemas.microsoft.com/office/drawing/2014/main" xmlns="" id="{01B68B00-15FB-4213-9A07-3122AB2FAA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2914" y="1290322"/>
            <a:ext cx="990570" cy="1450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7659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43755"/>
          </a:xfrm>
        </p:spPr>
        <p:txBody>
          <a:bodyPr>
            <a:normAutofit/>
          </a:bodyPr>
          <a:lstStyle/>
          <a:p>
            <a:r>
              <a:rPr lang="pt-BR" dirty="0" smtClean="0"/>
              <a:t>Diagrama de Caso de Uso</a:t>
            </a:r>
            <a:endParaRPr lang="pt-BR" dirty="0"/>
          </a:p>
        </p:txBody>
      </p:sp>
      <p:sp>
        <p:nvSpPr>
          <p:cNvPr id="5" name="Espaço Reservado para Conteúdo 2">
            <a:extLst>
              <a:ext uri="{FF2B5EF4-FFF2-40B4-BE49-F238E27FC236}">
                <a16:creationId xmlns:a16="http://schemas.microsoft.com/office/drawing/2014/main" xmlns="" id="{3352427F-C654-4E30-9C2A-DE9B0166A69F}"/>
              </a:ext>
            </a:extLst>
          </p:cNvPr>
          <p:cNvSpPr>
            <a:spLocks noGrp="1"/>
          </p:cNvSpPr>
          <p:nvPr>
            <p:ph idx="1"/>
          </p:nvPr>
        </p:nvSpPr>
        <p:spPr>
          <a:xfrm>
            <a:off x="1503605" y="5911403"/>
            <a:ext cx="9791922" cy="656823"/>
          </a:xfrm>
        </p:spPr>
        <p:txBody>
          <a:bodyPr>
            <a:normAutofit fontScale="85000" lnSpcReduction="20000"/>
          </a:bodyPr>
          <a:lstStyle/>
          <a:p>
            <a:pPr marL="0" indent="0">
              <a:buNone/>
            </a:pPr>
            <a:r>
              <a:rPr lang="pt-BR" dirty="0" smtClean="0"/>
              <a:t>Figura 5 – Diagrama de Caso de Uso</a:t>
            </a:r>
          </a:p>
          <a:p>
            <a:pPr marL="0" indent="0">
              <a:buNone/>
            </a:pPr>
            <a:r>
              <a:rPr lang="pt-BR" dirty="0" smtClean="0"/>
              <a:t>Fonte: Própria.</a:t>
            </a:r>
            <a:endParaRPr lang="pt-BR" dirty="0"/>
          </a:p>
        </p:txBody>
      </p:sp>
      <p:pic>
        <p:nvPicPr>
          <p:cNvPr id="7" name="image24.png"/>
          <p:cNvPicPr/>
          <p:nvPr/>
        </p:nvPicPr>
        <p:blipFill>
          <a:blip r:embed="rId2"/>
          <a:srcRect/>
          <a:stretch>
            <a:fillRect/>
          </a:stretch>
        </p:blipFill>
        <p:spPr>
          <a:xfrm>
            <a:off x="2409371" y="1487714"/>
            <a:ext cx="7373258" cy="4230914"/>
          </a:xfrm>
          <a:prstGeom prst="rect">
            <a:avLst/>
          </a:prstGeom>
          <a:ln/>
        </p:spPr>
      </p:pic>
    </p:spTree>
    <p:extLst>
      <p:ext uri="{BB962C8B-B14F-4D97-AF65-F5344CB8AC3E}">
        <p14:creationId xmlns:p14="http://schemas.microsoft.com/office/powerpoint/2010/main" val="1336423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43755"/>
          </a:xfrm>
        </p:spPr>
        <p:txBody>
          <a:bodyPr/>
          <a:lstStyle/>
          <a:p>
            <a:r>
              <a:rPr lang="pt-BR" dirty="0" smtClean="0"/>
              <a:t>Telas</a:t>
            </a:r>
            <a:endParaRPr lang="pt-BR" dirty="0"/>
          </a:p>
        </p:txBody>
      </p:sp>
      <p:sp>
        <p:nvSpPr>
          <p:cNvPr id="5" name="Espaço Reservado para Conteúdo 2">
            <a:extLst>
              <a:ext uri="{FF2B5EF4-FFF2-40B4-BE49-F238E27FC236}">
                <a16:creationId xmlns:a16="http://schemas.microsoft.com/office/drawing/2014/main" xmlns="" id="{3352427F-C654-4E30-9C2A-DE9B0166A69F}"/>
              </a:ext>
            </a:extLst>
          </p:cNvPr>
          <p:cNvSpPr>
            <a:spLocks noGrp="1"/>
          </p:cNvSpPr>
          <p:nvPr>
            <p:ph idx="1"/>
          </p:nvPr>
        </p:nvSpPr>
        <p:spPr>
          <a:xfrm>
            <a:off x="1503605" y="5911403"/>
            <a:ext cx="9791922" cy="656823"/>
          </a:xfrm>
        </p:spPr>
        <p:txBody>
          <a:bodyPr>
            <a:normAutofit fontScale="85000" lnSpcReduction="20000"/>
          </a:bodyPr>
          <a:lstStyle/>
          <a:p>
            <a:pPr marL="0" indent="0">
              <a:buNone/>
            </a:pPr>
            <a:r>
              <a:rPr lang="pt-BR" dirty="0" smtClean="0"/>
              <a:t>Figura 6 – </a:t>
            </a:r>
            <a:r>
              <a:rPr lang="pt-BR" i="1" dirty="0" smtClean="0"/>
              <a:t>Print</a:t>
            </a:r>
            <a:r>
              <a:rPr lang="pt-BR" dirty="0" smtClean="0"/>
              <a:t> tela inicial</a:t>
            </a:r>
          </a:p>
          <a:p>
            <a:pPr marL="0" indent="0">
              <a:buNone/>
            </a:pPr>
            <a:r>
              <a:rPr lang="pt-BR" dirty="0" smtClean="0"/>
              <a:t>Fonte: Própria.</a:t>
            </a:r>
            <a:endParaRPr lang="pt-BR" dirty="0"/>
          </a:p>
        </p:txBody>
      </p:sp>
      <p:pic>
        <p:nvPicPr>
          <p:cNvPr id="6" name="image28.png"/>
          <p:cNvPicPr/>
          <p:nvPr/>
        </p:nvPicPr>
        <p:blipFill>
          <a:blip r:embed="rId2"/>
          <a:srcRect b="5102"/>
          <a:stretch>
            <a:fillRect/>
          </a:stretch>
        </p:blipFill>
        <p:spPr>
          <a:xfrm>
            <a:off x="2032303" y="1450147"/>
            <a:ext cx="8160447" cy="4345346"/>
          </a:xfrm>
          <a:prstGeom prst="rect">
            <a:avLst/>
          </a:prstGeom>
          <a:ln/>
        </p:spPr>
      </p:pic>
      <p:pic>
        <p:nvPicPr>
          <p:cNvPr id="1026" name="Picture 2" descr="C:\Users\Igor\Google Drive\TC - Igor Justino - 2019\Software\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5066" y="2082513"/>
            <a:ext cx="1070439" cy="355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893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43755"/>
          </a:xfrm>
        </p:spPr>
        <p:txBody>
          <a:bodyPr/>
          <a:lstStyle/>
          <a:p>
            <a:r>
              <a:rPr lang="pt-BR" dirty="0" smtClean="0"/>
              <a:t>Telas</a:t>
            </a:r>
            <a:endParaRPr lang="pt-BR" dirty="0"/>
          </a:p>
        </p:txBody>
      </p:sp>
      <p:sp>
        <p:nvSpPr>
          <p:cNvPr id="5" name="Espaço Reservado para Conteúdo 2">
            <a:extLst>
              <a:ext uri="{FF2B5EF4-FFF2-40B4-BE49-F238E27FC236}">
                <a16:creationId xmlns:a16="http://schemas.microsoft.com/office/drawing/2014/main" xmlns="" id="{3352427F-C654-4E30-9C2A-DE9B0166A69F}"/>
              </a:ext>
            </a:extLst>
          </p:cNvPr>
          <p:cNvSpPr>
            <a:spLocks noGrp="1"/>
          </p:cNvSpPr>
          <p:nvPr>
            <p:ph idx="1"/>
          </p:nvPr>
        </p:nvSpPr>
        <p:spPr>
          <a:xfrm>
            <a:off x="1503605" y="5911403"/>
            <a:ext cx="9791922" cy="656823"/>
          </a:xfrm>
        </p:spPr>
        <p:txBody>
          <a:bodyPr>
            <a:normAutofit fontScale="85000" lnSpcReduction="20000"/>
          </a:bodyPr>
          <a:lstStyle/>
          <a:p>
            <a:pPr marL="0" indent="0">
              <a:buNone/>
            </a:pPr>
            <a:r>
              <a:rPr lang="pt-BR" dirty="0" smtClean="0"/>
              <a:t>Figura 7 – </a:t>
            </a:r>
            <a:r>
              <a:rPr lang="pt-BR" i="1" dirty="0" smtClean="0"/>
              <a:t>Print</a:t>
            </a:r>
            <a:r>
              <a:rPr lang="pt-BR" dirty="0" smtClean="0"/>
              <a:t> tela de entradas</a:t>
            </a:r>
          </a:p>
          <a:p>
            <a:pPr marL="0" indent="0">
              <a:buNone/>
            </a:pPr>
            <a:r>
              <a:rPr lang="pt-BR" dirty="0" smtClean="0"/>
              <a:t>Fonte: Própria.</a:t>
            </a:r>
            <a:endParaRPr lang="pt-BR" dirty="0"/>
          </a:p>
        </p:txBody>
      </p:sp>
      <p:pic>
        <p:nvPicPr>
          <p:cNvPr id="7" name="image17.png"/>
          <p:cNvPicPr/>
          <p:nvPr/>
        </p:nvPicPr>
        <p:blipFill>
          <a:blip r:embed="rId2"/>
          <a:srcRect b="5384"/>
          <a:stretch>
            <a:fillRect/>
          </a:stretch>
        </p:blipFill>
        <p:spPr>
          <a:xfrm>
            <a:off x="1824506" y="1327033"/>
            <a:ext cx="8542988" cy="4487268"/>
          </a:xfrm>
          <a:prstGeom prst="rect">
            <a:avLst/>
          </a:prstGeom>
          <a:ln/>
        </p:spPr>
      </p:pic>
    </p:spTree>
    <p:extLst>
      <p:ext uri="{BB962C8B-B14F-4D97-AF65-F5344CB8AC3E}">
        <p14:creationId xmlns:p14="http://schemas.microsoft.com/office/powerpoint/2010/main" val="3556177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43755"/>
          </a:xfrm>
        </p:spPr>
        <p:txBody>
          <a:bodyPr/>
          <a:lstStyle/>
          <a:p>
            <a:r>
              <a:rPr lang="pt-BR" dirty="0" smtClean="0"/>
              <a:t>Telas</a:t>
            </a:r>
            <a:endParaRPr lang="pt-BR" dirty="0"/>
          </a:p>
        </p:txBody>
      </p:sp>
      <p:sp>
        <p:nvSpPr>
          <p:cNvPr id="5" name="Espaço Reservado para Conteúdo 2">
            <a:extLst>
              <a:ext uri="{FF2B5EF4-FFF2-40B4-BE49-F238E27FC236}">
                <a16:creationId xmlns:a16="http://schemas.microsoft.com/office/drawing/2014/main" xmlns="" id="{3352427F-C654-4E30-9C2A-DE9B0166A69F}"/>
              </a:ext>
            </a:extLst>
          </p:cNvPr>
          <p:cNvSpPr>
            <a:spLocks noGrp="1"/>
          </p:cNvSpPr>
          <p:nvPr>
            <p:ph idx="1"/>
          </p:nvPr>
        </p:nvSpPr>
        <p:spPr>
          <a:xfrm>
            <a:off x="1503605" y="5911403"/>
            <a:ext cx="9791922" cy="656823"/>
          </a:xfrm>
        </p:spPr>
        <p:txBody>
          <a:bodyPr>
            <a:normAutofit fontScale="85000" lnSpcReduction="20000"/>
          </a:bodyPr>
          <a:lstStyle/>
          <a:p>
            <a:pPr marL="0" indent="0">
              <a:buNone/>
            </a:pPr>
            <a:r>
              <a:rPr lang="pt-BR" dirty="0" smtClean="0"/>
              <a:t>Figura 8 – </a:t>
            </a:r>
            <a:r>
              <a:rPr lang="pt-BR" i="1" dirty="0" smtClean="0"/>
              <a:t>Print</a:t>
            </a:r>
            <a:r>
              <a:rPr lang="pt-BR" dirty="0" smtClean="0"/>
              <a:t> tela de edição de veículo</a:t>
            </a:r>
          </a:p>
          <a:p>
            <a:pPr marL="0" indent="0">
              <a:buNone/>
            </a:pPr>
            <a:r>
              <a:rPr lang="pt-BR" dirty="0" smtClean="0"/>
              <a:t>Fonte: Própria.</a:t>
            </a:r>
            <a:endParaRPr lang="pt-BR" dirty="0"/>
          </a:p>
        </p:txBody>
      </p:sp>
      <p:pic>
        <p:nvPicPr>
          <p:cNvPr id="6" name="image10.png"/>
          <p:cNvPicPr/>
          <p:nvPr/>
        </p:nvPicPr>
        <p:blipFill>
          <a:blip r:embed="rId2"/>
          <a:srcRect b="5384"/>
          <a:stretch>
            <a:fillRect/>
          </a:stretch>
        </p:blipFill>
        <p:spPr>
          <a:xfrm>
            <a:off x="2004810" y="1371601"/>
            <a:ext cx="8182380" cy="4398136"/>
          </a:xfrm>
          <a:prstGeom prst="rect">
            <a:avLst/>
          </a:prstGeom>
          <a:ln/>
        </p:spPr>
      </p:pic>
    </p:spTree>
    <p:extLst>
      <p:ext uri="{BB962C8B-B14F-4D97-AF65-F5344CB8AC3E}">
        <p14:creationId xmlns:p14="http://schemas.microsoft.com/office/powerpoint/2010/main" val="4079602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43755"/>
          </a:xfrm>
        </p:spPr>
        <p:txBody>
          <a:bodyPr/>
          <a:lstStyle/>
          <a:p>
            <a:r>
              <a:rPr lang="pt-BR" dirty="0" smtClean="0"/>
              <a:t>Telas</a:t>
            </a:r>
            <a:endParaRPr lang="pt-BR" dirty="0"/>
          </a:p>
        </p:txBody>
      </p:sp>
      <p:sp>
        <p:nvSpPr>
          <p:cNvPr id="5" name="Espaço Reservado para Conteúdo 2">
            <a:extLst>
              <a:ext uri="{FF2B5EF4-FFF2-40B4-BE49-F238E27FC236}">
                <a16:creationId xmlns:a16="http://schemas.microsoft.com/office/drawing/2014/main" xmlns="" id="{3352427F-C654-4E30-9C2A-DE9B0166A69F}"/>
              </a:ext>
            </a:extLst>
          </p:cNvPr>
          <p:cNvSpPr>
            <a:spLocks noGrp="1"/>
          </p:cNvSpPr>
          <p:nvPr>
            <p:ph idx="1"/>
          </p:nvPr>
        </p:nvSpPr>
        <p:spPr>
          <a:xfrm>
            <a:off x="1503605" y="5911403"/>
            <a:ext cx="9791922" cy="656823"/>
          </a:xfrm>
        </p:spPr>
        <p:txBody>
          <a:bodyPr>
            <a:normAutofit fontScale="85000" lnSpcReduction="20000"/>
          </a:bodyPr>
          <a:lstStyle/>
          <a:p>
            <a:pPr marL="0" indent="0">
              <a:buNone/>
            </a:pPr>
            <a:r>
              <a:rPr lang="pt-BR" dirty="0" smtClean="0"/>
              <a:t>Figura 9 – </a:t>
            </a:r>
            <a:r>
              <a:rPr lang="pt-BR" i="1" dirty="0" smtClean="0"/>
              <a:t>Print</a:t>
            </a:r>
            <a:r>
              <a:rPr lang="pt-BR" dirty="0" smtClean="0"/>
              <a:t> tela de detalhes de registro</a:t>
            </a:r>
          </a:p>
          <a:p>
            <a:pPr marL="0" indent="0">
              <a:buNone/>
            </a:pPr>
            <a:r>
              <a:rPr lang="pt-BR" dirty="0" smtClean="0"/>
              <a:t>Fonte: Própria.</a:t>
            </a:r>
            <a:endParaRPr lang="pt-BR" dirty="0"/>
          </a:p>
        </p:txBody>
      </p:sp>
      <p:pic>
        <p:nvPicPr>
          <p:cNvPr id="4" name="image20.png"/>
          <p:cNvPicPr/>
          <p:nvPr/>
        </p:nvPicPr>
        <p:blipFill>
          <a:blip r:embed="rId2"/>
          <a:srcRect b="6238"/>
          <a:stretch>
            <a:fillRect/>
          </a:stretch>
        </p:blipFill>
        <p:spPr>
          <a:xfrm>
            <a:off x="1876023" y="1371601"/>
            <a:ext cx="8439954" cy="4372378"/>
          </a:xfrm>
          <a:prstGeom prst="rect">
            <a:avLst/>
          </a:prstGeom>
          <a:ln/>
        </p:spPr>
      </p:pic>
    </p:spTree>
    <p:extLst>
      <p:ext uri="{BB962C8B-B14F-4D97-AF65-F5344CB8AC3E}">
        <p14:creationId xmlns:p14="http://schemas.microsoft.com/office/powerpoint/2010/main" val="1859810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43755"/>
          </a:xfrm>
        </p:spPr>
        <p:txBody>
          <a:bodyPr/>
          <a:lstStyle/>
          <a:p>
            <a:r>
              <a:rPr lang="pt-BR" dirty="0" smtClean="0"/>
              <a:t>Telas</a:t>
            </a:r>
            <a:endParaRPr lang="pt-BR" dirty="0"/>
          </a:p>
        </p:txBody>
      </p:sp>
      <p:sp>
        <p:nvSpPr>
          <p:cNvPr id="5" name="Espaço Reservado para Conteúdo 2">
            <a:extLst>
              <a:ext uri="{FF2B5EF4-FFF2-40B4-BE49-F238E27FC236}">
                <a16:creationId xmlns:a16="http://schemas.microsoft.com/office/drawing/2014/main" xmlns="" id="{3352427F-C654-4E30-9C2A-DE9B0166A69F}"/>
              </a:ext>
            </a:extLst>
          </p:cNvPr>
          <p:cNvSpPr>
            <a:spLocks noGrp="1"/>
          </p:cNvSpPr>
          <p:nvPr>
            <p:ph idx="1"/>
          </p:nvPr>
        </p:nvSpPr>
        <p:spPr>
          <a:xfrm>
            <a:off x="1503605" y="5911403"/>
            <a:ext cx="9791922" cy="656823"/>
          </a:xfrm>
        </p:spPr>
        <p:txBody>
          <a:bodyPr>
            <a:normAutofit fontScale="85000" lnSpcReduction="20000"/>
          </a:bodyPr>
          <a:lstStyle/>
          <a:p>
            <a:pPr marL="0" indent="0">
              <a:buNone/>
            </a:pPr>
            <a:r>
              <a:rPr lang="pt-BR" dirty="0" smtClean="0"/>
              <a:t>Figura 10 – </a:t>
            </a:r>
            <a:r>
              <a:rPr lang="pt-BR" i="1" dirty="0" smtClean="0"/>
              <a:t>Print</a:t>
            </a:r>
            <a:r>
              <a:rPr lang="pt-BR" dirty="0" smtClean="0"/>
              <a:t> tela de relatório</a:t>
            </a:r>
          </a:p>
          <a:p>
            <a:pPr marL="0" indent="0">
              <a:buNone/>
            </a:pPr>
            <a:r>
              <a:rPr lang="pt-BR" dirty="0" smtClean="0"/>
              <a:t>Fonte: Própria.</a:t>
            </a:r>
            <a:endParaRPr lang="pt-BR"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3294" r="2073" b="7936"/>
          <a:stretch/>
        </p:blipFill>
        <p:spPr bwMode="auto">
          <a:xfrm>
            <a:off x="1277262" y="1322768"/>
            <a:ext cx="9805350" cy="4453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6669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2361FB7-3736-4008-8945-803E0AD8A0ED}"/>
              </a:ext>
            </a:extLst>
          </p:cNvPr>
          <p:cNvSpPr>
            <a:spLocks noGrp="1"/>
          </p:cNvSpPr>
          <p:nvPr>
            <p:ph type="title"/>
          </p:nvPr>
        </p:nvSpPr>
        <p:spPr>
          <a:xfrm>
            <a:off x="1371600" y="685800"/>
            <a:ext cx="9601200" cy="824948"/>
          </a:xfrm>
        </p:spPr>
        <p:txBody>
          <a:bodyPr/>
          <a:lstStyle/>
          <a:p>
            <a:r>
              <a:rPr lang="pt-BR" dirty="0"/>
              <a:t>Conclusões</a:t>
            </a:r>
          </a:p>
        </p:txBody>
      </p:sp>
      <p:sp>
        <p:nvSpPr>
          <p:cNvPr id="3" name="Espaço Reservado para Conteúdo 2">
            <a:extLst>
              <a:ext uri="{FF2B5EF4-FFF2-40B4-BE49-F238E27FC236}">
                <a16:creationId xmlns:a16="http://schemas.microsoft.com/office/drawing/2014/main" xmlns="" id="{3352427F-C654-4E30-9C2A-DE9B0166A69F}"/>
              </a:ext>
            </a:extLst>
          </p:cNvPr>
          <p:cNvSpPr>
            <a:spLocks noGrp="1"/>
          </p:cNvSpPr>
          <p:nvPr>
            <p:ph idx="1"/>
          </p:nvPr>
        </p:nvSpPr>
        <p:spPr>
          <a:xfrm>
            <a:off x="1371600" y="1510748"/>
            <a:ext cx="9601200" cy="4356652"/>
          </a:xfrm>
        </p:spPr>
        <p:txBody>
          <a:bodyPr/>
          <a:lstStyle/>
          <a:p>
            <a:pPr marL="0" indent="0">
              <a:buNone/>
            </a:pPr>
            <a:r>
              <a:rPr lang="pt-BR" dirty="0"/>
              <a:t>O trabalho apresentou o desenvolvimento e a documentação de um sistema </a:t>
            </a:r>
            <a:r>
              <a:rPr lang="pt-BR" i="1" dirty="0"/>
              <a:t>web</a:t>
            </a:r>
            <a:r>
              <a:rPr lang="pt-BR" dirty="0"/>
              <a:t> com o objetivo de auxiliar a segurança do Instituto Federal Goiano – Campus Ceres, através do controle de acesso de veículos no campus. </a:t>
            </a:r>
            <a:endParaRPr lang="pt-BR" dirty="0" smtClean="0"/>
          </a:p>
          <a:p>
            <a:pPr marL="0" indent="0">
              <a:buNone/>
            </a:pPr>
            <a:r>
              <a:rPr lang="pt-BR" dirty="0" smtClean="0"/>
              <a:t>O </a:t>
            </a:r>
            <a:r>
              <a:rPr lang="pt-BR" dirty="0"/>
              <a:t>código fonte do sistema está disponível em um repositório </a:t>
            </a:r>
            <a:r>
              <a:rPr lang="pt-BR" i="1" dirty="0"/>
              <a:t>online</a:t>
            </a:r>
            <a:r>
              <a:rPr lang="pt-BR" dirty="0"/>
              <a:t>, acessível em </a:t>
            </a:r>
            <a:r>
              <a:rPr lang="pt-BR" u="sng" dirty="0">
                <a:hlinkClick r:id="rId2"/>
              </a:rPr>
              <a:t>https://github.com/IgorJustinoRodrigues/tc</a:t>
            </a:r>
            <a:r>
              <a:rPr lang="pt-BR" dirty="0"/>
              <a:t>. </a:t>
            </a:r>
            <a:endParaRPr lang="pt-BR" dirty="0" smtClean="0"/>
          </a:p>
          <a:p>
            <a:endParaRPr lang="pt-BR" dirty="0" smtClean="0"/>
          </a:p>
          <a:p>
            <a:r>
              <a:rPr lang="pt-BR" dirty="0" smtClean="0"/>
              <a:t>Integração</a:t>
            </a:r>
            <a:endParaRPr lang="pt-BR" dirty="0"/>
          </a:p>
          <a:p>
            <a:r>
              <a:rPr lang="pt-BR" dirty="0"/>
              <a:t>Segurança</a:t>
            </a:r>
          </a:p>
          <a:p>
            <a:r>
              <a:rPr lang="pt-BR" dirty="0"/>
              <a:t>Agilidade</a:t>
            </a:r>
          </a:p>
          <a:p>
            <a:r>
              <a:rPr lang="pt-BR" dirty="0"/>
              <a:t>Tecnologia</a:t>
            </a:r>
          </a:p>
          <a:p>
            <a:pPr marL="0" indent="0">
              <a:buNone/>
            </a:pPr>
            <a:endParaRPr lang="pt-BR" dirty="0"/>
          </a:p>
        </p:txBody>
      </p:sp>
    </p:spTree>
    <p:extLst>
      <p:ext uri="{BB962C8B-B14F-4D97-AF65-F5344CB8AC3E}">
        <p14:creationId xmlns:p14="http://schemas.microsoft.com/office/powerpoint/2010/main" val="1411587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8FA32CC-2ECB-4D4D-9B40-17AC9B23F6EF}"/>
              </a:ext>
            </a:extLst>
          </p:cNvPr>
          <p:cNvSpPr>
            <a:spLocks noGrp="1"/>
          </p:cNvSpPr>
          <p:nvPr>
            <p:ph type="title"/>
          </p:nvPr>
        </p:nvSpPr>
        <p:spPr>
          <a:xfrm>
            <a:off x="1371600" y="685800"/>
            <a:ext cx="9601200" cy="5436704"/>
          </a:xfrm>
        </p:spPr>
        <p:txBody>
          <a:bodyPr anchor="ctr"/>
          <a:lstStyle/>
          <a:p>
            <a:pPr algn="ctr"/>
            <a:r>
              <a:rPr lang="pt-BR" dirty="0"/>
              <a:t>Obrigado!</a:t>
            </a:r>
          </a:p>
        </p:txBody>
      </p:sp>
      <p:sp>
        <p:nvSpPr>
          <p:cNvPr id="4" name="Retângulo 3">
            <a:extLst>
              <a:ext uri="{FF2B5EF4-FFF2-40B4-BE49-F238E27FC236}">
                <a16:creationId xmlns:a16="http://schemas.microsoft.com/office/drawing/2014/main" xmlns="" id="{FDAD6481-6E0F-4ADB-8733-52698D2B1461}"/>
              </a:ext>
            </a:extLst>
          </p:cNvPr>
          <p:cNvSpPr/>
          <p:nvPr/>
        </p:nvSpPr>
        <p:spPr>
          <a:xfrm>
            <a:off x="8733183" y="5259962"/>
            <a:ext cx="3034748" cy="1323439"/>
          </a:xfrm>
          <a:prstGeom prst="rect">
            <a:avLst/>
          </a:prstGeom>
        </p:spPr>
        <p:txBody>
          <a:bodyPr wrap="square">
            <a:spAutoFit/>
          </a:bodyPr>
          <a:lstStyle/>
          <a:p>
            <a:pPr algn="ctr"/>
            <a:r>
              <a:rPr lang="pt-BR" sz="1600" dirty="0">
                <a:latin typeface="Ink Free" panose="03080402000500000000" pitchFamily="66" charset="0"/>
              </a:rPr>
              <a:t>A educação é um processo social, é desenvolvimento. Não é a preparação para a vida, é a própria vida.</a:t>
            </a:r>
          </a:p>
          <a:p>
            <a:pPr algn="ctr"/>
            <a:r>
              <a:rPr lang="pt-BR" sz="1600" b="1" i="1" dirty="0">
                <a:latin typeface="Ink Free" panose="03080402000500000000" pitchFamily="66" charset="0"/>
                <a:hlinkClick r:id="rId2">
                  <a:extLst>
                    <a:ext uri="{A12FA001-AC4F-418D-AE19-62706E023703}">
                      <ahyp:hlinkClr xmlns:ahyp="http://schemas.microsoft.com/office/drawing/2018/hyperlinkcolor" xmlns="" val="tx"/>
                    </a:ext>
                  </a:extLst>
                </a:hlinkClick>
              </a:rPr>
              <a:t>John Dewey</a:t>
            </a:r>
            <a:endParaRPr lang="pt-BR" sz="1600" b="1" i="1" dirty="0">
              <a:latin typeface="Ink Free" panose="03080402000500000000" pitchFamily="66" charset="0"/>
            </a:endParaRPr>
          </a:p>
        </p:txBody>
      </p:sp>
    </p:spTree>
    <p:extLst>
      <p:ext uri="{BB962C8B-B14F-4D97-AF65-F5344CB8AC3E}">
        <p14:creationId xmlns:p14="http://schemas.microsoft.com/office/powerpoint/2010/main" val="671839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2361FB7-3736-4008-8945-803E0AD8A0ED}"/>
              </a:ext>
            </a:extLst>
          </p:cNvPr>
          <p:cNvSpPr>
            <a:spLocks noGrp="1"/>
          </p:cNvSpPr>
          <p:nvPr>
            <p:ph type="title"/>
          </p:nvPr>
        </p:nvSpPr>
        <p:spPr>
          <a:xfrm>
            <a:off x="1371600" y="685800"/>
            <a:ext cx="9601200" cy="824948"/>
          </a:xfrm>
        </p:spPr>
        <p:txBody>
          <a:bodyPr/>
          <a:lstStyle/>
          <a:p>
            <a:r>
              <a:rPr lang="pt-BR" dirty="0"/>
              <a:t>Introdução</a:t>
            </a:r>
          </a:p>
        </p:txBody>
      </p:sp>
      <p:sp>
        <p:nvSpPr>
          <p:cNvPr id="3" name="Espaço Reservado para Conteúdo 2">
            <a:extLst>
              <a:ext uri="{FF2B5EF4-FFF2-40B4-BE49-F238E27FC236}">
                <a16:creationId xmlns:a16="http://schemas.microsoft.com/office/drawing/2014/main" xmlns="" id="{3352427F-C654-4E30-9C2A-DE9B0166A69F}"/>
              </a:ext>
            </a:extLst>
          </p:cNvPr>
          <p:cNvSpPr>
            <a:spLocks noGrp="1"/>
          </p:cNvSpPr>
          <p:nvPr>
            <p:ph idx="1"/>
          </p:nvPr>
        </p:nvSpPr>
        <p:spPr>
          <a:xfrm>
            <a:off x="1371600" y="1842053"/>
            <a:ext cx="9601200" cy="3101008"/>
          </a:xfrm>
        </p:spPr>
        <p:txBody>
          <a:bodyPr/>
          <a:lstStyle/>
          <a:p>
            <a:pPr marL="0" indent="0" algn="just">
              <a:buNone/>
            </a:pPr>
            <a:r>
              <a:rPr lang="pt-BR" dirty="0"/>
              <a:t>Uma ferramenta prática que auxilia a segurança e controle das informações sobre acesso as dependências do campus.</a:t>
            </a:r>
          </a:p>
          <a:p>
            <a:endParaRPr lang="pt-BR" dirty="0"/>
          </a:p>
          <a:p>
            <a:r>
              <a:rPr lang="pt-BR" dirty="0"/>
              <a:t>IF Goiano Campus Ceres</a:t>
            </a:r>
          </a:p>
          <a:p>
            <a:r>
              <a:rPr lang="pt-BR" dirty="0"/>
              <a:t>Segurança</a:t>
            </a:r>
          </a:p>
          <a:p>
            <a:r>
              <a:rPr lang="pt-BR" dirty="0"/>
              <a:t>Controle e registro de entradas e saídas</a:t>
            </a:r>
          </a:p>
        </p:txBody>
      </p:sp>
    </p:spTree>
    <p:extLst>
      <p:ext uri="{BB962C8B-B14F-4D97-AF65-F5344CB8AC3E}">
        <p14:creationId xmlns:p14="http://schemas.microsoft.com/office/powerpoint/2010/main" val="3490909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2361FB7-3736-4008-8945-803E0AD8A0ED}"/>
              </a:ext>
            </a:extLst>
          </p:cNvPr>
          <p:cNvSpPr>
            <a:spLocks noGrp="1"/>
          </p:cNvSpPr>
          <p:nvPr>
            <p:ph type="title"/>
          </p:nvPr>
        </p:nvSpPr>
        <p:spPr>
          <a:xfrm>
            <a:off x="1371600" y="685800"/>
            <a:ext cx="9601200" cy="824948"/>
          </a:xfrm>
        </p:spPr>
        <p:txBody>
          <a:bodyPr/>
          <a:lstStyle/>
          <a:p>
            <a:r>
              <a:rPr lang="pt-BR" dirty="0"/>
              <a:t>Objetivo</a:t>
            </a:r>
          </a:p>
        </p:txBody>
      </p:sp>
      <p:sp>
        <p:nvSpPr>
          <p:cNvPr id="3" name="Espaço Reservado para Conteúdo 2">
            <a:extLst>
              <a:ext uri="{FF2B5EF4-FFF2-40B4-BE49-F238E27FC236}">
                <a16:creationId xmlns:a16="http://schemas.microsoft.com/office/drawing/2014/main" xmlns="" id="{3352427F-C654-4E30-9C2A-DE9B0166A69F}"/>
              </a:ext>
            </a:extLst>
          </p:cNvPr>
          <p:cNvSpPr>
            <a:spLocks noGrp="1"/>
          </p:cNvSpPr>
          <p:nvPr>
            <p:ph idx="1"/>
          </p:nvPr>
        </p:nvSpPr>
        <p:spPr>
          <a:xfrm>
            <a:off x="1371600" y="1510748"/>
            <a:ext cx="9601200" cy="4356652"/>
          </a:xfrm>
        </p:spPr>
        <p:txBody>
          <a:bodyPr/>
          <a:lstStyle/>
          <a:p>
            <a:pPr marL="0" indent="0" algn="just">
              <a:buNone/>
            </a:pPr>
            <a:r>
              <a:rPr lang="pt-BR"/>
              <a:t>Desenvolver </a:t>
            </a:r>
            <a:r>
              <a:rPr lang="pt-BR" dirty="0"/>
              <a:t>uma maior segurança e bem estar para todos que frequentam a instituição, com um baixo custo de investimento. Controlando a entrada e saída dos veículos (Carros, Ônibus, Motos e outros), que acessarão as dependências do campus.</a:t>
            </a:r>
          </a:p>
          <a:p>
            <a:pPr marL="0" indent="0">
              <a:buNone/>
            </a:pPr>
            <a:endParaRPr lang="pt-BR" dirty="0"/>
          </a:p>
          <a:p>
            <a:r>
              <a:rPr lang="pt-BR" dirty="0"/>
              <a:t>Melhora na segurança</a:t>
            </a:r>
          </a:p>
          <a:p>
            <a:r>
              <a:rPr lang="pt-BR" dirty="0"/>
              <a:t>Facilidade</a:t>
            </a:r>
          </a:p>
          <a:p>
            <a:r>
              <a:rPr lang="pt-BR" dirty="0"/>
              <a:t>Baixo custo</a:t>
            </a:r>
          </a:p>
          <a:p>
            <a:r>
              <a:rPr lang="pt-BR" dirty="0"/>
              <a:t>Métricas</a:t>
            </a:r>
          </a:p>
          <a:p>
            <a:r>
              <a:rPr lang="pt-BR" dirty="0"/>
              <a:t>Apoio a decisões</a:t>
            </a:r>
          </a:p>
          <a:p>
            <a:endParaRPr lang="pt-BR" dirty="0"/>
          </a:p>
        </p:txBody>
      </p:sp>
    </p:spTree>
    <p:extLst>
      <p:ext uri="{BB962C8B-B14F-4D97-AF65-F5344CB8AC3E}">
        <p14:creationId xmlns:p14="http://schemas.microsoft.com/office/powerpoint/2010/main" val="2621446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2361FB7-3736-4008-8945-803E0AD8A0ED}"/>
              </a:ext>
            </a:extLst>
          </p:cNvPr>
          <p:cNvSpPr>
            <a:spLocks noGrp="1"/>
          </p:cNvSpPr>
          <p:nvPr>
            <p:ph type="title"/>
          </p:nvPr>
        </p:nvSpPr>
        <p:spPr>
          <a:xfrm>
            <a:off x="1371600" y="685800"/>
            <a:ext cx="9601200" cy="824948"/>
          </a:xfrm>
        </p:spPr>
        <p:txBody>
          <a:bodyPr/>
          <a:lstStyle/>
          <a:p>
            <a:r>
              <a:rPr lang="pt-BR" dirty="0"/>
              <a:t>Referencial Teórico</a:t>
            </a:r>
          </a:p>
        </p:txBody>
      </p:sp>
      <p:sp>
        <p:nvSpPr>
          <p:cNvPr id="3" name="Espaço Reservado para Conteúdo 2">
            <a:extLst>
              <a:ext uri="{FF2B5EF4-FFF2-40B4-BE49-F238E27FC236}">
                <a16:creationId xmlns:a16="http://schemas.microsoft.com/office/drawing/2014/main" xmlns="" id="{3352427F-C654-4E30-9C2A-DE9B0166A69F}"/>
              </a:ext>
            </a:extLst>
          </p:cNvPr>
          <p:cNvSpPr>
            <a:spLocks noGrp="1"/>
          </p:cNvSpPr>
          <p:nvPr>
            <p:ph idx="1"/>
          </p:nvPr>
        </p:nvSpPr>
        <p:spPr>
          <a:xfrm>
            <a:off x="1371600" y="1510748"/>
            <a:ext cx="9601200" cy="4356652"/>
          </a:xfrm>
        </p:spPr>
        <p:txBody>
          <a:bodyPr/>
          <a:lstStyle/>
          <a:p>
            <a:pPr marL="0" indent="0" algn="just">
              <a:buNone/>
            </a:pPr>
            <a:r>
              <a:rPr lang="pt-BR" dirty="0"/>
              <a:t>A segurança vem sendo assunto constante na vida de todos, atualmente tem ganhado mais força tendo como aliada as novas tecnologias, que muito ajudam. Levando em consideração esse importante tópico, as instituições têm cada vez mais buscado novas formas de dar a seus frequentadores uma maior sensação de segurança, surgindo assim espaço para os </a:t>
            </a:r>
            <a:r>
              <a:rPr lang="pt-BR" i="1" dirty="0"/>
              <a:t>softwares</a:t>
            </a:r>
            <a:r>
              <a:rPr lang="pt-BR" dirty="0"/>
              <a:t> de controle de acesso.</a:t>
            </a:r>
          </a:p>
          <a:p>
            <a:pPr marL="0" indent="0">
              <a:buNone/>
            </a:pPr>
            <a:endParaRPr lang="pt-BR" dirty="0"/>
          </a:p>
          <a:p>
            <a:r>
              <a:rPr lang="pt-BR" dirty="0" err="1"/>
              <a:t>Control</a:t>
            </a:r>
            <a:r>
              <a:rPr lang="pt-BR" dirty="0"/>
              <a:t> Guarita</a:t>
            </a:r>
          </a:p>
          <a:p>
            <a:r>
              <a:rPr lang="pt-BR" dirty="0"/>
              <a:t>PORTEKSEG</a:t>
            </a:r>
          </a:p>
          <a:p>
            <a:r>
              <a:rPr lang="pt-BR" dirty="0"/>
              <a:t>Automatiza</a:t>
            </a:r>
          </a:p>
        </p:txBody>
      </p:sp>
    </p:spTree>
    <p:extLst>
      <p:ext uri="{BB962C8B-B14F-4D97-AF65-F5344CB8AC3E}">
        <p14:creationId xmlns:p14="http://schemas.microsoft.com/office/powerpoint/2010/main" val="1674094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2361FB7-3736-4008-8945-803E0AD8A0ED}"/>
              </a:ext>
            </a:extLst>
          </p:cNvPr>
          <p:cNvSpPr>
            <a:spLocks noGrp="1"/>
          </p:cNvSpPr>
          <p:nvPr>
            <p:ph type="title"/>
          </p:nvPr>
        </p:nvSpPr>
        <p:spPr>
          <a:xfrm>
            <a:off x="1371600" y="685800"/>
            <a:ext cx="9601200" cy="824948"/>
          </a:xfrm>
        </p:spPr>
        <p:txBody>
          <a:bodyPr/>
          <a:lstStyle/>
          <a:p>
            <a:r>
              <a:rPr lang="pt-BR" dirty="0"/>
              <a:t>Método</a:t>
            </a:r>
          </a:p>
        </p:txBody>
      </p:sp>
      <p:sp>
        <p:nvSpPr>
          <p:cNvPr id="3" name="Espaço Reservado para Conteúdo 2">
            <a:extLst>
              <a:ext uri="{FF2B5EF4-FFF2-40B4-BE49-F238E27FC236}">
                <a16:creationId xmlns:a16="http://schemas.microsoft.com/office/drawing/2014/main" xmlns="" id="{3352427F-C654-4E30-9C2A-DE9B0166A69F}"/>
              </a:ext>
            </a:extLst>
          </p:cNvPr>
          <p:cNvSpPr>
            <a:spLocks noGrp="1"/>
          </p:cNvSpPr>
          <p:nvPr>
            <p:ph idx="1"/>
          </p:nvPr>
        </p:nvSpPr>
        <p:spPr>
          <a:xfrm>
            <a:off x="1371600" y="1510748"/>
            <a:ext cx="9601200" cy="4356652"/>
          </a:xfrm>
        </p:spPr>
        <p:txBody>
          <a:bodyPr>
            <a:normAutofit lnSpcReduction="10000"/>
          </a:bodyPr>
          <a:lstStyle/>
          <a:p>
            <a:pPr marL="0" indent="0" algn="just">
              <a:buNone/>
            </a:pPr>
            <a:r>
              <a:rPr lang="pt-BR" dirty="0"/>
              <a:t>O presente trabalho teve sua origem a partir da constatação da ausência de um sistema que fizesse o controle de acesso nas dependências do Instituto Federal Goiano Campus Ceres. Portanto, com base em sistemas de sucesso aplicados em outras instituições, a </a:t>
            </a:r>
            <a:r>
              <a:rPr lang="pt-BR" dirty="0" smtClean="0"/>
              <a:t>solução foi a </a:t>
            </a:r>
            <a:r>
              <a:rPr lang="pt-BR" dirty="0"/>
              <a:t>construção de um </a:t>
            </a:r>
            <a:r>
              <a:rPr lang="pt-BR" i="1" dirty="0"/>
              <a:t>software</a:t>
            </a:r>
            <a:r>
              <a:rPr lang="pt-BR" dirty="0"/>
              <a:t> para </a:t>
            </a:r>
            <a:r>
              <a:rPr lang="pt-BR" i="1" dirty="0"/>
              <a:t>web</a:t>
            </a:r>
            <a:r>
              <a:rPr lang="pt-BR" dirty="0"/>
              <a:t> de gerenciamento de acesso.</a:t>
            </a:r>
          </a:p>
          <a:p>
            <a:endParaRPr lang="pt-BR" dirty="0"/>
          </a:p>
          <a:p>
            <a:r>
              <a:rPr lang="pt-BR" dirty="0"/>
              <a:t>Casos de Uso</a:t>
            </a:r>
          </a:p>
          <a:p>
            <a:r>
              <a:rPr lang="pt-BR" dirty="0"/>
              <a:t>Levantamento de Requisitos</a:t>
            </a:r>
          </a:p>
          <a:p>
            <a:r>
              <a:rPr lang="pt-BR" dirty="0"/>
              <a:t>Construção</a:t>
            </a:r>
          </a:p>
          <a:p>
            <a:pPr lvl="1"/>
            <a:r>
              <a:rPr lang="pt-BR" dirty="0"/>
              <a:t>MVC, PHP, MySQL, HTML5, CSS3, </a:t>
            </a:r>
            <a:r>
              <a:rPr lang="pt-BR" dirty="0" err="1"/>
              <a:t>JavaScript</a:t>
            </a:r>
            <a:r>
              <a:rPr lang="pt-BR" dirty="0"/>
              <a:t>, </a:t>
            </a:r>
            <a:r>
              <a:rPr lang="pt-BR" dirty="0" err="1"/>
              <a:t>jQuery</a:t>
            </a:r>
            <a:r>
              <a:rPr lang="pt-BR" dirty="0"/>
              <a:t>, Ajax e Materialize</a:t>
            </a:r>
          </a:p>
          <a:p>
            <a:r>
              <a:rPr lang="pt-BR" dirty="0"/>
              <a:t>Teste, implantação e treinamento</a:t>
            </a:r>
          </a:p>
          <a:p>
            <a:r>
              <a:rPr lang="pt-BR" dirty="0"/>
              <a:t>Documentação</a:t>
            </a:r>
          </a:p>
        </p:txBody>
      </p:sp>
    </p:spTree>
    <p:extLst>
      <p:ext uri="{BB962C8B-B14F-4D97-AF65-F5344CB8AC3E}">
        <p14:creationId xmlns:p14="http://schemas.microsoft.com/office/powerpoint/2010/main" val="575723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Requisitos</a:t>
            </a:r>
            <a:endParaRPr lang="pt-BR"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342" t="27289" r="16954" b="16814"/>
          <a:stretch/>
        </p:blipFill>
        <p:spPr bwMode="auto">
          <a:xfrm>
            <a:off x="1748304" y="1560238"/>
            <a:ext cx="9124139" cy="423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Espaço Reservado para Conteúdo 2">
            <a:extLst>
              <a:ext uri="{FF2B5EF4-FFF2-40B4-BE49-F238E27FC236}">
                <a16:creationId xmlns:a16="http://schemas.microsoft.com/office/drawing/2014/main" xmlns="" id="{3352427F-C654-4E30-9C2A-DE9B0166A69F}"/>
              </a:ext>
            </a:extLst>
          </p:cNvPr>
          <p:cNvSpPr>
            <a:spLocks noGrp="1"/>
          </p:cNvSpPr>
          <p:nvPr>
            <p:ph idx="1"/>
          </p:nvPr>
        </p:nvSpPr>
        <p:spPr>
          <a:xfrm>
            <a:off x="1503605" y="5911403"/>
            <a:ext cx="9791922" cy="656823"/>
          </a:xfrm>
        </p:spPr>
        <p:txBody>
          <a:bodyPr>
            <a:normAutofit fontScale="85000" lnSpcReduction="20000"/>
          </a:bodyPr>
          <a:lstStyle/>
          <a:p>
            <a:pPr marL="0" indent="0">
              <a:buNone/>
            </a:pPr>
            <a:r>
              <a:rPr lang="pt-BR" dirty="0" smtClean="0"/>
              <a:t>Figura 1 – Requisito não funcional 1</a:t>
            </a:r>
          </a:p>
          <a:p>
            <a:pPr marL="0" indent="0">
              <a:buNone/>
            </a:pPr>
            <a:r>
              <a:rPr lang="pt-BR" dirty="0" smtClean="0"/>
              <a:t>Fonte: Própria.</a:t>
            </a:r>
            <a:endParaRPr lang="pt-BR" dirty="0"/>
          </a:p>
        </p:txBody>
      </p:sp>
    </p:spTree>
    <p:extLst>
      <p:ext uri="{BB962C8B-B14F-4D97-AF65-F5344CB8AC3E}">
        <p14:creationId xmlns:p14="http://schemas.microsoft.com/office/powerpoint/2010/main" val="86609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Requisitos</a:t>
            </a:r>
            <a:endParaRPr lang="pt-BR" dirty="0"/>
          </a:p>
        </p:txBody>
      </p:sp>
      <p:sp>
        <p:nvSpPr>
          <p:cNvPr id="5" name="Espaço Reservado para Conteúdo 2">
            <a:extLst>
              <a:ext uri="{FF2B5EF4-FFF2-40B4-BE49-F238E27FC236}">
                <a16:creationId xmlns:a16="http://schemas.microsoft.com/office/drawing/2014/main" xmlns="" id="{3352427F-C654-4E30-9C2A-DE9B0166A69F}"/>
              </a:ext>
            </a:extLst>
          </p:cNvPr>
          <p:cNvSpPr>
            <a:spLocks noGrp="1"/>
          </p:cNvSpPr>
          <p:nvPr>
            <p:ph idx="1"/>
          </p:nvPr>
        </p:nvSpPr>
        <p:spPr>
          <a:xfrm>
            <a:off x="1503605" y="5911403"/>
            <a:ext cx="9791922" cy="656823"/>
          </a:xfrm>
        </p:spPr>
        <p:txBody>
          <a:bodyPr>
            <a:normAutofit fontScale="85000" lnSpcReduction="20000"/>
          </a:bodyPr>
          <a:lstStyle/>
          <a:p>
            <a:pPr marL="0" indent="0">
              <a:buNone/>
            </a:pPr>
            <a:r>
              <a:rPr lang="pt-BR" dirty="0" smtClean="0"/>
              <a:t>Figura 2 – Requisito funcional 1</a:t>
            </a:r>
          </a:p>
          <a:p>
            <a:pPr marL="0" indent="0">
              <a:buNone/>
            </a:pPr>
            <a:r>
              <a:rPr lang="pt-BR" dirty="0" smtClean="0"/>
              <a:t>Fonte: Própria.</a:t>
            </a:r>
            <a:endParaRPr lang="pt-BR"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246" t="21824" r="12606" b="14882"/>
          <a:stretch/>
        </p:blipFill>
        <p:spPr bwMode="auto">
          <a:xfrm>
            <a:off x="2104571" y="1422402"/>
            <a:ext cx="8766629" cy="440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2880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43755"/>
          </a:xfrm>
        </p:spPr>
        <p:txBody>
          <a:bodyPr/>
          <a:lstStyle/>
          <a:p>
            <a:r>
              <a:rPr lang="pt-BR" dirty="0" smtClean="0"/>
              <a:t>Caso de Uso</a:t>
            </a:r>
            <a:endParaRPr lang="pt-BR" dirty="0"/>
          </a:p>
        </p:txBody>
      </p:sp>
      <p:sp>
        <p:nvSpPr>
          <p:cNvPr id="5" name="Espaço Reservado para Conteúdo 2">
            <a:extLst>
              <a:ext uri="{FF2B5EF4-FFF2-40B4-BE49-F238E27FC236}">
                <a16:creationId xmlns:a16="http://schemas.microsoft.com/office/drawing/2014/main" xmlns="" id="{3352427F-C654-4E30-9C2A-DE9B0166A69F}"/>
              </a:ext>
            </a:extLst>
          </p:cNvPr>
          <p:cNvSpPr>
            <a:spLocks noGrp="1"/>
          </p:cNvSpPr>
          <p:nvPr>
            <p:ph idx="1"/>
          </p:nvPr>
        </p:nvSpPr>
        <p:spPr>
          <a:xfrm>
            <a:off x="1503605" y="5911403"/>
            <a:ext cx="9791922" cy="656823"/>
          </a:xfrm>
        </p:spPr>
        <p:txBody>
          <a:bodyPr>
            <a:normAutofit fontScale="85000" lnSpcReduction="20000"/>
          </a:bodyPr>
          <a:lstStyle/>
          <a:p>
            <a:pPr marL="0" indent="0">
              <a:buNone/>
            </a:pPr>
            <a:r>
              <a:rPr lang="pt-BR" dirty="0" smtClean="0"/>
              <a:t>Figura 3 – Caso de uso 3</a:t>
            </a:r>
          </a:p>
          <a:p>
            <a:pPr marL="0" indent="0">
              <a:buNone/>
            </a:pPr>
            <a:r>
              <a:rPr lang="pt-BR" dirty="0" smtClean="0"/>
              <a:t>Fonte: Própria.</a:t>
            </a:r>
            <a:endParaRPr lang="pt-BR" dirty="0"/>
          </a:p>
        </p:txBody>
      </p:sp>
      <p:pic>
        <p:nvPicPr>
          <p:cNvPr id="307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1323" t="18749" r="56075" b="44029"/>
          <a:stretch/>
        </p:blipFill>
        <p:spPr bwMode="auto">
          <a:xfrm>
            <a:off x="1224438" y="1638299"/>
            <a:ext cx="5112861"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1323" t="52249" r="56075" b="9550"/>
          <a:stretch/>
        </p:blipFill>
        <p:spPr bwMode="auto">
          <a:xfrm>
            <a:off x="6337299" y="1638299"/>
            <a:ext cx="5144531" cy="3848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1571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43755"/>
          </a:xfrm>
        </p:spPr>
        <p:txBody>
          <a:bodyPr>
            <a:normAutofit fontScale="90000"/>
          </a:bodyPr>
          <a:lstStyle/>
          <a:p>
            <a:r>
              <a:rPr lang="pt-BR" dirty="0"/>
              <a:t>Diagrama Entidade e Relacionamento (</a:t>
            </a:r>
            <a:r>
              <a:rPr lang="pt-BR" sz="4000" dirty="0"/>
              <a:t>DER</a:t>
            </a:r>
            <a:r>
              <a:rPr lang="pt-BR" dirty="0"/>
              <a:t>)</a:t>
            </a:r>
          </a:p>
        </p:txBody>
      </p:sp>
      <p:sp>
        <p:nvSpPr>
          <p:cNvPr id="5" name="Espaço Reservado para Conteúdo 2">
            <a:extLst>
              <a:ext uri="{FF2B5EF4-FFF2-40B4-BE49-F238E27FC236}">
                <a16:creationId xmlns:a16="http://schemas.microsoft.com/office/drawing/2014/main" xmlns="" id="{3352427F-C654-4E30-9C2A-DE9B0166A69F}"/>
              </a:ext>
            </a:extLst>
          </p:cNvPr>
          <p:cNvSpPr>
            <a:spLocks noGrp="1"/>
          </p:cNvSpPr>
          <p:nvPr>
            <p:ph idx="1"/>
          </p:nvPr>
        </p:nvSpPr>
        <p:spPr>
          <a:xfrm>
            <a:off x="1503605" y="5911403"/>
            <a:ext cx="9791922" cy="656823"/>
          </a:xfrm>
        </p:spPr>
        <p:txBody>
          <a:bodyPr>
            <a:normAutofit fontScale="85000" lnSpcReduction="20000"/>
          </a:bodyPr>
          <a:lstStyle/>
          <a:p>
            <a:pPr marL="0" indent="0">
              <a:buNone/>
            </a:pPr>
            <a:r>
              <a:rPr lang="pt-BR" dirty="0" smtClean="0"/>
              <a:t>Figura 4 – Diagrama </a:t>
            </a:r>
            <a:r>
              <a:rPr lang="pt-BR" dirty="0"/>
              <a:t>Entidade e Relacionamento (DER</a:t>
            </a:r>
            <a:r>
              <a:rPr lang="pt-BR" dirty="0" smtClean="0"/>
              <a:t>)</a:t>
            </a:r>
          </a:p>
          <a:p>
            <a:pPr marL="0" indent="0">
              <a:buNone/>
            </a:pPr>
            <a:r>
              <a:rPr lang="pt-BR" dirty="0" smtClean="0"/>
              <a:t>Fonte: Própria.</a:t>
            </a:r>
            <a:endParaRPr lang="pt-BR" dirty="0"/>
          </a:p>
        </p:txBody>
      </p:sp>
      <p:pic>
        <p:nvPicPr>
          <p:cNvPr id="4098" name="Picture 2" descr="t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8263" y="1501965"/>
            <a:ext cx="7907338" cy="4263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7432429"/>
      </p:ext>
    </p:extLst>
  </p:cSld>
  <p:clrMapOvr>
    <a:masterClrMapping/>
  </p:clrMapOvr>
</p:sld>
</file>

<file path=ppt/theme/theme1.xml><?xml version="1.0" encoding="utf-8"?>
<a:theme xmlns:a="http://schemas.openxmlformats.org/drawingml/2006/main" name="Cortar">
  <a:themeElements>
    <a:clrScheme name="Escala de Cinza">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TM10001105[[fn=Corte]]</Template>
  <TotalTime>180</TotalTime>
  <Words>511</Words>
  <Application>Microsoft Office PowerPoint</Application>
  <PresentationFormat>Personalizar</PresentationFormat>
  <Paragraphs>77</Paragraphs>
  <Slides>17</Slides>
  <Notes>0</Notes>
  <HiddenSlides>0</HiddenSlides>
  <MMClips>0</MMClips>
  <ScaleCrop>false</ScaleCrop>
  <HeadingPairs>
    <vt:vector size="4" baseType="variant">
      <vt:variant>
        <vt:lpstr>Tema</vt:lpstr>
      </vt:variant>
      <vt:variant>
        <vt:i4>1</vt:i4>
      </vt:variant>
      <vt:variant>
        <vt:lpstr>Títulos de slides</vt:lpstr>
      </vt:variant>
      <vt:variant>
        <vt:i4>17</vt:i4>
      </vt:variant>
    </vt:vector>
  </HeadingPairs>
  <TitlesOfParts>
    <vt:vector size="18" baseType="lpstr">
      <vt:lpstr>Cortar</vt:lpstr>
      <vt:lpstr>Apresentação do PowerPoint</vt:lpstr>
      <vt:lpstr>Introdução</vt:lpstr>
      <vt:lpstr>Objetivo</vt:lpstr>
      <vt:lpstr>Referencial Teórico</vt:lpstr>
      <vt:lpstr>Método</vt:lpstr>
      <vt:lpstr>Requisitos</vt:lpstr>
      <vt:lpstr>Requisitos</vt:lpstr>
      <vt:lpstr>Caso de Uso</vt:lpstr>
      <vt:lpstr>Diagrama Entidade e Relacionamento (DER)</vt:lpstr>
      <vt:lpstr>Diagrama de Caso de Uso</vt:lpstr>
      <vt:lpstr>Telas</vt:lpstr>
      <vt:lpstr>Telas</vt:lpstr>
      <vt:lpstr>Telas</vt:lpstr>
      <vt:lpstr>Telas</vt:lpstr>
      <vt:lpstr>Telas</vt:lpstr>
      <vt:lpstr>Conclusões</vt:lpstr>
      <vt:lpstr>Obrigado!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Igor</dc:creator>
  <cp:lastModifiedBy>Igor</cp:lastModifiedBy>
  <cp:revision>14</cp:revision>
  <dcterms:created xsi:type="dcterms:W3CDTF">2019-06-08T16:24:20Z</dcterms:created>
  <dcterms:modified xsi:type="dcterms:W3CDTF">2019-11-20T12:41:24Z</dcterms:modified>
</cp:coreProperties>
</file>