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23"/>
  </p:notesMasterIdLst>
  <p:handoutMasterIdLst>
    <p:handoutMasterId r:id="rId24"/>
  </p:handoutMasterIdLst>
  <p:sldIdLst>
    <p:sldId id="257" r:id="rId5"/>
    <p:sldId id="389" r:id="rId6"/>
    <p:sldId id="317" r:id="rId7"/>
    <p:sldId id="390" r:id="rId8"/>
    <p:sldId id="391" r:id="rId9"/>
    <p:sldId id="393" r:id="rId10"/>
    <p:sldId id="394" r:id="rId11"/>
    <p:sldId id="395" r:id="rId12"/>
    <p:sldId id="396" r:id="rId13"/>
    <p:sldId id="397" r:id="rId14"/>
    <p:sldId id="399" r:id="rId15"/>
    <p:sldId id="400" r:id="rId16"/>
    <p:sldId id="401" r:id="rId17"/>
    <p:sldId id="402" r:id="rId18"/>
    <p:sldId id="403" r:id="rId19"/>
    <p:sldId id="404" r:id="rId20"/>
    <p:sldId id="405" r:id="rId21"/>
    <p:sldId id="406" r:id="rId22"/>
  </p:sldIdLst>
  <p:sldSz cx="12192000" cy="6858000"/>
  <p:notesSz cx="6858000" cy="9144000"/>
  <p:defaultTextStyle>
    <a:defPPr rtl="0"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35B"/>
    <a:srgbClr val="CC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3725" autoAdjust="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0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123" d="100"/>
          <a:sy n="123" d="100"/>
        </p:scale>
        <p:origin x="497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główek — symbol zastępczy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l-PL"/>
          </a:p>
        </p:txBody>
      </p:sp>
      <p:sp>
        <p:nvSpPr>
          <p:cNvPr id="3" name="Data — symbol zastępczy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D4C38CF-67C2-4088-A2AD-522FD06E4E9F}" type="datetime1">
              <a:rPr lang="pl-PL" smtClean="0"/>
              <a:t>29.05.2023</a:t>
            </a:fld>
            <a:endParaRPr lang="pl-PL"/>
          </a:p>
        </p:txBody>
      </p:sp>
      <p:sp>
        <p:nvSpPr>
          <p:cNvPr id="4" name="Stopka — symbol zastępczy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l-PL"/>
          </a:p>
        </p:txBody>
      </p:sp>
      <p:sp>
        <p:nvSpPr>
          <p:cNvPr id="5" name="Numer slajdu — symbol zastępczy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23CDBB5-5B4A-4483-935D-A73935186B4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główek — symbol zastępcz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l-PL"/>
          </a:p>
        </p:txBody>
      </p:sp>
      <p:sp>
        <p:nvSpPr>
          <p:cNvPr id="3" name="Data — symbol zastępcz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BFB94E0-1F98-4426-9482-6C6FD17970C3}" type="datetime1">
              <a:rPr lang="pl-PL" smtClean="0"/>
              <a:t>29.05.2023</a:t>
            </a:fld>
            <a:endParaRPr lang="pl-PL"/>
          </a:p>
        </p:txBody>
      </p:sp>
      <p:sp>
        <p:nvSpPr>
          <p:cNvPr id="4" name="Obraz slajdu — symbol zastępcz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l-PL"/>
          </a:p>
        </p:txBody>
      </p:sp>
      <p:sp>
        <p:nvSpPr>
          <p:cNvPr id="5" name="Notatki — symbol zastępcz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l-PL"/>
              <a:t>Kliknij, aby edytować style wzorców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l-PL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7CCE34D-CFF1-4FFE-815B-D050E7ED2DF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atki — symbol zastępczy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l-PL" dirty="0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pl-PL" smtClean="0"/>
              <a:t>1</a:t>
            </a:fld>
            <a:endParaRPr lang="pl-PL"/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DB1513CE-31DD-419A-8771-730D41147047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68DDCB5A-8DF3-4145-9175-339BBE145B1B}" type="datetime1">
              <a:rPr lang="pl-PL" smtClean="0"/>
              <a:t>29.05.2023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60835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atki — symbol zastępczy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l-PL" dirty="0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pl-PL" smtClean="0"/>
              <a:t>3</a:t>
            </a:fld>
            <a:endParaRPr lang="pl-PL"/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D1E8B9C0-D202-4F09-BF77-9FA608F42D56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B65CB970-E35C-4CF5-95DE-0955C0BD62D9}" type="datetime1">
              <a:rPr lang="pl-PL" smtClean="0"/>
              <a:t>29.05.2023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865501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atki — symbol zastępczy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l-PL" dirty="0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pl-PL" smtClean="0"/>
              <a:t>6</a:t>
            </a:fld>
            <a:endParaRPr lang="pl-PL"/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D1E8B9C0-D202-4F09-BF77-9FA608F42D56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B65CB970-E35C-4CF5-95DE-0955C0BD62D9}" type="datetime1">
              <a:rPr lang="pl-PL" smtClean="0"/>
              <a:t>29.05.2023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197983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atki — symbol zastępczy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l-PL" dirty="0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pl-PL" smtClean="0"/>
              <a:t>10</a:t>
            </a:fld>
            <a:endParaRPr lang="pl-PL"/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D1E8B9C0-D202-4F09-BF77-9FA608F42D56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B65CB970-E35C-4CF5-95DE-0955C0BD62D9}" type="datetime1">
              <a:rPr lang="pl-PL" smtClean="0"/>
              <a:t>29.05.2023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71131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atki — symbol zastępczy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l-PL" dirty="0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pl-PL" smtClean="0"/>
              <a:t>13</a:t>
            </a:fld>
            <a:endParaRPr lang="pl-PL"/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D1E8B9C0-D202-4F09-BF77-9FA608F42D56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B65CB970-E35C-4CF5-95DE-0955C0BD62D9}" type="datetime1">
              <a:rPr lang="pl-PL" smtClean="0"/>
              <a:t>29.05.2023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80746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ytuł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rtlCol="0" anchor="b" anchorCtr="0">
            <a:noAutofit/>
          </a:bodyPr>
          <a:lstStyle/>
          <a:p>
            <a:pPr rtl="0"/>
            <a:r>
              <a:rPr lang="pl-PL" sz="4800"/>
              <a:t>3DFloat</a:t>
            </a:r>
          </a:p>
        </p:txBody>
      </p:sp>
      <p:sp>
        <p:nvSpPr>
          <p:cNvPr id="14" name="Obraz — symbol zastępczy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n-US"/>
              <a:t>Click icon to add picture</a:t>
            </a:r>
            <a:endParaRPr lang="pl-PL"/>
          </a:p>
        </p:txBody>
      </p:sp>
      <p:sp>
        <p:nvSpPr>
          <p:cNvPr id="8" name="Owal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l-PL"/>
          </a:p>
        </p:txBody>
      </p:sp>
      <p:grpSp>
        <p:nvGrpSpPr>
          <p:cNvPr id="9" name="Grupa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Dowolny kształt: Kształt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l-PL"/>
            </a:p>
          </p:txBody>
        </p:sp>
        <p:sp>
          <p:nvSpPr>
            <p:cNvPr id="11" name="Owal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l-PL"/>
            </a:p>
          </p:txBody>
        </p:sp>
      </p:grpSp>
      <p:sp>
        <p:nvSpPr>
          <p:cNvPr id="3" name="Tekst — symbol zastępczy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 rtlCol="0"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 rt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094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Kolumna zawartości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upa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Dowolny kształt: Kształt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pl-PL" dirty="0"/>
            </a:p>
          </p:txBody>
        </p:sp>
        <p:sp>
          <p:nvSpPr>
            <p:cNvPr id="36" name="Dowolny kształt: Kształt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pl-PL" dirty="0">
                <a:solidFill>
                  <a:schemeClr val="tx1"/>
                </a:solidFill>
              </a:endParaRPr>
            </a:p>
          </p:txBody>
        </p:sp>
        <p:sp>
          <p:nvSpPr>
            <p:cNvPr id="37" name="Ow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l-PL"/>
            </a:p>
          </p:txBody>
        </p:sp>
        <p:sp>
          <p:nvSpPr>
            <p:cNvPr id="38" name="Ow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l-PL"/>
            </a:p>
          </p:txBody>
        </p:sp>
      </p:grpSp>
      <p:sp>
        <p:nvSpPr>
          <p:cNvPr id="19" name="Dowolny kształt: Kształt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l-PL"/>
          </a:p>
        </p:txBody>
      </p:sp>
      <p:sp>
        <p:nvSpPr>
          <p:cNvPr id="20" name="Owal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l-PL"/>
          </a:p>
        </p:txBody>
      </p:sp>
      <p:sp>
        <p:nvSpPr>
          <p:cNvPr id="25" name="Owal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l-PL"/>
          </a:p>
        </p:txBody>
      </p:sp>
      <p:sp>
        <p:nvSpPr>
          <p:cNvPr id="15" name="Tytuł 1">
            <a:extLst>
              <a:ext uri="{FF2B5EF4-FFF2-40B4-BE49-F238E27FC236}">
                <a16:creationId xmlns:a16="http://schemas.microsoft.com/office/drawing/2014/main" id="{EBCCE83C-72C8-4181-8D03-7CFB23A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pl-PL" sz="4800" dirty="0"/>
            </a:lvl1pPr>
          </a:lstStyle>
          <a:p>
            <a:pPr lvl="0" rt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16" name="Tekst — symbol zastępczy 2">
            <a:extLst>
              <a:ext uri="{FF2B5EF4-FFF2-40B4-BE49-F238E27FC236}">
                <a16:creationId xmlns:a16="http://schemas.microsoft.com/office/drawing/2014/main" id="{C6FCDFCC-38D1-43A4-918F-491DBA6B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rtlCol="0"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17" name="Zawartość — symbol zastępczy 3">
            <a:extLst>
              <a:ext uri="{FF2B5EF4-FFF2-40B4-BE49-F238E27FC236}">
                <a16:creationId xmlns:a16="http://schemas.microsoft.com/office/drawing/2014/main" id="{8A9CB740-8581-4D62-8481-7ECBBEDA7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 rtlCol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pl-PL"/>
          </a:p>
        </p:txBody>
      </p:sp>
      <p:sp>
        <p:nvSpPr>
          <p:cNvPr id="22" name="Tekst — symbol zastępczy 4">
            <a:extLst>
              <a:ext uri="{FF2B5EF4-FFF2-40B4-BE49-F238E27FC236}">
                <a16:creationId xmlns:a16="http://schemas.microsoft.com/office/drawing/2014/main" id="{AB16E493-D962-46EC-BBB8-D7E68A6404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pl-PL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en-US"/>
              <a:t>Click to edit Master text styles</a:t>
            </a:r>
          </a:p>
        </p:txBody>
      </p:sp>
      <p:sp>
        <p:nvSpPr>
          <p:cNvPr id="23" name="Zawartość — symbol zastępczy 5">
            <a:extLst>
              <a:ext uri="{FF2B5EF4-FFF2-40B4-BE49-F238E27FC236}">
                <a16:creationId xmlns:a16="http://schemas.microsoft.com/office/drawing/2014/main" id="{88CC7C67-1BA6-42A6-B9D3-8EDF70A3DB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 rtlCol="0"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pl-PL"/>
          </a:p>
        </p:txBody>
      </p:sp>
      <p:sp>
        <p:nvSpPr>
          <p:cNvPr id="18" name="Tekst — symbol zastępczy 4">
            <a:extLst>
              <a:ext uri="{FF2B5EF4-FFF2-40B4-BE49-F238E27FC236}">
                <a16:creationId xmlns:a16="http://schemas.microsoft.com/office/drawing/2014/main" id="{C17092A6-D0E6-4EF2-B3B8-AE35438D4D7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pl-PL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pl-PL"/>
              <a:t>Kliknij, aby EDYTOWAĆ</a:t>
            </a:r>
          </a:p>
        </p:txBody>
      </p:sp>
      <p:sp>
        <p:nvSpPr>
          <p:cNvPr id="21" name="Zawartość — symbol zastępczy 5">
            <a:extLst>
              <a:ext uri="{FF2B5EF4-FFF2-40B4-BE49-F238E27FC236}">
                <a16:creationId xmlns:a16="http://schemas.microsoft.com/office/drawing/2014/main" id="{4534254A-2561-400F-87CB-18A8D353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 rtlCol="0"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pl-PL"/>
          </a:p>
        </p:txBody>
      </p:sp>
      <p:sp>
        <p:nvSpPr>
          <p:cNvPr id="4" name="Data — symbol zastępczy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/>
              <a:t>Wtorek, 2 lutego 20XX</a:t>
            </a:r>
            <a:endParaRPr lang="pl-PL" dirty="0"/>
          </a:p>
        </p:txBody>
      </p:sp>
      <p:sp>
        <p:nvSpPr>
          <p:cNvPr id="5" name="Stopka — symbol zastępczy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/>
              <a:t>Przykładowy tekst stopki</a:t>
            </a:r>
          </a:p>
        </p:txBody>
      </p:sp>
      <p:sp>
        <p:nvSpPr>
          <p:cNvPr id="6" name="Numer slajdu — symbol zastępczy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85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Podsumow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ytuł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rtlCol="0" anchor="t" anchorCtr="0">
            <a:noAutofit/>
          </a:bodyPr>
          <a:lstStyle/>
          <a:p>
            <a:pPr rtl="0"/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10" name="Obraz — symbol zastępczy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n-US"/>
              <a:t>Click icon to add picture</a:t>
            </a:r>
            <a:endParaRPr lang="pl-PL"/>
          </a:p>
        </p:txBody>
      </p:sp>
      <p:sp>
        <p:nvSpPr>
          <p:cNvPr id="7" name="Zawartość — symbol zastępczy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 rtlCol="0"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2" name="Data — symbol zastępczy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/>
              <a:t>Wtorek, 2 lutego 20XX</a:t>
            </a:r>
          </a:p>
        </p:txBody>
      </p:sp>
      <p:sp>
        <p:nvSpPr>
          <p:cNvPr id="3" name="Stopka — symbol zastępczy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/>
              <a:t>Przykładowy tekst stopki</a:t>
            </a:r>
          </a:p>
        </p:txBody>
      </p:sp>
      <p:sp>
        <p:nvSpPr>
          <p:cNvPr id="4" name="Numer slajdu — symbol zastępczy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l-PL" smtClean="0"/>
              <a:t>‹#›</a:t>
            </a:fld>
            <a:endParaRPr lang="pl-PL"/>
          </a:p>
        </p:txBody>
      </p:sp>
      <p:sp>
        <p:nvSpPr>
          <p:cNvPr id="8" name="Owal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25477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Zamknię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ytuł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rtlCol="0" anchor="b" anchorCtr="0">
            <a:noAutofit/>
          </a:bodyPr>
          <a:lstStyle/>
          <a:p>
            <a:pPr rtl="0"/>
            <a:r>
              <a:rPr lang="en-US"/>
              <a:t>Click to edit Master title style</a:t>
            </a:r>
            <a:endParaRPr lang="pl-PL" dirty="0"/>
          </a:p>
        </p:txBody>
      </p:sp>
      <p:sp>
        <p:nvSpPr>
          <p:cNvPr id="31" name="Podtytuł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</a:lstStyle>
          <a:p>
            <a:pPr rtl="0"/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pl-PL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0" name="Obraz — symbol zastępczy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n-US"/>
              <a:t>Click icon to add picture</a:t>
            </a:r>
            <a:endParaRPr lang="pl-PL" dirty="0"/>
          </a:p>
        </p:txBody>
      </p:sp>
      <p:sp>
        <p:nvSpPr>
          <p:cNvPr id="42" name="Obraz — symbol zastępczy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n-US"/>
              <a:t>Click icon to add picture</a:t>
            </a:r>
            <a:endParaRPr lang="pl-PL"/>
          </a:p>
        </p:txBody>
      </p:sp>
      <p:grpSp>
        <p:nvGrpSpPr>
          <p:cNvPr id="43" name="Grupa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Dowolny kształt: Kształt 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pl-PL">
                <a:solidFill>
                  <a:schemeClr val="tx1"/>
                </a:solidFill>
              </a:endParaRPr>
            </a:p>
          </p:txBody>
        </p:sp>
        <p:sp>
          <p:nvSpPr>
            <p:cNvPr id="45" name="Owal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l-PL"/>
            </a:p>
          </p:txBody>
        </p:sp>
        <p:sp>
          <p:nvSpPr>
            <p:cNvPr id="46" name="Dowolny kształt: Kształt 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pl-PL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upa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Dowolny kształt: Kształt 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l-PL"/>
            </a:p>
          </p:txBody>
        </p:sp>
        <p:sp>
          <p:nvSpPr>
            <p:cNvPr id="21" name="Owal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l-PL"/>
            </a:p>
          </p:txBody>
        </p:sp>
      </p:grpSp>
      <p:sp>
        <p:nvSpPr>
          <p:cNvPr id="5" name="Data — symbol zastępczy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/>
              <a:t>Wtorek, 2 lutego 20XX</a:t>
            </a:r>
          </a:p>
        </p:txBody>
      </p:sp>
      <p:sp>
        <p:nvSpPr>
          <p:cNvPr id="6" name="Stopka — symbol zastępczy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/>
              <a:t>Przykładowy tekst stopki</a:t>
            </a:r>
          </a:p>
        </p:txBody>
      </p:sp>
      <p:sp>
        <p:nvSpPr>
          <p:cNvPr id="7" name="Numer slajdu — symbol zastępczy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l-PL" smtClean="0"/>
              <a:t>‹#›</a:t>
            </a:fld>
            <a:endParaRPr lang="pl-PL"/>
          </a:p>
        </p:txBody>
      </p:sp>
      <p:sp>
        <p:nvSpPr>
          <p:cNvPr id="17" name="Owal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27319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rtlCol="0" anchor="t" anchorCtr="0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pPr rtl="0"/>
            <a:r>
              <a:rPr lang="en-US"/>
              <a:t>Click to edit Master title style</a:t>
            </a:r>
            <a:endParaRPr lang="pl-PL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 rtlCol="0"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US"/>
              <a:t>Click to edit Master subtitle style</a:t>
            </a:r>
            <a:endParaRPr lang="pl-PL" dirty="0"/>
          </a:p>
        </p:txBody>
      </p:sp>
      <p:sp>
        <p:nvSpPr>
          <p:cNvPr id="4" name="Data — symbol zastępczy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/>
              <a:t>Wtorek, 2 lutego 20XX</a:t>
            </a:r>
            <a:endParaRPr lang="pl-PL" dirty="0"/>
          </a:p>
        </p:txBody>
      </p:sp>
      <p:sp>
        <p:nvSpPr>
          <p:cNvPr id="5" name="Stopka — symbol zastępczy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/>
              <a:t>Przykładowy tekst stopki</a:t>
            </a:r>
          </a:p>
        </p:txBody>
      </p:sp>
      <p:sp>
        <p:nvSpPr>
          <p:cNvPr id="6" name="Numer slajdu — symbol zastępczy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l-PL" smtClean="0"/>
              <a:t>‹#›</a:t>
            </a:fld>
            <a:endParaRPr lang="pl-PL"/>
          </a:p>
        </p:txBody>
      </p:sp>
      <p:sp>
        <p:nvSpPr>
          <p:cNvPr id="19" name="Dowolny kształt: Kształt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l-PL"/>
          </a:p>
        </p:txBody>
      </p:sp>
      <p:sp>
        <p:nvSpPr>
          <p:cNvPr id="20" name="Ow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l-PL"/>
          </a:p>
        </p:txBody>
      </p:sp>
      <p:sp>
        <p:nvSpPr>
          <p:cNvPr id="25" name="Ow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l-PL"/>
          </a:p>
        </p:txBody>
      </p:sp>
      <p:grpSp>
        <p:nvGrpSpPr>
          <p:cNvPr id="34" name="Grupa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Dowolny kształt: Kształt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pl-PL" dirty="0"/>
            </a:p>
          </p:txBody>
        </p:sp>
        <p:sp>
          <p:nvSpPr>
            <p:cNvPr id="36" name="Dowolny kształt: Kształt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pl-PL" dirty="0">
                <a:solidFill>
                  <a:schemeClr val="tx1"/>
                </a:solidFill>
              </a:endParaRPr>
            </a:p>
          </p:txBody>
        </p:sp>
        <p:sp>
          <p:nvSpPr>
            <p:cNvPr id="37" name="Ow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l-PL"/>
            </a:p>
          </p:txBody>
        </p:sp>
        <p:sp>
          <p:nvSpPr>
            <p:cNvPr id="38" name="Ow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l-PL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w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l-PL"/>
          </a:p>
        </p:txBody>
      </p:sp>
      <p:grpSp>
        <p:nvGrpSpPr>
          <p:cNvPr id="13" name="Grupa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Dowolny kształt: Kształt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l-PL"/>
            </a:p>
          </p:txBody>
        </p:sp>
        <p:sp>
          <p:nvSpPr>
            <p:cNvPr id="21" name="Ow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l-PL"/>
            </a:p>
          </p:txBody>
        </p:sp>
      </p:grpSp>
      <p:sp>
        <p:nvSpPr>
          <p:cNvPr id="2" name="Tytuł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 rtlCol="0"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pPr rtl="0"/>
            <a:r>
              <a:rPr lang="en-US"/>
              <a:t>Click to edit Master title style</a:t>
            </a:r>
            <a:endParaRPr lang="pl-PL" dirty="0"/>
          </a:p>
        </p:txBody>
      </p:sp>
      <p:sp>
        <p:nvSpPr>
          <p:cNvPr id="3" name="Zawartość — symbol zastępczy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 rtlCol="0">
            <a:noAutofit/>
          </a:bodyPr>
          <a:lstStyle/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pl-PL" dirty="0"/>
          </a:p>
        </p:txBody>
      </p:sp>
      <p:sp>
        <p:nvSpPr>
          <p:cNvPr id="4" name="Zawartość — symbol zastępczy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 rtlCol="0">
            <a:noAutofit/>
          </a:bodyPr>
          <a:lstStyle/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pl-PL" dirty="0"/>
          </a:p>
        </p:txBody>
      </p:sp>
      <p:sp>
        <p:nvSpPr>
          <p:cNvPr id="5" name="Data — symbol zastępczy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/>
              <a:t>Wtorek, 2 lutego 20XX</a:t>
            </a:r>
          </a:p>
        </p:txBody>
      </p:sp>
      <p:sp>
        <p:nvSpPr>
          <p:cNvPr id="6" name="Stopka — symbol zastępczy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/>
              <a:t>Przykładowy tekst stopki</a:t>
            </a:r>
          </a:p>
        </p:txBody>
      </p:sp>
      <p:sp>
        <p:nvSpPr>
          <p:cNvPr id="7" name="Numer slajdu — symbol zastępczy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a — symbol zastępczy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/>
              <a:t>Wtorek, 2 lutego 20XX</a:t>
            </a:r>
          </a:p>
        </p:txBody>
      </p:sp>
      <p:sp>
        <p:nvSpPr>
          <p:cNvPr id="3" name="Stopka — symbol zastępczy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/>
              <a:t>Przykładowy tekst stopki</a:t>
            </a:r>
          </a:p>
        </p:txBody>
      </p:sp>
      <p:sp>
        <p:nvSpPr>
          <p:cNvPr id="4" name="Numer slajdu — symbol zastępczy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a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Dowolny kształt: Kształt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l-PL"/>
            </a:p>
          </p:txBody>
        </p:sp>
        <p:sp>
          <p:nvSpPr>
            <p:cNvPr id="12" name="Ow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l-PL"/>
            </a:p>
          </p:txBody>
        </p:sp>
      </p:grpSp>
      <p:sp>
        <p:nvSpPr>
          <p:cNvPr id="2" name="Tytuł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rtlCol="0"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pPr rtl="0"/>
            <a:r>
              <a:rPr lang="en-US"/>
              <a:t>Click to edit Master title style</a:t>
            </a:r>
            <a:endParaRPr lang="pl-PL" dirty="0"/>
          </a:p>
        </p:txBody>
      </p:sp>
      <p:sp>
        <p:nvSpPr>
          <p:cNvPr id="3" name="Zawartość — symbol zastępczy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 rtlCol="0"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pl-PL" dirty="0"/>
          </a:p>
        </p:txBody>
      </p:sp>
      <p:sp>
        <p:nvSpPr>
          <p:cNvPr id="4" name="Tekst — symbol zastępczy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 rtlCol="0"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5" name="Data — symbol zastępczy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/>
              <a:t>Wtorek, 2 lutego 20XX</a:t>
            </a:r>
          </a:p>
        </p:txBody>
      </p:sp>
      <p:sp>
        <p:nvSpPr>
          <p:cNvPr id="6" name="Stopka — symbol zastępczy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/>
              <a:t>Przykładowy tekst stopki</a:t>
            </a:r>
          </a:p>
        </p:txBody>
      </p:sp>
      <p:sp>
        <p:nvSpPr>
          <p:cNvPr id="7" name="Numer slajdu — symbol zastępczy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l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ytuł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rtlCol="0" anchor="b" anchorCtr="0">
            <a:noAutofit/>
          </a:bodyPr>
          <a:lstStyle>
            <a:lvl1pPr>
              <a:defRPr/>
            </a:lvl1pPr>
          </a:lstStyle>
          <a:p>
            <a:pPr rtl="0"/>
            <a:r>
              <a:rPr lang="pl-PL"/>
              <a:t>Kliknij, aby dodać tytuł</a:t>
            </a:r>
          </a:p>
        </p:txBody>
      </p:sp>
      <p:sp>
        <p:nvSpPr>
          <p:cNvPr id="7" name="Zawartość — symbol zastępczy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rtlCol="0" anchor="t" anchorCtr="0">
            <a:noAutofit/>
          </a:bodyPr>
          <a:lstStyle>
            <a:lvl1pPr>
              <a:buNone/>
              <a:defRPr/>
            </a:lvl1pPr>
          </a:lstStyle>
          <a:p>
            <a:pPr rtl="0">
              <a:lnSpc>
                <a:spcPct val="120000"/>
              </a:lnSpc>
            </a:pPr>
            <a:r>
              <a:rPr lang="pl-PL" sz="1600"/>
              <a:t>Kliknij, aby dodać tekst</a:t>
            </a:r>
          </a:p>
        </p:txBody>
      </p:sp>
      <p:sp>
        <p:nvSpPr>
          <p:cNvPr id="17" name="Obraz — symbol zastępczy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en-US"/>
              <a:t>Click icon to add picture</a:t>
            </a:r>
            <a:endParaRPr lang="pl-PL"/>
          </a:p>
        </p:txBody>
      </p:sp>
      <p:sp>
        <p:nvSpPr>
          <p:cNvPr id="22" name="Obraz — symbol zastępczy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en-US"/>
              <a:t>Click icon to add picture</a:t>
            </a:r>
            <a:endParaRPr lang="pl-PL"/>
          </a:p>
        </p:txBody>
      </p:sp>
      <p:sp>
        <p:nvSpPr>
          <p:cNvPr id="25" name="Obraz — symbol zastępczy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en-US"/>
              <a:t>Click icon to add picture</a:t>
            </a:r>
            <a:endParaRPr lang="pl-PL"/>
          </a:p>
        </p:txBody>
      </p:sp>
      <p:sp>
        <p:nvSpPr>
          <p:cNvPr id="2" name="Data — symbol zastępczy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/>
              <a:t>Wtorek, 2 lutego 20XX</a:t>
            </a:r>
          </a:p>
        </p:txBody>
      </p:sp>
      <p:sp>
        <p:nvSpPr>
          <p:cNvPr id="3" name="Stopka — symbol zastępczy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/>
              <a:t>Przykładowy tekst stopki</a:t>
            </a:r>
          </a:p>
        </p:txBody>
      </p:sp>
      <p:sp>
        <p:nvSpPr>
          <p:cNvPr id="4" name="Numer slajdu — symbol zastępczy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l-PL" smtClean="0"/>
              <a:t>‹#›</a:t>
            </a:fld>
            <a:endParaRPr lang="pl-PL"/>
          </a:p>
        </p:txBody>
      </p:sp>
      <p:sp>
        <p:nvSpPr>
          <p:cNvPr id="6" name="Owal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l-PL"/>
          </a:p>
        </p:txBody>
      </p:sp>
      <p:grpSp>
        <p:nvGrpSpPr>
          <p:cNvPr id="10" name="Grupa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Dowolny kształt: Kształt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l-PL"/>
            </a:p>
          </p:txBody>
        </p:sp>
        <p:sp>
          <p:nvSpPr>
            <p:cNvPr id="12" name="Owal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l-PL" dirty="0"/>
            </a:p>
          </p:txBody>
        </p:sp>
      </p:grpSp>
    </p:spTree>
    <p:extLst>
      <p:ext uri="{BB962C8B-B14F-4D97-AF65-F5344CB8AC3E}">
        <p14:creationId xmlns:p14="http://schemas.microsoft.com/office/powerpoint/2010/main" val="428412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Wstę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ytuł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rtlCol="0" anchor="t" anchorCtr="0">
            <a:noAutofit/>
          </a:bodyPr>
          <a:lstStyle/>
          <a:p>
            <a:pPr rtl="0"/>
            <a:r>
              <a:rPr lang="en-US"/>
              <a:t>Click to edit Master title style</a:t>
            </a:r>
            <a:endParaRPr lang="pl-PL" dirty="0"/>
          </a:p>
        </p:txBody>
      </p:sp>
      <p:sp>
        <p:nvSpPr>
          <p:cNvPr id="12" name="Obraz — symbol zastępczy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n-US"/>
              <a:t>Click icon to add picture</a:t>
            </a:r>
            <a:endParaRPr lang="pl-PL"/>
          </a:p>
        </p:txBody>
      </p:sp>
      <p:sp>
        <p:nvSpPr>
          <p:cNvPr id="18" name="Obraz — symbol zastępczy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n-US"/>
              <a:t>Click icon to add picture</a:t>
            </a:r>
            <a:endParaRPr lang="pl-PL"/>
          </a:p>
        </p:txBody>
      </p:sp>
      <p:sp>
        <p:nvSpPr>
          <p:cNvPr id="19" name="Obraz — symbol zastępczy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n-US"/>
              <a:t>Click icon to add picture</a:t>
            </a:r>
            <a:endParaRPr lang="pl-PL"/>
          </a:p>
        </p:txBody>
      </p:sp>
      <p:sp>
        <p:nvSpPr>
          <p:cNvPr id="20" name="Obraz — symbol zastępczy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n-US"/>
              <a:t>Click icon to add picture</a:t>
            </a:r>
            <a:endParaRPr lang="pl-PL"/>
          </a:p>
        </p:txBody>
      </p:sp>
      <p:sp>
        <p:nvSpPr>
          <p:cNvPr id="2" name="Data — symbol zastępczy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/>
              <a:t>Wtorek, 2 lutego 20XX</a:t>
            </a:r>
          </a:p>
        </p:txBody>
      </p:sp>
      <p:sp>
        <p:nvSpPr>
          <p:cNvPr id="3" name="Stopka — symbol zastępczy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/>
              <a:t>Przykładowy tekst stopki</a:t>
            </a:r>
          </a:p>
        </p:txBody>
      </p:sp>
      <p:sp>
        <p:nvSpPr>
          <p:cNvPr id="4" name="Numer slajdu — symbol zastępczy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l-PL" smtClean="0"/>
              <a:t>‹#›</a:t>
            </a:fld>
            <a:endParaRPr lang="pl-PL"/>
          </a:p>
        </p:txBody>
      </p:sp>
      <p:sp>
        <p:nvSpPr>
          <p:cNvPr id="11" name="Zawartość — symbol zastępczy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 rtlCol="0"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 rt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026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odział sekcji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raz — symbol zastępczy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 rtlCol="0"/>
          <a:lstStyle/>
          <a:p>
            <a:pPr rtl="0"/>
            <a:r>
              <a:rPr lang="en-US"/>
              <a:t>Click icon to add picture</a:t>
            </a:r>
            <a:endParaRPr lang="pl-PL"/>
          </a:p>
        </p:txBody>
      </p:sp>
      <p:sp>
        <p:nvSpPr>
          <p:cNvPr id="4" name="Data — symbol zastępczy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l-PL"/>
              <a:t>Wtorek, 2 lutego 20XX</a:t>
            </a:r>
          </a:p>
        </p:txBody>
      </p:sp>
      <p:sp>
        <p:nvSpPr>
          <p:cNvPr id="5" name="Stopka — symbol zastępczy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/>
              <a:t>Przykładowy tekst stopki</a:t>
            </a:r>
          </a:p>
        </p:txBody>
      </p:sp>
      <p:sp>
        <p:nvSpPr>
          <p:cNvPr id="6" name="Numer slajdu — symbol zastępczy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pl-PL" smtClean="0"/>
              <a:t>‹#›</a:t>
            </a:fld>
            <a:endParaRPr lang="pl-PL"/>
          </a:p>
        </p:txBody>
      </p:sp>
      <p:sp>
        <p:nvSpPr>
          <p:cNvPr id="13" name="Prostokąt 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/>
          </a:p>
        </p:txBody>
      </p:sp>
      <p:sp>
        <p:nvSpPr>
          <p:cNvPr id="14" name="Prostokąt 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/>
          </a:p>
        </p:txBody>
      </p:sp>
      <p:sp>
        <p:nvSpPr>
          <p:cNvPr id="15" name="Tytuł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rtlCol="0" anchor="b" anchorCtr="0">
            <a:noAutofit/>
          </a:bodyPr>
          <a:lstStyle>
            <a:lvl1pPr>
              <a:defRPr sz="6400"/>
            </a:lvl1pPr>
          </a:lstStyle>
          <a:p>
            <a:pPr rtl="0"/>
            <a:r>
              <a:rPr lang="en-US"/>
              <a:t>Click to edit Master title style</a:t>
            </a:r>
            <a:endParaRPr lang="pl-PL" dirty="0"/>
          </a:p>
        </p:txBody>
      </p:sp>
      <p:sp>
        <p:nvSpPr>
          <p:cNvPr id="16" name="Podtytuł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</a:lstStyle>
          <a:p>
            <a:pPr rtl="0"/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pl-PL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Podział sekcji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raz — symbol zastępczy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 rtlCol="0"/>
          <a:lstStyle/>
          <a:p>
            <a:pPr rtl="0"/>
            <a:r>
              <a:rPr lang="en-US"/>
              <a:t>Click icon to add picture</a:t>
            </a:r>
            <a:endParaRPr lang="pl-PL"/>
          </a:p>
        </p:txBody>
      </p:sp>
      <p:sp>
        <p:nvSpPr>
          <p:cNvPr id="16" name="Podtytuł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 rtlCol="0"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pPr rtl="0"/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pl-PL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5" name="Tytuł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rtlCol="0"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pPr rtl="0"/>
            <a:r>
              <a:rPr lang="en-US"/>
              <a:t>Click to edit Master title style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2293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Oś czasu tabeli wykresó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a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Dowolny kształt: Kształt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pl-PL" dirty="0">
                <a:solidFill>
                  <a:schemeClr val="tx1"/>
                </a:solidFill>
              </a:endParaRPr>
            </a:p>
          </p:txBody>
        </p:sp>
        <p:sp>
          <p:nvSpPr>
            <p:cNvPr id="14" name="Ow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l-PL"/>
            </a:p>
          </p:txBody>
        </p:sp>
        <p:sp>
          <p:nvSpPr>
            <p:cNvPr id="15" name="Ow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l-PL"/>
            </a:p>
          </p:txBody>
        </p:sp>
        <p:sp>
          <p:nvSpPr>
            <p:cNvPr id="16" name="Dowolny kształt: Kształt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pl-PL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ytuł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pl-PL" dirty="0"/>
            </a:lvl1pPr>
          </a:lstStyle>
          <a:p>
            <a:pPr lvl="0" rt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Zawartość — symbol zastępczy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 rtlCol="0">
            <a:noAutofit/>
          </a:bodyPr>
          <a:lstStyle/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pl-PL" dirty="0"/>
          </a:p>
        </p:txBody>
      </p:sp>
      <p:sp>
        <p:nvSpPr>
          <p:cNvPr id="4" name="Data — symbol zastępczy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/>
              <a:t>Wtorek, 2 lutego 20XX</a:t>
            </a:r>
          </a:p>
        </p:txBody>
      </p:sp>
      <p:sp>
        <p:nvSpPr>
          <p:cNvPr id="5" name="Stopka — symbol zastępczy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/>
              <a:t>Przykładowy tekst stopki</a:t>
            </a:r>
          </a:p>
        </p:txBody>
      </p:sp>
      <p:sp>
        <p:nvSpPr>
          <p:cNvPr id="6" name="Numer slajdu — symbol zastępczy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y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ytuł 1">
            <a:extLst>
              <a:ext uri="{FF2B5EF4-FFF2-40B4-BE49-F238E27FC236}">
                <a16:creationId xmlns:a16="http://schemas.microsoft.com/office/drawing/2014/main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rtlCol="0" anchor="b" anchorCtr="0">
            <a:noAutofit/>
          </a:bodyPr>
          <a:lstStyle>
            <a:lvl1pPr>
              <a:defRPr sz="4000"/>
            </a:lvl1pPr>
          </a:lstStyle>
          <a:p>
            <a:pPr rtl="0"/>
            <a:r>
              <a:rPr lang="en-US"/>
              <a:t>Click to edit Master title style</a:t>
            </a:r>
            <a:endParaRPr lang="pl-PL" dirty="0"/>
          </a:p>
        </p:txBody>
      </p:sp>
      <p:grpSp>
        <p:nvGrpSpPr>
          <p:cNvPr id="8" name="Grupa 7">
            <a:extLst>
              <a:ext uri="{FF2B5EF4-FFF2-40B4-BE49-F238E27FC236}">
                <a16:creationId xmlns:a16="http://schemas.microsoft.com/office/drawing/2014/main" id="{B17C5C60-EC4D-410B-9997-0B7328960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Dowolny kształt 5">
              <a:extLst>
                <a:ext uri="{FF2B5EF4-FFF2-40B4-BE49-F238E27FC236}">
                  <a16:creationId xmlns:a16="http://schemas.microsoft.com/office/drawing/2014/main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l-PL"/>
            </a:p>
          </p:txBody>
        </p:sp>
        <p:sp>
          <p:nvSpPr>
            <p:cNvPr id="10" name="Dowolny kształt 6">
              <a:extLst>
                <a:ext uri="{FF2B5EF4-FFF2-40B4-BE49-F238E27FC236}">
                  <a16:creationId xmlns:a16="http://schemas.microsoft.com/office/drawing/2014/main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l-PL"/>
            </a:p>
          </p:txBody>
        </p:sp>
        <p:sp>
          <p:nvSpPr>
            <p:cNvPr id="11" name="Dowolny kształt 8">
              <a:extLst>
                <a:ext uri="{FF2B5EF4-FFF2-40B4-BE49-F238E27FC236}">
                  <a16:creationId xmlns:a16="http://schemas.microsoft.com/office/drawing/2014/main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l-PL"/>
            </a:p>
          </p:txBody>
        </p:sp>
      </p:grpSp>
      <p:sp>
        <p:nvSpPr>
          <p:cNvPr id="12" name="Owal 11">
            <a:extLst>
              <a:ext uri="{FF2B5EF4-FFF2-40B4-BE49-F238E27FC236}">
                <a16:creationId xmlns:a16="http://schemas.microsoft.com/office/drawing/2014/main" id="{80A2FA6F-99B7-4984-A80C-57064488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l-PL"/>
          </a:p>
        </p:txBody>
      </p:sp>
      <p:sp>
        <p:nvSpPr>
          <p:cNvPr id="17" name="Zawartość — symbol zastępczy 16">
            <a:extLst>
              <a:ext uri="{FF2B5EF4-FFF2-40B4-BE49-F238E27FC236}">
                <a16:creationId xmlns:a16="http://schemas.microsoft.com/office/drawing/2014/main" id="{439C8C03-81B3-4DE8-B96A-78258E4467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15" name="Obraz — symbol zastępczy 14">
            <a:extLst>
              <a:ext uri="{FF2B5EF4-FFF2-40B4-BE49-F238E27FC236}">
                <a16:creationId xmlns:a16="http://schemas.microsoft.com/office/drawing/2014/main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en-US"/>
              <a:t>Click icon to add picture</a:t>
            </a:r>
            <a:endParaRPr lang="pl-PL"/>
          </a:p>
        </p:txBody>
      </p:sp>
      <p:sp>
        <p:nvSpPr>
          <p:cNvPr id="2" name="Data — symbol zastępczy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/>
              <a:t>Wtorek, 2 lutego 20XX</a:t>
            </a:r>
          </a:p>
        </p:txBody>
      </p:sp>
      <p:sp>
        <p:nvSpPr>
          <p:cNvPr id="3" name="Stopka — symbol zastępczy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/>
              <a:t>Przykładowy tekst stopki</a:t>
            </a:r>
          </a:p>
        </p:txBody>
      </p:sp>
      <p:sp>
        <p:nvSpPr>
          <p:cNvPr id="4" name="Numer slajdu — symbol zastępczy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6308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Zespó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rostokąt 15">
            <a:extLst>
              <a:ext uri="{FF2B5EF4-FFF2-40B4-BE49-F238E27FC236}">
                <a16:creationId xmlns:a16="http://schemas.microsoft.com/office/drawing/2014/main" id="{E38C6F9E-A74F-4F54-9409-B6B93DF8C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pl-PL"/>
          </a:p>
        </p:txBody>
      </p:sp>
      <p:sp>
        <p:nvSpPr>
          <p:cNvPr id="34" name="Owal 33">
            <a:extLst>
              <a:ext uri="{FF2B5EF4-FFF2-40B4-BE49-F238E27FC236}">
                <a16:creationId xmlns:a16="http://schemas.microsoft.com/office/drawing/2014/main" id="{6F0F71C5-78A4-4793-9BD4-3DF0EE3E3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l-PL"/>
          </a:p>
        </p:txBody>
      </p:sp>
      <p:sp>
        <p:nvSpPr>
          <p:cNvPr id="40" name="Tytuł 5">
            <a:extLst>
              <a:ext uri="{FF2B5EF4-FFF2-40B4-BE49-F238E27FC236}">
                <a16:creationId xmlns:a16="http://schemas.microsoft.com/office/drawing/2014/main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 rtlCol="0">
            <a:noAutofit/>
          </a:bodyPr>
          <a:lstStyle/>
          <a:p>
            <a:pPr rtl="0"/>
            <a:r>
              <a:rPr lang="pl-PL"/>
              <a:t>Zespół</a:t>
            </a:r>
          </a:p>
        </p:txBody>
      </p:sp>
      <p:grpSp>
        <p:nvGrpSpPr>
          <p:cNvPr id="51" name="Grupa 50">
            <a:extLst>
              <a:ext uri="{FF2B5EF4-FFF2-40B4-BE49-F238E27FC236}">
                <a16:creationId xmlns:a16="http://schemas.microsoft.com/office/drawing/2014/main" id="{E6093F87-C1F6-4FAB-B891-6F7D7FC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Dowolny kształt: Kształt 51">
              <a:extLst>
                <a:ext uri="{FF2B5EF4-FFF2-40B4-BE49-F238E27FC236}">
                  <a16:creationId xmlns:a16="http://schemas.microsoft.com/office/drawing/2014/main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pl-PL"/>
            </a:p>
          </p:txBody>
        </p:sp>
        <p:sp>
          <p:nvSpPr>
            <p:cNvPr id="53" name="Dowolny kształt: Kształt 52">
              <a:extLst>
                <a:ext uri="{FF2B5EF4-FFF2-40B4-BE49-F238E27FC236}">
                  <a16:creationId xmlns:a16="http://schemas.microsoft.com/office/drawing/2014/main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pl-PL">
                <a:solidFill>
                  <a:schemeClr val="tx1"/>
                </a:solidFill>
              </a:endParaRPr>
            </a:p>
          </p:txBody>
        </p:sp>
        <p:sp>
          <p:nvSpPr>
            <p:cNvPr id="54" name="Owal 53">
              <a:extLst>
                <a:ext uri="{FF2B5EF4-FFF2-40B4-BE49-F238E27FC236}">
                  <a16:creationId xmlns:a16="http://schemas.microsoft.com/office/drawing/2014/main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l-PL"/>
            </a:p>
          </p:txBody>
        </p:sp>
        <p:sp>
          <p:nvSpPr>
            <p:cNvPr id="55" name="Owal 54">
              <a:extLst>
                <a:ext uri="{FF2B5EF4-FFF2-40B4-BE49-F238E27FC236}">
                  <a16:creationId xmlns:a16="http://schemas.microsoft.com/office/drawing/2014/main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l-PL"/>
            </a:p>
          </p:txBody>
        </p:sp>
      </p:grpSp>
      <p:sp>
        <p:nvSpPr>
          <p:cNvPr id="56" name="Obraz — symbol zastępczy 55">
            <a:extLst>
              <a:ext uri="{FF2B5EF4-FFF2-40B4-BE49-F238E27FC236}">
                <a16:creationId xmlns:a16="http://schemas.microsoft.com/office/drawing/2014/main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n-US"/>
              <a:t>Click icon to add picture</a:t>
            </a:r>
            <a:endParaRPr lang="pl-PL"/>
          </a:p>
        </p:txBody>
      </p:sp>
      <p:sp>
        <p:nvSpPr>
          <p:cNvPr id="57" name="Obraz — symbol zastępczy 55">
            <a:extLst>
              <a:ext uri="{FF2B5EF4-FFF2-40B4-BE49-F238E27FC236}">
                <a16:creationId xmlns:a16="http://schemas.microsoft.com/office/drawing/2014/main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n-US"/>
              <a:t>Click icon to add picture</a:t>
            </a:r>
            <a:endParaRPr lang="pl-PL"/>
          </a:p>
        </p:txBody>
      </p:sp>
      <p:sp>
        <p:nvSpPr>
          <p:cNvPr id="58" name="Obraz — symbol zastępczy 55">
            <a:extLst>
              <a:ext uri="{FF2B5EF4-FFF2-40B4-BE49-F238E27FC236}">
                <a16:creationId xmlns:a16="http://schemas.microsoft.com/office/drawing/2014/main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n-US"/>
              <a:t>Click icon to add picture</a:t>
            </a:r>
            <a:endParaRPr lang="pl-PL" dirty="0"/>
          </a:p>
        </p:txBody>
      </p:sp>
      <p:sp>
        <p:nvSpPr>
          <p:cNvPr id="59" name="Obraz — symbol zastępczy 55">
            <a:extLst>
              <a:ext uri="{FF2B5EF4-FFF2-40B4-BE49-F238E27FC236}">
                <a16:creationId xmlns:a16="http://schemas.microsoft.com/office/drawing/2014/main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n-US"/>
              <a:t>Click icon to add picture</a:t>
            </a:r>
            <a:endParaRPr lang="pl-PL"/>
          </a:p>
        </p:txBody>
      </p:sp>
      <p:sp>
        <p:nvSpPr>
          <p:cNvPr id="63" name="Tekst — symbol zastępczy 62">
            <a:extLst>
              <a:ext uri="{FF2B5EF4-FFF2-40B4-BE49-F238E27FC236}">
                <a16:creationId xmlns:a16="http://schemas.microsoft.com/office/drawing/2014/main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pl-PL"/>
              <a:t>Imię i nazwisko</a:t>
            </a:r>
          </a:p>
        </p:txBody>
      </p:sp>
      <p:sp>
        <p:nvSpPr>
          <p:cNvPr id="61" name="Tekst — symbol zastępczy 60">
            <a:extLst>
              <a:ext uri="{FF2B5EF4-FFF2-40B4-BE49-F238E27FC236}">
                <a16:creationId xmlns:a16="http://schemas.microsoft.com/office/drawing/2014/main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pl-PL"/>
              <a:t>Tytuł</a:t>
            </a:r>
          </a:p>
        </p:txBody>
      </p:sp>
      <p:sp>
        <p:nvSpPr>
          <p:cNvPr id="65" name="Tekst — symbol zastępczy 62">
            <a:extLst>
              <a:ext uri="{FF2B5EF4-FFF2-40B4-BE49-F238E27FC236}">
                <a16:creationId xmlns:a16="http://schemas.microsoft.com/office/drawing/2014/main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pl-PL"/>
              <a:t>Imię i nazwisko</a:t>
            </a:r>
          </a:p>
        </p:txBody>
      </p:sp>
      <p:sp>
        <p:nvSpPr>
          <p:cNvPr id="64" name="Tekst — symbol zastępczy 60">
            <a:extLst>
              <a:ext uri="{FF2B5EF4-FFF2-40B4-BE49-F238E27FC236}">
                <a16:creationId xmlns:a16="http://schemas.microsoft.com/office/drawing/2014/main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pl-PL"/>
              <a:t>Tytuł</a:t>
            </a:r>
          </a:p>
        </p:txBody>
      </p:sp>
      <p:sp>
        <p:nvSpPr>
          <p:cNvPr id="67" name="Tekst — symbol zastępczy 62">
            <a:extLst>
              <a:ext uri="{FF2B5EF4-FFF2-40B4-BE49-F238E27FC236}">
                <a16:creationId xmlns:a16="http://schemas.microsoft.com/office/drawing/2014/main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pl-PL"/>
              <a:t>Imię i nazwisko</a:t>
            </a:r>
          </a:p>
        </p:txBody>
      </p:sp>
      <p:sp>
        <p:nvSpPr>
          <p:cNvPr id="66" name="Tekst — symbol zastępczy 60">
            <a:extLst>
              <a:ext uri="{FF2B5EF4-FFF2-40B4-BE49-F238E27FC236}">
                <a16:creationId xmlns:a16="http://schemas.microsoft.com/office/drawing/2014/main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pl-PL"/>
              <a:t>Tytuł</a:t>
            </a:r>
          </a:p>
        </p:txBody>
      </p:sp>
      <p:sp>
        <p:nvSpPr>
          <p:cNvPr id="69" name="Tekst — symbol zastępczy 62">
            <a:extLst>
              <a:ext uri="{FF2B5EF4-FFF2-40B4-BE49-F238E27FC236}">
                <a16:creationId xmlns:a16="http://schemas.microsoft.com/office/drawing/2014/main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pl-PL"/>
              <a:t>Imię i nazwisko</a:t>
            </a:r>
          </a:p>
        </p:txBody>
      </p:sp>
      <p:sp>
        <p:nvSpPr>
          <p:cNvPr id="68" name="Tekst — symbol zastępczy 60">
            <a:extLst>
              <a:ext uri="{FF2B5EF4-FFF2-40B4-BE49-F238E27FC236}">
                <a16:creationId xmlns:a16="http://schemas.microsoft.com/office/drawing/2014/main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pl-PL"/>
              <a:t>Tytuł</a:t>
            </a:r>
          </a:p>
        </p:txBody>
      </p:sp>
      <p:sp>
        <p:nvSpPr>
          <p:cNvPr id="4" name="Data — symbol zastępczy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/>
              <a:t>Wtorek, 2 lutego 20XX</a:t>
            </a:r>
            <a:endParaRPr lang="pl-PL" dirty="0"/>
          </a:p>
        </p:txBody>
      </p:sp>
      <p:sp>
        <p:nvSpPr>
          <p:cNvPr id="5" name="Stopka — symbol zastępczy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/>
              <a:t>Przykładowy tekst stopki</a:t>
            </a:r>
          </a:p>
        </p:txBody>
      </p:sp>
      <p:sp>
        <p:nvSpPr>
          <p:cNvPr id="6" name="Numer slajdu — symbol zastępczy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1577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Kolumna zawartości 2 (slajd porównania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w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l-PL"/>
          </a:p>
        </p:txBody>
      </p:sp>
      <p:sp>
        <p:nvSpPr>
          <p:cNvPr id="11" name="Prostokąt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pl-PL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pl-PL" sz="4800" dirty="0"/>
            </a:lvl1pPr>
          </a:lstStyle>
          <a:p>
            <a:pPr lvl="0" rt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kst — symbol zastępczy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rtlCol="0" anchor="b">
            <a:no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4" name="Zawartość — symbol zastępczy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 rtlCol="0"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pl-PL"/>
          </a:p>
        </p:txBody>
      </p:sp>
      <p:sp>
        <p:nvSpPr>
          <p:cNvPr id="5" name="Tekst — symbol zastępczy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pl-PL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en-US"/>
              <a:t>Click to edit Master text styles</a:t>
            </a:r>
          </a:p>
        </p:txBody>
      </p:sp>
      <p:sp>
        <p:nvSpPr>
          <p:cNvPr id="6" name="Zawartość — symbol zastępczy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 rtlCol="0"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pl-PL"/>
          </a:p>
        </p:txBody>
      </p:sp>
      <p:sp>
        <p:nvSpPr>
          <p:cNvPr id="7" name="Data — symbol zastępczy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/>
              <a:t>Wtorek, 2 lutego 20XX</a:t>
            </a:r>
          </a:p>
        </p:txBody>
      </p:sp>
      <p:sp>
        <p:nvSpPr>
          <p:cNvPr id="8" name="Stopka — symbol zastępczy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/>
              <a:t>Przykładowy tekst stopki</a:t>
            </a:r>
          </a:p>
        </p:txBody>
      </p:sp>
      <p:sp>
        <p:nvSpPr>
          <p:cNvPr id="9" name="Numer slajdu — symbol zastępczy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7039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— symbol zastępczy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 rtl="0">
              <a:lnSpc>
                <a:spcPct val="100000"/>
              </a:lnSpc>
            </a:pPr>
            <a:r>
              <a:rPr lang="pl-PL" dirty="0"/>
              <a:t>Kliknij, aby edytować styl wzorca tytułu</a:t>
            </a:r>
          </a:p>
        </p:txBody>
      </p:sp>
      <p:sp>
        <p:nvSpPr>
          <p:cNvPr id="3" name="Tekst — symbol zastępczy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 rtl="0"/>
            <a:r>
              <a:rPr lang="pl-PL"/>
              <a:t>Kliknij, aby edytować style wzorców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</a:p>
        </p:txBody>
      </p:sp>
      <p:sp>
        <p:nvSpPr>
          <p:cNvPr id="4" name="Data — symbol zastępczy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r>
              <a:rPr lang="pl-PL"/>
              <a:t>Wtorek, 2 lutego 20XX</a:t>
            </a:r>
            <a:endParaRPr lang="pl-PL" dirty="0"/>
          </a:p>
        </p:txBody>
      </p:sp>
      <p:sp>
        <p:nvSpPr>
          <p:cNvPr id="5" name="Stopka — symbol zastępczy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r>
              <a:rPr lang="pl-PL"/>
              <a:t>Przykładowy tekst stopki</a:t>
            </a:r>
            <a:endParaRPr lang="pl-PL" dirty="0"/>
          </a:p>
        </p:txBody>
      </p:sp>
      <p:sp>
        <p:nvSpPr>
          <p:cNvPr id="6" name="Numer slajdu — symbol zastępczy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fld id="{DBA1B0FB-D917-4C8C-928F-313BD683BF39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33" r:id="rId3"/>
    <p:sldLayoutId id="2147483687" r:id="rId4"/>
    <p:sldLayoutId id="2147483734" r:id="rId5"/>
    <p:sldLayoutId id="2147483686" r:id="rId6"/>
    <p:sldLayoutId id="2147483696" r:id="rId7"/>
    <p:sldLayoutId id="2147483707" r:id="rId8"/>
    <p:sldLayoutId id="2147483689" r:id="rId9"/>
    <p:sldLayoutId id="2147483697" r:id="rId10"/>
    <p:sldLayoutId id="2147483731" r:id="rId11"/>
    <p:sldLayoutId id="2147483693" r:id="rId12"/>
    <p:sldLayoutId id="2147483685" r:id="rId13"/>
    <p:sldLayoutId id="2147483688" r:id="rId14"/>
    <p:sldLayoutId id="2147483691" r:id="rId15"/>
    <p:sldLayoutId id="2147483692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pl-PL" sz="4800" kern="1200" dirty="0">
          <a:solidFill>
            <a:schemeClr val="tx1"/>
          </a:solidFill>
          <a:latin typeface="Times New Roman" panose="02020603050405020304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86E938C-9D94-4B05-979A-D39FFC45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99414" y="1051551"/>
            <a:ext cx="3565524" cy="2384898"/>
          </a:xfrm>
        </p:spPr>
        <p:txBody>
          <a:bodyPr rtlCol="0" anchor="b" anchorCtr="0">
            <a:normAutofit/>
          </a:bodyPr>
          <a:lstStyle/>
          <a:p>
            <a:pPr rtl="0"/>
            <a:r>
              <a:rPr lang="pl-PL" dirty="0"/>
              <a:t>Testowanie w </a:t>
            </a:r>
            <a:r>
              <a:rPr lang="pl-PL" dirty="0" err="1"/>
              <a:t>React</a:t>
            </a:r>
            <a:endParaRPr lang="pl-PL" dirty="0"/>
          </a:p>
        </p:txBody>
      </p:sp>
      <p:pic>
        <p:nvPicPr>
          <p:cNvPr id="14" name="Obraz — symbol zastępczy 13" descr="Cyfrowe tło punktów danych">
            <a:extLst>
              <a:ext uri="{FF2B5EF4-FFF2-40B4-BE49-F238E27FC236}">
                <a16:creationId xmlns:a16="http://schemas.microsoft.com/office/drawing/2014/main" id="{9A8AD548-922D-4E1D-B19C-5F6E808B816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7452360" cy="6858000"/>
          </a:xfrm>
        </p:spPr>
      </p:pic>
      <p:sp>
        <p:nvSpPr>
          <p:cNvPr id="3" name="Podtytuł 2">
            <a:extLst>
              <a:ext uri="{FF2B5EF4-FFF2-40B4-BE49-F238E27FC236}">
                <a16:creationId xmlns:a16="http://schemas.microsoft.com/office/drawing/2014/main" id="{D9A11267-FC52-4990-8D98-010AFABA554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 rtlCol="0">
            <a:normAutofit/>
          </a:bodyPr>
          <a:lstStyle/>
          <a:p>
            <a:pPr rtl="0"/>
            <a:r>
              <a:rPr lang="pl-PL" dirty="0"/>
              <a:t>Arkadiusz Witasik</a:t>
            </a:r>
          </a:p>
        </p:txBody>
      </p:sp>
    </p:spTree>
    <p:extLst>
      <p:ext uri="{BB962C8B-B14F-4D97-AF65-F5344CB8AC3E}">
        <p14:creationId xmlns:p14="http://schemas.microsoft.com/office/powerpoint/2010/main" val="752814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raz — symbol zastępczy 7" descr="Cyfrowe tło punktów danych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sp>
        <p:nvSpPr>
          <p:cNvPr id="2" name="Data — symbol zastępczy 1">
            <a:extLst>
              <a:ext uri="{FF2B5EF4-FFF2-40B4-BE49-F238E27FC236}">
                <a16:creationId xmlns:a16="http://schemas.microsoft.com/office/drawing/2014/main" id="{2910D835-B454-4270-BB35-86A18730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l-PL" dirty="0"/>
              <a:t>Poniedziałek, 29 maja 2023</a:t>
            </a:r>
          </a:p>
        </p:txBody>
      </p:sp>
      <p:sp>
        <p:nvSpPr>
          <p:cNvPr id="4" name="Numer slajdu — symbol zastępczy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pl-PL" smtClean="0"/>
              <a:t>10</a:t>
            </a:fld>
            <a:endParaRPr lang="pl-PL"/>
          </a:p>
        </p:txBody>
      </p:sp>
      <p:sp>
        <p:nvSpPr>
          <p:cNvPr id="15" name="Tytuł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vert="horz" wrap="square" lIns="0" tIns="0" rIns="0" bIns="0" rtlCol="0" anchor="b" anchorCtr="0">
            <a:normAutofit/>
          </a:bodyPr>
          <a:lstStyle/>
          <a:p>
            <a:pPr rtl="0">
              <a:lnSpc>
                <a:spcPct val="100000"/>
              </a:lnSpc>
            </a:pPr>
            <a:r>
              <a:rPr lang="pl-PL" sz="6400" kern="1200" dirty="0">
                <a:solidFill>
                  <a:schemeClr val="tx1"/>
                </a:solidFill>
                <a:ea typeface="+mj-ea"/>
                <a:cs typeface="+mj-cs"/>
              </a:rPr>
              <a:t>Narzędzia do testów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B4525C0-F291-0C31-BE0F-4DB6079578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l-PL" b="0" i="0" dirty="0">
                <a:solidFill>
                  <a:srgbClr val="D1D5DB"/>
                </a:solidFill>
                <a:effectLst/>
                <a:latin typeface="Söhne"/>
              </a:rPr>
              <a:t>Przedstawienie Jest, </a:t>
            </a:r>
            <a:r>
              <a:rPr lang="pl-PL" b="0" i="0" dirty="0" err="1">
                <a:solidFill>
                  <a:srgbClr val="D1D5DB"/>
                </a:solidFill>
                <a:effectLst/>
                <a:latin typeface="Söhne"/>
              </a:rPr>
              <a:t>React</a:t>
            </a:r>
            <a:r>
              <a:rPr lang="pl-PL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pl-PL" b="0" i="0" dirty="0" err="1">
                <a:solidFill>
                  <a:srgbClr val="D1D5DB"/>
                </a:solidFill>
                <a:effectLst/>
                <a:latin typeface="Söhne"/>
              </a:rPr>
              <a:t>Testing</a:t>
            </a:r>
            <a:r>
              <a:rPr lang="pl-PL" b="0" i="0" dirty="0">
                <a:solidFill>
                  <a:srgbClr val="D1D5DB"/>
                </a:solidFill>
                <a:effectLst/>
                <a:latin typeface="Söhne"/>
              </a:rPr>
              <a:t> Library</a:t>
            </a:r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8585985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9FEA4-0F96-40DE-3B74-65BF894AD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z="3200" i="0" dirty="0">
                <a:solidFill>
                  <a:srgbClr val="D1D5DB"/>
                </a:solidFill>
                <a:effectLst/>
                <a:latin typeface="Söhne"/>
              </a:rPr>
              <a:t>Jest </a:t>
            </a:r>
            <a:r>
              <a:rPr lang="pl-PL" sz="3200" i="0" cap="none" dirty="0" err="1">
                <a:solidFill>
                  <a:srgbClr val="D1D5DB"/>
                </a:solidFill>
                <a:effectLst/>
                <a:latin typeface="Söhne"/>
              </a:rPr>
              <a:t>jest</a:t>
            </a:r>
            <a:r>
              <a:rPr lang="pl-PL" sz="3200" i="0" cap="none" dirty="0">
                <a:solidFill>
                  <a:srgbClr val="D1D5DB"/>
                </a:solidFill>
                <a:effectLst/>
                <a:latin typeface="Söhne"/>
              </a:rPr>
              <a:t> jednym z najpopularniejszych narzędzi do testowania w środowisku </a:t>
            </a:r>
            <a:r>
              <a:rPr lang="pl-PL" sz="3200" i="0" cap="none" dirty="0" err="1">
                <a:solidFill>
                  <a:srgbClr val="D1D5DB"/>
                </a:solidFill>
                <a:effectLst/>
                <a:latin typeface="Söhne"/>
              </a:rPr>
              <a:t>Javascript</a:t>
            </a:r>
            <a:r>
              <a:rPr lang="pl-PL" sz="3200" i="0" cap="none" dirty="0">
                <a:solidFill>
                  <a:srgbClr val="D1D5DB"/>
                </a:solidFill>
                <a:effectLst/>
                <a:latin typeface="Söhne"/>
              </a:rPr>
              <a:t> i </a:t>
            </a:r>
            <a:r>
              <a:rPr lang="pl-PL" sz="3200" cap="none" dirty="0" err="1">
                <a:solidFill>
                  <a:srgbClr val="D1D5DB"/>
                </a:solidFill>
                <a:latin typeface="Söhne"/>
              </a:rPr>
              <a:t>R</a:t>
            </a:r>
            <a:r>
              <a:rPr lang="pl-PL" sz="3200" i="0" cap="none" dirty="0" err="1">
                <a:solidFill>
                  <a:srgbClr val="D1D5DB"/>
                </a:solidFill>
                <a:effectLst/>
                <a:latin typeface="Söhne"/>
              </a:rPr>
              <a:t>eact</a:t>
            </a:r>
            <a:r>
              <a:rPr lang="pl-PL" sz="3200" i="0" cap="none" dirty="0">
                <a:solidFill>
                  <a:srgbClr val="D1D5DB"/>
                </a:solidFill>
                <a:effectLst/>
                <a:latin typeface="Söhne"/>
              </a:rPr>
              <a:t>. oferuje wiele funkcji i ułatwień, które czynią testowanie w </a:t>
            </a:r>
            <a:r>
              <a:rPr lang="pl-PL" sz="3200" cap="none" dirty="0" err="1">
                <a:solidFill>
                  <a:srgbClr val="D1D5DB"/>
                </a:solidFill>
                <a:latin typeface="Söhne"/>
              </a:rPr>
              <a:t>R</a:t>
            </a:r>
            <a:r>
              <a:rPr lang="pl-PL" sz="3200" i="0" cap="none" dirty="0" err="1">
                <a:solidFill>
                  <a:srgbClr val="D1D5DB"/>
                </a:solidFill>
                <a:effectLst/>
                <a:latin typeface="Söhne"/>
              </a:rPr>
              <a:t>eact</a:t>
            </a:r>
            <a:r>
              <a:rPr lang="pl-PL" sz="3200" i="0" cap="none" dirty="0">
                <a:solidFill>
                  <a:srgbClr val="D1D5DB"/>
                </a:solidFill>
                <a:effectLst/>
                <a:latin typeface="Söhne"/>
              </a:rPr>
              <a:t> bardziej efektywnym.</a:t>
            </a:r>
            <a:endParaRPr lang="pl-PL" sz="32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6D92F6-B918-792E-5060-4364DD19A9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8139" y="2151325"/>
            <a:ext cx="11090274" cy="3515555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pl-PL" sz="2000" b="0" i="0" dirty="0">
                <a:solidFill>
                  <a:srgbClr val="D1D5DB"/>
                </a:solidFill>
                <a:effectLst/>
                <a:latin typeface="Söhne"/>
              </a:rPr>
              <a:t>Prostota i czytelność: Jest dostarcza intuicyjny interfejs, który jest łatwy do zrozumienia i używania. Tworzenie testów jest relatywnie proste, a raporty z testów są czytelne.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l-PL" sz="2000" b="0" i="0" dirty="0">
                <a:solidFill>
                  <a:srgbClr val="D1D5DB"/>
                </a:solidFill>
                <a:effectLst/>
                <a:latin typeface="Söhne"/>
              </a:rPr>
              <a:t>Automatyczne odnajdywanie testów: Jest automatycznie znajduje testy w naszym projekcie </a:t>
            </a:r>
            <a:r>
              <a:rPr lang="pl-PL" sz="2000" b="0" i="0" dirty="0" err="1">
                <a:solidFill>
                  <a:srgbClr val="D1D5DB"/>
                </a:solidFill>
                <a:effectLst/>
                <a:latin typeface="Söhne"/>
              </a:rPr>
              <a:t>React</a:t>
            </a:r>
            <a:r>
              <a:rPr lang="pl-PL" sz="2000" b="0" i="0" dirty="0">
                <a:solidFill>
                  <a:srgbClr val="D1D5DB"/>
                </a:solidFill>
                <a:effectLst/>
                <a:latin typeface="Söhne"/>
              </a:rPr>
              <a:t> i wykonuje je. Nie wymaga konfiguracji dodatkowych plików.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l-PL" sz="2000" b="0" i="0" dirty="0">
                <a:solidFill>
                  <a:srgbClr val="D1D5DB"/>
                </a:solidFill>
                <a:effectLst/>
                <a:latin typeface="Söhne"/>
              </a:rPr>
              <a:t>Wbudowane narzędzia do </a:t>
            </a:r>
            <a:r>
              <a:rPr lang="pl-PL" sz="2000" b="0" i="0" dirty="0" err="1">
                <a:solidFill>
                  <a:srgbClr val="D1D5DB"/>
                </a:solidFill>
                <a:effectLst/>
                <a:latin typeface="Söhne"/>
              </a:rPr>
              <a:t>mockowania</a:t>
            </a:r>
            <a:r>
              <a:rPr lang="pl-PL" sz="2000" b="0" i="0" dirty="0">
                <a:solidFill>
                  <a:srgbClr val="D1D5DB"/>
                </a:solidFill>
                <a:effectLst/>
                <a:latin typeface="Söhne"/>
              </a:rPr>
              <a:t>: Jest oferuje narzędzia do tworzenia </a:t>
            </a:r>
            <a:r>
              <a:rPr lang="pl-PL" sz="2000" b="0" i="0" dirty="0" err="1">
                <a:solidFill>
                  <a:srgbClr val="D1D5DB"/>
                </a:solidFill>
                <a:effectLst/>
                <a:latin typeface="Söhne"/>
              </a:rPr>
              <a:t>mocków</a:t>
            </a:r>
            <a:r>
              <a:rPr lang="pl-PL" sz="2000" b="0" i="0" dirty="0">
                <a:solidFill>
                  <a:srgbClr val="D1D5DB"/>
                </a:solidFill>
                <a:effectLst/>
                <a:latin typeface="Söhne"/>
              </a:rPr>
              <a:t>, co umożliwia symulowanie zależności i testowanie komponentów niezależnie od innych elementów aplikacji.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l-PL" sz="2000" b="0" i="0" dirty="0">
                <a:solidFill>
                  <a:srgbClr val="D1D5DB"/>
                </a:solidFill>
                <a:effectLst/>
                <a:latin typeface="Söhne"/>
              </a:rPr>
              <a:t>Wsparcie dla testów asynchronicznych: Jest obsługuje testowanie asynchronicznych operacji za pomocą funkcji takich jak </a:t>
            </a:r>
            <a:r>
              <a:rPr lang="pl-PL" sz="2000" b="0" i="0" dirty="0" err="1">
                <a:solidFill>
                  <a:srgbClr val="D1D5DB"/>
                </a:solidFill>
                <a:effectLst/>
                <a:latin typeface="Söhne"/>
              </a:rPr>
              <a:t>async</a:t>
            </a:r>
            <a:r>
              <a:rPr lang="pl-PL" sz="2000" b="0" i="0" dirty="0">
                <a:solidFill>
                  <a:srgbClr val="D1D5DB"/>
                </a:solidFill>
                <a:effectLst/>
                <a:latin typeface="Söhne"/>
              </a:rPr>
              <a:t>/</a:t>
            </a:r>
            <a:r>
              <a:rPr lang="pl-PL" sz="2000" b="0" i="0" dirty="0" err="1">
                <a:solidFill>
                  <a:srgbClr val="D1D5DB"/>
                </a:solidFill>
                <a:effectLst/>
                <a:latin typeface="Söhne"/>
              </a:rPr>
              <a:t>await</a:t>
            </a:r>
            <a:r>
              <a:rPr lang="pl-PL" sz="2000" b="0" i="0" dirty="0">
                <a:solidFill>
                  <a:srgbClr val="D1D5DB"/>
                </a:solidFill>
                <a:effectLst/>
                <a:latin typeface="Söhne"/>
              </a:rPr>
              <a:t> lub Promise, umożliwiając nam testowanie żądań sieciowych czy innych asynchronicznych działań w naszej aplikacji </a:t>
            </a:r>
            <a:r>
              <a:rPr lang="pl-PL" sz="2000" b="0" i="0" dirty="0" err="1">
                <a:solidFill>
                  <a:srgbClr val="D1D5DB"/>
                </a:solidFill>
                <a:effectLst/>
                <a:latin typeface="Söhne"/>
              </a:rPr>
              <a:t>React</a:t>
            </a:r>
            <a:r>
              <a:rPr lang="pl-PL" sz="2000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</a:p>
          <a:p>
            <a:endParaRPr lang="pl-PL" sz="2000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AFEEAC-5765-0A37-8EF7-9548B2F14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l-PL" dirty="0"/>
              <a:t>Poniedziałek, 29 maja 2023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C60FCB-527C-273B-C6AE-D262817D6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BA1B0FB-D917-4C8C-928F-313BD683BF39}" type="slidenum">
              <a:rPr lang="pl-PL" smtClean="0"/>
              <a:t>11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585246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56FAB-0998-8A90-0309-2F7F78D80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z="3200" b="0" i="0" dirty="0" err="1">
                <a:solidFill>
                  <a:srgbClr val="D1D5DB"/>
                </a:solidFill>
                <a:effectLst/>
                <a:latin typeface="Söhne"/>
              </a:rPr>
              <a:t>React</a:t>
            </a:r>
            <a:r>
              <a:rPr lang="pl-PL" sz="32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pl-PL" sz="3200" b="0" i="0" dirty="0" err="1">
                <a:solidFill>
                  <a:srgbClr val="D1D5DB"/>
                </a:solidFill>
                <a:effectLst/>
                <a:latin typeface="Söhne"/>
              </a:rPr>
              <a:t>Testing</a:t>
            </a:r>
            <a:r>
              <a:rPr lang="pl-PL" sz="3200" b="0" i="0" dirty="0">
                <a:solidFill>
                  <a:srgbClr val="D1D5DB"/>
                </a:solidFill>
                <a:effectLst/>
                <a:latin typeface="Söhne"/>
              </a:rPr>
              <a:t> Library (RTL) jest biblioteką, która dostarcza narzędzi do testowania komponentów </a:t>
            </a:r>
            <a:r>
              <a:rPr lang="pl-PL" sz="3200" b="0" i="0" dirty="0" err="1">
                <a:solidFill>
                  <a:srgbClr val="D1D5DB"/>
                </a:solidFill>
                <a:effectLst/>
                <a:latin typeface="Söhne"/>
              </a:rPr>
              <a:t>React</a:t>
            </a:r>
            <a:r>
              <a:rPr lang="pl-PL" sz="3200" b="0" i="0" dirty="0">
                <a:solidFill>
                  <a:srgbClr val="D1D5DB"/>
                </a:solidFill>
                <a:effectLst/>
                <a:latin typeface="Söhne"/>
              </a:rPr>
              <a:t> w sposób zbliżony do zachowania użytkownika.</a:t>
            </a:r>
            <a:endParaRPr lang="pl-PL" sz="32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84AFE7-C8B2-BA5F-D898-199C45A6DB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199736"/>
            <a:ext cx="11090274" cy="3743189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pl-PL" sz="2000" b="0" i="0" dirty="0">
                <a:solidFill>
                  <a:srgbClr val="D1D5DB"/>
                </a:solidFill>
                <a:effectLst/>
                <a:latin typeface="Söhne"/>
              </a:rPr>
              <a:t>Skoncentrowanie na użytkowniku: RTL skupia się na testowaniu </a:t>
            </a:r>
            <a:r>
              <a:rPr lang="pl-PL" sz="2000" b="0" i="0" dirty="0" err="1">
                <a:solidFill>
                  <a:srgbClr val="D1D5DB"/>
                </a:solidFill>
                <a:effectLst/>
                <a:latin typeface="Söhne"/>
              </a:rPr>
              <a:t>zachowań</a:t>
            </a:r>
            <a:r>
              <a:rPr lang="pl-PL" sz="2000" b="0" i="0" dirty="0">
                <a:solidFill>
                  <a:srgbClr val="D1D5DB"/>
                </a:solidFill>
                <a:effectLst/>
                <a:latin typeface="Söhne"/>
              </a:rPr>
              <a:t> komponentów w interfejsie użytkownika, a nie na wewnętrznych detalach implementacji. To oznacza, że testy są bardziej skoncentrowane na tym, jak użytkownik widzi i korzysta z aplikacji.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l-PL" sz="2000" b="0" i="0" dirty="0">
                <a:solidFill>
                  <a:srgbClr val="D1D5DB"/>
                </a:solidFill>
                <a:effectLst/>
                <a:latin typeface="Söhne"/>
              </a:rPr>
              <a:t>Używanie selektorów: RTL wykorzystuje selektory, takie jak "</a:t>
            </a:r>
            <a:r>
              <a:rPr lang="pl-PL" sz="2000" b="0" i="0" dirty="0" err="1">
                <a:solidFill>
                  <a:srgbClr val="D1D5DB"/>
                </a:solidFill>
                <a:effectLst/>
                <a:latin typeface="Söhne"/>
              </a:rPr>
              <a:t>findByText</a:t>
            </a:r>
            <a:r>
              <a:rPr lang="pl-PL" sz="2000" b="0" i="0" dirty="0">
                <a:solidFill>
                  <a:srgbClr val="D1D5DB"/>
                </a:solidFill>
                <a:effectLst/>
                <a:latin typeface="Söhne"/>
              </a:rPr>
              <a:t>" czy "</a:t>
            </a:r>
            <a:r>
              <a:rPr lang="pl-PL" sz="2000" b="0" i="0" dirty="0" err="1">
                <a:solidFill>
                  <a:srgbClr val="D1D5DB"/>
                </a:solidFill>
                <a:effectLst/>
                <a:latin typeface="Söhne"/>
              </a:rPr>
              <a:t>findByRole</a:t>
            </a:r>
            <a:r>
              <a:rPr lang="pl-PL" sz="2000" b="0" i="0" dirty="0">
                <a:solidFill>
                  <a:srgbClr val="D1D5DB"/>
                </a:solidFill>
                <a:effectLst/>
                <a:latin typeface="Söhne"/>
              </a:rPr>
              <a:t>", aby wyszukiwać i </a:t>
            </a:r>
            <a:r>
              <a:rPr lang="pl-PL" sz="2000" b="0" i="0" dirty="0" err="1">
                <a:solidFill>
                  <a:srgbClr val="D1D5DB"/>
                </a:solidFill>
                <a:effectLst/>
                <a:latin typeface="Söhne"/>
              </a:rPr>
              <a:t>interakcjonować</a:t>
            </a:r>
            <a:r>
              <a:rPr lang="pl-PL" sz="2000" b="0" i="0" dirty="0">
                <a:solidFill>
                  <a:srgbClr val="D1D5DB"/>
                </a:solidFill>
                <a:effectLst/>
                <a:latin typeface="Söhne"/>
              </a:rPr>
              <a:t> z elementami interfejsu użytkownika. Dzięki temu można testować interakcje i weryfikować oczekiwane zachowania.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l-PL" sz="2000" b="0" i="0" dirty="0">
                <a:solidFill>
                  <a:srgbClr val="D1D5DB"/>
                </a:solidFill>
                <a:effectLst/>
                <a:latin typeface="Söhne"/>
              </a:rPr>
              <a:t>Brak zależności od renderingu: RTL nie polega na </a:t>
            </a:r>
            <a:r>
              <a:rPr lang="pl-PL" sz="2000" b="0" i="0" dirty="0" err="1">
                <a:solidFill>
                  <a:srgbClr val="D1D5DB"/>
                </a:solidFill>
                <a:effectLst/>
                <a:latin typeface="Söhne"/>
              </a:rPr>
              <a:t>renderowaniu</a:t>
            </a:r>
            <a:r>
              <a:rPr lang="pl-PL" sz="2000" b="0" i="0" dirty="0">
                <a:solidFill>
                  <a:srgbClr val="D1D5DB"/>
                </a:solidFill>
                <a:effectLst/>
                <a:latin typeface="Söhne"/>
              </a:rPr>
              <a:t> w przeglądarce, a korzysta z narzędzi, które symulują środowisko uruchomieniowe. Dzięki temu testy są bardziej niezależne i bardziej stabilne.</a:t>
            </a:r>
          </a:p>
          <a:p>
            <a:endParaRPr lang="pl-PL" sz="2000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B98513-7A05-5104-12B0-C4FB9FD00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l-PL" dirty="0"/>
              <a:t>Poniedziałek, 29 maja 2023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F980E5-1DB7-F2A5-5F35-C611A4C00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BA1B0FB-D917-4C8C-928F-313BD683BF39}" type="slidenum">
              <a:rPr lang="pl-PL" smtClean="0"/>
              <a:t>12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563577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raz — symbol zastępczy 7" descr="Cyfrowe tło punktów danych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0" y="0"/>
            <a:ext cx="12192000" cy="6858000"/>
          </a:xfrm>
          <a:noFill/>
        </p:spPr>
      </p:pic>
      <p:sp>
        <p:nvSpPr>
          <p:cNvPr id="2" name="Data — symbol zastępczy 1">
            <a:extLst>
              <a:ext uri="{FF2B5EF4-FFF2-40B4-BE49-F238E27FC236}">
                <a16:creationId xmlns:a16="http://schemas.microsoft.com/office/drawing/2014/main" id="{2910D835-B454-4270-BB35-86A18730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wrap="square"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pl-PL" dirty="0"/>
              <a:t>Poniedziałek, 29 maja 2023</a:t>
            </a:r>
          </a:p>
        </p:txBody>
      </p:sp>
      <p:sp>
        <p:nvSpPr>
          <p:cNvPr id="4" name="Numer slajdu — symbol zastępczy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wrap="square" rtlCol="0" anchor="ctr">
            <a:normAutofit/>
          </a:bodyPr>
          <a:lstStyle/>
          <a:p>
            <a:pPr rtl="0">
              <a:spcAft>
                <a:spcPts val="600"/>
              </a:spcAft>
            </a:pPr>
            <a:fld id="{DBA1B0FB-D917-4C8C-928F-313BD683BF39}" type="slidenum">
              <a:rPr lang="pl-PL" smtClean="0"/>
              <a:pPr rtl="0">
                <a:spcAft>
                  <a:spcPts val="600"/>
                </a:spcAft>
              </a:pPr>
              <a:t>13</a:t>
            </a:fld>
            <a:endParaRPr lang="pl-PL"/>
          </a:p>
        </p:txBody>
      </p:sp>
      <p:sp>
        <p:nvSpPr>
          <p:cNvPr id="15" name="Tytuł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rtl="0"/>
            <a:r>
              <a:rPr lang="pl-PL" kern="1200"/>
              <a:t>Przykład na podstawie </a:t>
            </a:r>
            <a:r>
              <a:rPr lang="pl-PL" kern="1200" err="1"/>
              <a:t>Vitest</a:t>
            </a:r>
            <a:endParaRPr lang="pl-PL" kern="1200"/>
          </a:p>
        </p:txBody>
      </p:sp>
      <p:sp>
        <p:nvSpPr>
          <p:cNvPr id="22" name="Subtitle 6">
            <a:extLst>
              <a:ext uri="{FF2B5EF4-FFF2-40B4-BE49-F238E27FC236}">
                <a16:creationId xmlns:a16="http://schemas.microsoft.com/office/drawing/2014/main" id="{3890F4FC-D9D1-EC6C-EF55-93F6FEAB25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/>
          <a:lstStyle/>
          <a:p>
            <a:r>
              <a:rPr lang="pl-PL" dirty="0"/>
              <a:t>z połączeniem </a:t>
            </a:r>
            <a:r>
              <a:rPr lang="pl-PL" dirty="0" err="1"/>
              <a:t>react-testing-library</a:t>
            </a:r>
            <a:r>
              <a:rPr lang="pl-PL" dirty="0"/>
              <a:t> i jest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3949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0AEF09A2-9B3B-BA8C-E8C6-C59181C73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Instalowanie zależności</a:t>
            </a:r>
          </a:p>
        </p:txBody>
      </p:sp>
      <p:pic>
        <p:nvPicPr>
          <p:cNvPr id="11" name="Content Placeholder 10" descr="A black rectangle with white text&#10;&#10;Description automatically generated with low confidence">
            <a:extLst>
              <a:ext uri="{FF2B5EF4-FFF2-40B4-BE49-F238E27FC236}">
                <a16:creationId xmlns:a16="http://schemas.microsoft.com/office/drawing/2014/main" id="{40492CD2-C4AC-9F14-73A5-68DAE5A5E2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0863" y="3244225"/>
            <a:ext cx="11090275" cy="1717337"/>
          </a:xfr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EFB8F7-B8AD-3892-0A40-7F50D54C8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>
              <a:spcAft>
                <a:spcPts val="600"/>
              </a:spcAft>
            </a:pPr>
            <a:r>
              <a:rPr lang="pl-PL" dirty="0"/>
              <a:t>Poniedziałek, 29 maja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8A6B06-3365-E4CE-60E7-0850235F9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BA1B0FB-D917-4C8C-928F-313BD683BF39}" type="slidenum">
              <a:rPr lang="pl-PL" smtClean="0"/>
              <a:t>14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386683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3FE47-BB8F-54EB-A25F-3246D74B4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Stworzenie pliku setupTests.js</a:t>
            </a:r>
          </a:p>
        </p:txBody>
      </p:sp>
      <p:pic>
        <p:nvPicPr>
          <p:cNvPr id="8" name="Content Placeholder 7" descr="A screen shot of a computer program&#10;&#10;Description automatically generated with low confidence">
            <a:extLst>
              <a:ext uri="{FF2B5EF4-FFF2-40B4-BE49-F238E27FC236}">
                <a16:creationId xmlns:a16="http://schemas.microsoft.com/office/drawing/2014/main" id="{C722E183-5734-08AA-40C3-2DD7CBA34F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49711" y="2112963"/>
            <a:ext cx="7292579" cy="3979862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DD997F-DF49-8206-9B0E-49237AEAD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>
              <a:spcAft>
                <a:spcPts val="600"/>
              </a:spcAft>
            </a:pPr>
            <a:r>
              <a:rPr lang="pl-PL" dirty="0"/>
              <a:t>Poniedziałek, 29 maja 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089CFD-2BB0-C092-4435-7D71CE3E7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BA1B0FB-D917-4C8C-928F-313BD683BF39}" type="slidenum">
              <a:rPr lang="pl-PL" smtClean="0"/>
              <a:t>15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449452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1C67A-95E1-B1C2-5307-171FB29C1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Konfiguracja vite.config.js</a:t>
            </a:r>
          </a:p>
        </p:txBody>
      </p:sp>
      <p:pic>
        <p:nvPicPr>
          <p:cNvPr id="8" name="Content Placeholder 7" descr="A screen shot of a computer program&#10;&#10;Description automatically generated with low confidence">
            <a:extLst>
              <a:ext uri="{FF2B5EF4-FFF2-40B4-BE49-F238E27FC236}">
                <a16:creationId xmlns:a16="http://schemas.microsoft.com/office/drawing/2014/main" id="{C550E76D-414D-3B19-A854-EE7DDE008E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75045" y="2112963"/>
            <a:ext cx="4241910" cy="3979862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DF51C6-8B97-9571-3CF8-5C9071E1B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>
              <a:spcAft>
                <a:spcPts val="600"/>
              </a:spcAft>
            </a:pPr>
            <a:r>
              <a:rPr lang="pl-PL" dirty="0"/>
              <a:t>Poniedziałek, 29 maja 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9D2E66-BA10-73BD-321C-7A4C2060D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BA1B0FB-D917-4C8C-928F-313BD683BF39}" type="slidenum">
              <a:rPr lang="pl-PL" smtClean="0"/>
              <a:t>16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928669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A3C10-9786-39DB-04E5-322FC963C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Dodanie polecenia test do skryptów w </a:t>
            </a:r>
            <a:r>
              <a:rPr lang="pl-PL" dirty="0" err="1"/>
              <a:t>package.json</a:t>
            </a:r>
            <a:endParaRPr lang="pl-PL" dirty="0"/>
          </a:p>
        </p:txBody>
      </p:sp>
      <p:pic>
        <p:nvPicPr>
          <p:cNvPr id="8" name="Content Placeholder 7" descr="A screen shot of a computer screen&#10;&#10;Description automatically generated with low confidence">
            <a:extLst>
              <a:ext uri="{FF2B5EF4-FFF2-40B4-BE49-F238E27FC236}">
                <a16:creationId xmlns:a16="http://schemas.microsoft.com/office/drawing/2014/main" id="{B31431C6-AABB-44B1-1271-DE47994AF4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33547" y="2112963"/>
            <a:ext cx="5924907" cy="3979862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2BF81D-1D74-F677-89F8-6D80E6FF9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>
              <a:spcAft>
                <a:spcPts val="600"/>
              </a:spcAft>
            </a:pPr>
            <a:r>
              <a:rPr lang="pl-PL" dirty="0"/>
              <a:t>Poniedziałek, 29 maja 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FED636-C34D-61F3-07A9-51CCE2814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BA1B0FB-D917-4C8C-928F-313BD683BF39}" type="slidenum">
              <a:rPr lang="pl-PL" smtClean="0"/>
              <a:t>17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534646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0A17F-BEE7-CDC7-2A48-F07218420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Proponowana budowa pliku z _.</a:t>
            </a:r>
            <a:r>
              <a:rPr lang="pl-PL" dirty="0" err="1"/>
              <a:t>test.jsx</a:t>
            </a:r>
            <a:endParaRPr lang="pl-PL" dirty="0"/>
          </a:p>
        </p:txBody>
      </p:sp>
      <p:pic>
        <p:nvPicPr>
          <p:cNvPr id="8" name="Content Placeholder 7" descr="A screen shot of a computer code&#10;&#10;Description automatically generated with medium confidence">
            <a:extLst>
              <a:ext uri="{FF2B5EF4-FFF2-40B4-BE49-F238E27FC236}">
                <a16:creationId xmlns:a16="http://schemas.microsoft.com/office/drawing/2014/main" id="{21FD7006-0213-48F5-8046-801EB51CA7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81563" y="2112963"/>
            <a:ext cx="4028875" cy="3979862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A0D43E-AEDE-D52F-4A0B-5A9E527FF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>
              <a:spcAft>
                <a:spcPts val="600"/>
              </a:spcAft>
            </a:pPr>
            <a:r>
              <a:rPr lang="pl-PL" dirty="0"/>
              <a:t>Poniedziałek, 29 maja 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278456-2A3F-7F96-6B54-1764E8849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BA1B0FB-D917-4C8C-928F-313BD683BF39}" type="slidenum">
              <a:rPr lang="pl-PL" smtClean="0"/>
              <a:t>18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03295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1997855"/>
          </a:xfrm>
        </p:spPr>
        <p:txBody>
          <a:bodyPr rtlCol="0"/>
          <a:lstStyle/>
          <a:p>
            <a:pPr rtl="0"/>
            <a:r>
              <a:rPr lang="pl-PL" dirty="0"/>
              <a:t>Plan spotkania</a:t>
            </a:r>
          </a:p>
        </p:txBody>
      </p:sp>
      <p:sp>
        <p:nvSpPr>
          <p:cNvPr id="3" name="Zawartość — symbol zastępczy 2">
            <a:extLst>
              <a:ext uri="{FF2B5EF4-FFF2-40B4-BE49-F238E27FC236}">
                <a16:creationId xmlns:a16="http://schemas.microsoft.com/office/drawing/2014/main" id="{D3B60D6F-4D0F-4D33-B2A7-159C8583F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677306"/>
            <a:ext cx="4223939" cy="3415519"/>
          </a:xfrm>
        </p:spPr>
        <p:txBody>
          <a:bodyPr rtlCol="0"/>
          <a:lstStyle/>
          <a:p>
            <a:pPr rtl="0"/>
            <a:r>
              <a:rPr lang="pl-PL" dirty="0"/>
              <a:t>Wprowadzenie do testowania</a:t>
            </a:r>
          </a:p>
          <a:p>
            <a:pPr rtl="0"/>
            <a:r>
              <a:rPr lang="pl-PL" dirty="0"/>
              <a:t>Typy testów</a:t>
            </a:r>
          </a:p>
          <a:p>
            <a:pPr rtl="0"/>
            <a:r>
              <a:rPr lang="pl-PL" dirty="0"/>
              <a:t>Narzędzia do testów</a:t>
            </a:r>
          </a:p>
          <a:p>
            <a:pPr rtl="0"/>
            <a:r>
              <a:rPr lang="pl-PL" dirty="0"/>
              <a:t>Przykład na podstawie </a:t>
            </a:r>
            <a:r>
              <a:rPr lang="pl-PL" dirty="0" err="1"/>
              <a:t>Vitest</a:t>
            </a:r>
            <a:endParaRPr lang="pl-PL" dirty="0"/>
          </a:p>
        </p:txBody>
      </p:sp>
      <p:pic>
        <p:nvPicPr>
          <p:cNvPr id="8" name="Obraz — symbol zastępczy 7" descr="Dane cyfrowe">
            <a:extLst>
              <a:ext uri="{FF2B5EF4-FFF2-40B4-BE49-F238E27FC236}">
                <a16:creationId xmlns:a16="http://schemas.microsoft.com/office/drawing/2014/main" id="{06D2324F-3B7B-45EF-9584-C8EADD2C8C0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08928" y="1596771"/>
            <a:ext cx="3448558" cy="3448558"/>
          </a:xfrm>
        </p:spPr>
      </p:pic>
      <p:pic>
        <p:nvPicPr>
          <p:cNvPr id="10" name="Obraz — symbol zastępczy 9" descr="Punkty danych ">
            <a:extLst>
              <a:ext uri="{FF2B5EF4-FFF2-40B4-BE49-F238E27FC236}">
                <a16:creationId xmlns:a16="http://schemas.microsoft.com/office/drawing/2014/main" id="{71F862F9-0E8A-4DB9-8083-1C3AA6E5D77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18575" y="596392"/>
            <a:ext cx="2263776" cy="2263776"/>
          </a:xfrm>
        </p:spPr>
      </p:pic>
      <p:pic>
        <p:nvPicPr>
          <p:cNvPr id="12" name="Obraz — symbol zastępczy 11" descr="Tło danych">
            <a:extLst>
              <a:ext uri="{FF2B5EF4-FFF2-40B4-BE49-F238E27FC236}">
                <a16:creationId xmlns:a16="http://schemas.microsoft.com/office/drawing/2014/main" id="{A63F39B9-0715-40B5-8ECB-9B983F99C69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91612" y="3324733"/>
            <a:ext cx="2936876" cy="2936876"/>
          </a:xfrm>
        </p:spPr>
      </p:pic>
      <p:sp>
        <p:nvSpPr>
          <p:cNvPr id="13" name="Data — symbol zastępczy 12">
            <a:extLst>
              <a:ext uri="{FF2B5EF4-FFF2-40B4-BE49-F238E27FC236}">
                <a16:creationId xmlns:a16="http://schemas.microsoft.com/office/drawing/2014/main" id="{915FE2C5-E66A-4405-B19E-2C5C546C98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r>
              <a:rPr lang="pl-PL" dirty="0"/>
              <a:t>Poniedziałek, 29 maja 2023</a:t>
            </a:r>
          </a:p>
        </p:txBody>
      </p:sp>
      <p:sp>
        <p:nvSpPr>
          <p:cNvPr id="15" name="Numer slajdu — symbol zastępczy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pl-PL" smtClean="0"/>
              <a:pPr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13234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Dowolny kształt: Kształt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l-PL"/>
          </a:p>
        </p:txBody>
      </p:sp>
      <p:sp>
        <p:nvSpPr>
          <p:cNvPr id="36" name="Owal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l-PL"/>
          </a:p>
        </p:txBody>
      </p:sp>
      <p:sp>
        <p:nvSpPr>
          <p:cNvPr id="38" name="Owal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l-PL"/>
          </a:p>
        </p:txBody>
      </p:sp>
      <p:grpSp>
        <p:nvGrpSpPr>
          <p:cNvPr id="40" name="Grupa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Dowolny kształt: Kształt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l-PL"/>
            </a:p>
          </p:txBody>
        </p:sp>
        <p:sp>
          <p:nvSpPr>
            <p:cNvPr id="42" name="Dowolny kształt: Kształt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l-PL">
                <a:solidFill>
                  <a:schemeClr val="tx1"/>
                </a:solidFill>
              </a:endParaRPr>
            </a:p>
          </p:txBody>
        </p:sp>
        <p:sp>
          <p:nvSpPr>
            <p:cNvPr id="43" name="Owal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l-PL"/>
            </a:p>
          </p:txBody>
        </p:sp>
        <p:sp>
          <p:nvSpPr>
            <p:cNvPr id="44" name="Owal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l-PL"/>
            </a:p>
          </p:txBody>
        </p:sp>
      </p:grpSp>
      <p:sp useBgFill="1">
        <p:nvSpPr>
          <p:cNvPr id="46" name="Prostokąt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/>
          </a:p>
        </p:txBody>
      </p:sp>
      <p:pic>
        <p:nvPicPr>
          <p:cNvPr id="8" name="Obraz — symbol zastępczy 7" descr="Cyfrowe tło punktów danych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8" name="Prostokąt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/>
          </a:p>
        </p:txBody>
      </p:sp>
      <p:sp>
        <p:nvSpPr>
          <p:cNvPr id="50" name="Prostokąt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/>
          </a:p>
        </p:txBody>
      </p:sp>
      <p:sp>
        <p:nvSpPr>
          <p:cNvPr id="15" name="Tytuł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rtl="0">
              <a:lnSpc>
                <a:spcPct val="100000"/>
              </a:lnSpc>
            </a:pPr>
            <a:r>
              <a:rPr lang="pl-PL" sz="6400" kern="1200" dirty="0">
                <a:solidFill>
                  <a:schemeClr val="tx1"/>
                </a:solidFill>
                <a:ea typeface="+mj-ea"/>
                <a:cs typeface="+mj-cs"/>
              </a:rPr>
              <a:t>Wprowadzenie do testowania</a:t>
            </a:r>
          </a:p>
        </p:txBody>
      </p:sp>
      <p:sp>
        <p:nvSpPr>
          <p:cNvPr id="2" name="Data — symbol zastępczy 1">
            <a:extLst>
              <a:ext uri="{FF2B5EF4-FFF2-40B4-BE49-F238E27FC236}">
                <a16:creationId xmlns:a16="http://schemas.microsoft.com/office/drawing/2014/main" id="{2910D835-B454-4270-BB35-86A18730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l-PL" dirty="0"/>
              <a:t>Poniedziałek, 29 maja 2023</a:t>
            </a:r>
          </a:p>
        </p:txBody>
      </p:sp>
      <p:sp>
        <p:nvSpPr>
          <p:cNvPr id="4" name="Numer slajdu — symbol zastępczy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60021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5842A0-E486-EF73-1B88-2E779C586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l-PL" dirty="0"/>
              <a:t>Poniedziałek, 29 maja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40176D-5994-ACB8-1156-0AF05FF8C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BA1B0FB-D917-4C8C-928F-313BD683BF39}" type="slidenum">
              <a:rPr lang="pl-PL" smtClean="0"/>
              <a:t>4</a:t>
            </a:fld>
            <a:endParaRPr lang="pl-PL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3035B8-1F03-083E-E2FC-CF63969F7FA7}"/>
              </a:ext>
            </a:extLst>
          </p:cNvPr>
          <p:cNvSpPr txBox="1"/>
          <p:nvPr/>
        </p:nvSpPr>
        <p:spPr>
          <a:xfrm>
            <a:off x="2187362" y="1012954"/>
            <a:ext cx="7817275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0" i="0" dirty="0">
                <a:solidFill>
                  <a:srgbClr val="D1D5DB"/>
                </a:solidFill>
                <a:effectLst/>
                <a:latin typeface="Söhne"/>
              </a:rPr>
              <a:t>Testowanie w </a:t>
            </a:r>
            <a:r>
              <a:rPr lang="pl-PL" sz="2800" b="0" i="0" dirty="0" err="1">
                <a:solidFill>
                  <a:srgbClr val="D1D5DB"/>
                </a:solidFill>
                <a:effectLst/>
                <a:latin typeface="Söhne"/>
              </a:rPr>
              <a:t>React</a:t>
            </a:r>
            <a:r>
              <a:rPr lang="pl-PL" sz="2800" b="0" i="0" dirty="0">
                <a:solidFill>
                  <a:srgbClr val="D1D5DB"/>
                </a:solidFill>
                <a:effectLst/>
                <a:latin typeface="Söhne"/>
              </a:rPr>
              <a:t> odgrywa kluczową rolę w procesie tworzenia oprogramowania, ponieważ pozwala na sprawdzanie i weryfikację poprawności działania komponentów, funkcjonalności oraz interakcji w aplikacji. Ma ono na celu zapewnienie jakości kodu, zminimalizowanie błędów i podniesienie ogólnej niezawodności oprogramowania, zanim trafią do produkcji. Testy pomagają zwiększyć pewność, że nasza aplikacja działa zgodnie z oczekiwaniami użytkowników i spełnia wymagania biznesowe.</a:t>
            </a:r>
            <a:endParaRPr lang="pl-PL" sz="2800" dirty="0"/>
          </a:p>
        </p:txBody>
      </p:sp>
    </p:spTree>
    <p:extLst>
      <p:ext uri="{BB962C8B-B14F-4D97-AF65-F5344CB8AC3E}">
        <p14:creationId xmlns:p14="http://schemas.microsoft.com/office/powerpoint/2010/main" val="281936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E933BC9-062E-36A0-F732-51821AEC1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Zalety testowania w </a:t>
            </a:r>
            <a:r>
              <a:rPr lang="pl-PL" dirty="0" err="1"/>
              <a:t>React</a:t>
            </a:r>
            <a:r>
              <a:rPr lang="pl-PL" dirty="0"/>
              <a:t> i cechy które czynią aplikację bardziej testowalną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A7E22D-7667-BA2D-B818-32E50F6F2F0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pl-PL" sz="1400" b="0" i="0" dirty="0">
                <a:solidFill>
                  <a:srgbClr val="D1D5DB"/>
                </a:solidFill>
                <a:effectLst/>
                <a:latin typeface="Söhne"/>
              </a:rPr>
              <a:t>Poprawa jakości kodu: Testy jednostkowe i integracyjne weryfikują poprawność działania poszczególnych komponentów i ich integrację. Pozwalają na wyłapanie błędów w kodzie i zapobieganie ich eskalacji.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l-PL" sz="1400" b="0" i="0" dirty="0">
                <a:solidFill>
                  <a:srgbClr val="D1D5DB"/>
                </a:solidFill>
                <a:effectLst/>
                <a:latin typeface="Söhne"/>
              </a:rPr>
              <a:t>Zwiększenie niezawodności: Dzięki testom możemy mieć większą pewność, że nasza aplikacja działa stabilnie i nie powoduje nieoczekiwanych problemów dla użytkowników.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l-PL" sz="1400" b="0" i="0" dirty="0">
                <a:solidFill>
                  <a:srgbClr val="D1D5DB"/>
                </a:solidFill>
                <a:effectLst/>
                <a:latin typeface="Söhne"/>
              </a:rPr>
              <a:t>Ułatwienie </a:t>
            </a:r>
            <a:r>
              <a:rPr lang="pl-PL" sz="1400" b="0" i="0" dirty="0" err="1">
                <a:solidFill>
                  <a:srgbClr val="D1D5DB"/>
                </a:solidFill>
                <a:effectLst/>
                <a:latin typeface="Söhne"/>
              </a:rPr>
              <a:t>refaktoryzacji</a:t>
            </a:r>
            <a:r>
              <a:rPr lang="pl-PL" sz="1400" b="0" i="0" dirty="0">
                <a:solidFill>
                  <a:srgbClr val="D1D5DB"/>
                </a:solidFill>
                <a:effectLst/>
                <a:latin typeface="Söhne"/>
              </a:rPr>
              <a:t>: Testy dają nam pewność, że zmiany w kodzie nie powodują regresji i nie psują istniejących funkcjonalności. Umożliwiają bardziej swobodne wprowadzanie zmian i doskonalenie naszego kodu.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l-PL" sz="1400" b="0" i="0" dirty="0">
                <a:solidFill>
                  <a:srgbClr val="D1D5DB"/>
                </a:solidFill>
                <a:effectLst/>
                <a:latin typeface="Söhne"/>
              </a:rPr>
              <a:t>Zmniejszenie ryzyka: Testy pomagają zidentyfikować potencjalne luki w funkcjonalności, które mogłyby prowadzić do błędów, utraty danych lub złego działania aplikacji.</a:t>
            </a:r>
          </a:p>
          <a:p>
            <a:endParaRPr lang="pl-PL" sz="14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670C6BF-714A-EA8E-FD35-EE494752BD2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pl-PL" sz="1600" b="0" i="0" dirty="0">
                <a:solidFill>
                  <a:srgbClr val="D1D5DB"/>
                </a:solidFill>
                <a:effectLst/>
                <a:latin typeface="Söhne"/>
              </a:rPr>
              <a:t>Dekompozycja komponentów: </a:t>
            </a:r>
            <a:r>
              <a:rPr lang="pl-PL" sz="1600" b="0" i="0" dirty="0" err="1">
                <a:solidFill>
                  <a:srgbClr val="D1D5DB"/>
                </a:solidFill>
                <a:effectLst/>
                <a:latin typeface="Söhne"/>
              </a:rPr>
              <a:t>React</a:t>
            </a:r>
            <a:r>
              <a:rPr lang="pl-PL" sz="1600" b="0" i="0" dirty="0">
                <a:solidFill>
                  <a:srgbClr val="D1D5DB"/>
                </a:solidFill>
                <a:effectLst/>
                <a:latin typeface="Söhne"/>
              </a:rPr>
              <a:t> zachęca do tworzenia modularnych komponentów, co ułatwia testowanie jednostkowe, ponieważ można skupić się na testowaniu pojedynczych elementów.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l-PL" sz="1600" b="0" i="0" dirty="0">
                <a:solidFill>
                  <a:srgbClr val="D1D5DB"/>
                </a:solidFill>
                <a:effectLst/>
                <a:latin typeface="Söhne"/>
              </a:rPr>
              <a:t>Separacja logiki od interfejsu: Dzięki podejściu zwanemu "Smart &amp; </a:t>
            </a:r>
            <a:r>
              <a:rPr lang="pl-PL" sz="1600" b="0" i="0" dirty="0" err="1">
                <a:solidFill>
                  <a:srgbClr val="D1D5DB"/>
                </a:solidFill>
                <a:effectLst/>
                <a:latin typeface="Söhne"/>
              </a:rPr>
              <a:t>Dumb</a:t>
            </a:r>
            <a:r>
              <a:rPr lang="pl-PL" sz="1600" b="0" i="0" dirty="0">
                <a:solidFill>
                  <a:srgbClr val="D1D5DB"/>
                </a:solidFill>
                <a:effectLst/>
                <a:latin typeface="Söhne"/>
              </a:rPr>
              <a:t> Components" możemy oddzielić logikę od warstwy prezentacyjnej, co ułatwia testowanie logiki aplikacji niezależnie od interfejsu użytkownika.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l-PL" sz="1600" b="0" i="0" dirty="0">
                <a:solidFill>
                  <a:srgbClr val="D1D5DB"/>
                </a:solidFill>
                <a:effectLst/>
                <a:latin typeface="Söhne"/>
              </a:rPr>
              <a:t>Użycie </a:t>
            </a:r>
            <a:r>
              <a:rPr lang="pl-PL" sz="1600" b="0" i="0" dirty="0" err="1">
                <a:solidFill>
                  <a:srgbClr val="D1D5DB"/>
                </a:solidFill>
                <a:effectLst/>
                <a:latin typeface="Söhne"/>
              </a:rPr>
              <a:t>propsów</a:t>
            </a:r>
            <a:r>
              <a:rPr lang="pl-PL" sz="1600" b="0" i="0" dirty="0">
                <a:solidFill>
                  <a:srgbClr val="D1D5DB"/>
                </a:solidFill>
                <a:effectLst/>
                <a:latin typeface="Söhne"/>
              </a:rPr>
              <a:t> i stanu: W </a:t>
            </a:r>
            <a:r>
              <a:rPr lang="pl-PL" sz="1600" b="0" i="0" dirty="0" err="1">
                <a:solidFill>
                  <a:srgbClr val="D1D5DB"/>
                </a:solidFill>
                <a:effectLst/>
                <a:latin typeface="Söhne"/>
              </a:rPr>
              <a:t>React</a:t>
            </a:r>
            <a:r>
              <a:rPr lang="pl-PL" sz="1600" b="0" i="0" dirty="0">
                <a:solidFill>
                  <a:srgbClr val="D1D5DB"/>
                </a:solidFill>
                <a:effectLst/>
                <a:latin typeface="Söhne"/>
              </a:rPr>
              <a:t> mamy możliwość przekazywania danych do komponentów za pomocą </a:t>
            </a:r>
            <a:r>
              <a:rPr lang="pl-PL" sz="1600" b="0" i="0" dirty="0" err="1">
                <a:solidFill>
                  <a:srgbClr val="D1D5DB"/>
                </a:solidFill>
                <a:effectLst/>
                <a:latin typeface="Söhne"/>
              </a:rPr>
              <a:t>propsów</a:t>
            </a:r>
            <a:r>
              <a:rPr lang="pl-PL" sz="1600" b="0" i="0" dirty="0">
                <a:solidFill>
                  <a:srgbClr val="D1D5DB"/>
                </a:solidFill>
                <a:effectLst/>
                <a:latin typeface="Söhne"/>
              </a:rPr>
              <a:t> i manipulacji stanem. Testowanie tych danych i reakcji na ich zmianę jest kluczowe dla zapewnienia poprawności działania aplikacji.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33A610-51D4-7953-3CD4-2DEED1F5B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l-PL" dirty="0"/>
              <a:t>Poniedziałek, 29 maja 2023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F46A4D-AEAA-3483-47ED-05EA224F8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BA1B0FB-D917-4C8C-928F-313BD683BF39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47657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raz — symbol zastępczy 7" descr="Cyfrowe tło punktów danych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sp>
        <p:nvSpPr>
          <p:cNvPr id="2" name="Data — symbol zastępczy 1">
            <a:extLst>
              <a:ext uri="{FF2B5EF4-FFF2-40B4-BE49-F238E27FC236}">
                <a16:creationId xmlns:a16="http://schemas.microsoft.com/office/drawing/2014/main" id="{2910D835-B454-4270-BB35-86A18730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l-PL" dirty="0"/>
              <a:t>Poniedziałek, 29 maja 2023</a:t>
            </a:r>
          </a:p>
        </p:txBody>
      </p:sp>
      <p:sp>
        <p:nvSpPr>
          <p:cNvPr id="4" name="Numer slajdu — symbol zastępczy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pl-PL" smtClean="0"/>
              <a:t>6</a:t>
            </a:fld>
            <a:endParaRPr lang="pl-PL"/>
          </a:p>
        </p:txBody>
      </p:sp>
      <p:sp>
        <p:nvSpPr>
          <p:cNvPr id="15" name="Tytuł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vert="horz" wrap="square" lIns="0" tIns="0" rIns="0" bIns="0" rtlCol="0" anchor="b" anchorCtr="0">
            <a:normAutofit/>
          </a:bodyPr>
          <a:lstStyle/>
          <a:p>
            <a:pPr rtl="0">
              <a:lnSpc>
                <a:spcPct val="100000"/>
              </a:lnSpc>
            </a:pPr>
            <a:r>
              <a:rPr lang="pl-PL" sz="6400" kern="1200" dirty="0">
                <a:solidFill>
                  <a:schemeClr val="tx1"/>
                </a:solidFill>
                <a:ea typeface="+mj-ea"/>
                <a:cs typeface="+mj-cs"/>
              </a:rPr>
              <a:t>Typy testów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B4525C0-F291-0C31-BE0F-4DB6079578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l-PL" b="0" i="0" dirty="0">
                <a:solidFill>
                  <a:srgbClr val="D1D5DB"/>
                </a:solidFill>
                <a:effectLst/>
                <a:latin typeface="Söhne"/>
              </a:rPr>
              <a:t>Testowanie w </a:t>
            </a:r>
            <a:r>
              <a:rPr lang="pl-PL" b="0" i="0" dirty="0" err="1">
                <a:solidFill>
                  <a:srgbClr val="D1D5DB"/>
                </a:solidFill>
                <a:effectLst/>
                <a:latin typeface="Söhne"/>
              </a:rPr>
              <a:t>React</a:t>
            </a:r>
            <a:r>
              <a:rPr lang="pl-PL" b="0" i="0" dirty="0">
                <a:solidFill>
                  <a:srgbClr val="D1D5DB"/>
                </a:solidFill>
                <a:effectLst/>
                <a:latin typeface="Söhne"/>
              </a:rPr>
              <a:t> obejmuje różne typy testów, które skupiają się na różnych aspektach aplikacji. </a:t>
            </a:r>
            <a:r>
              <a:rPr lang="pl-PL" dirty="0">
                <a:solidFill>
                  <a:srgbClr val="D1D5DB"/>
                </a:solidFill>
                <a:latin typeface="Söhne"/>
              </a:rPr>
              <a:t>P</a:t>
            </a:r>
            <a:r>
              <a:rPr lang="pl-PL" b="0" i="0" dirty="0">
                <a:solidFill>
                  <a:srgbClr val="D1D5DB"/>
                </a:solidFill>
                <a:effectLst/>
                <a:latin typeface="Söhne"/>
              </a:rPr>
              <a:t>rzedstawię trzy główne typy testów: testy jednostkowe, testy integracyjne i testy komponentów interfejsu użytkownika (UI).</a:t>
            </a:r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92826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3134953F-7629-34F9-6EBA-4B15127F9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0" i="0" dirty="0">
                <a:solidFill>
                  <a:srgbClr val="D1D5DB"/>
                </a:solidFill>
                <a:effectLst/>
                <a:latin typeface="Söhne"/>
              </a:rPr>
              <a:t>Testy jednostkowe</a:t>
            </a:r>
            <a:endParaRPr lang="pl-PL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8ACBD2E-C44B-FFC2-61CD-B0AC1F5EA5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b="0" i="0" dirty="0">
                <a:solidFill>
                  <a:srgbClr val="D1D5DB"/>
                </a:solidFill>
                <a:effectLst/>
                <a:latin typeface="Söhne"/>
              </a:rPr>
              <a:t>Skupiają się one na testowaniu pojedynczych jednostek kodu, takich jak komponenty </a:t>
            </a:r>
            <a:r>
              <a:rPr lang="pl-PL" b="0" i="0" dirty="0" err="1">
                <a:solidFill>
                  <a:srgbClr val="D1D5DB"/>
                </a:solidFill>
                <a:effectLst/>
                <a:latin typeface="Söhne"/>
              </a:rPr>
              <a:t>React</a:t>
            </a:r>
            <a:r>
              <a:rPr lang="pl-PL" b="0" i="0" dirty="0">
                <a:solidFill>
                  <a:srgbClr val="D1D5DB"/>
                </a:solidFill>
                <a:effectLst/>
                <a:latin typeface="Söhne"/>
              </a:rPr>
              <a:t>. Głównym celem testów jednostkowych jest sprawdzenie, czy poszczególne komponenty działają poprawnie i zgodnie z oczekiwaniami. Pisząc testy jednostkowe skupiamy się na: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l-PL" b="0" i="0" dirty="0">
                <a:solidFill>
                  <a:srgbClr val="D1D5DB"/>
                </a:solidFill>
                <a:effectLst/>
                <a:latin typeface="Söhne"/>
              </a:rPr>
              <a:t>Testowaniu funkcji i metod komponentów: Sprawdzanie, czy konkretne funkcje i metody komponentów zachowują się zgodnie z oczekiwaniami, np. czy zwracają poprawne wartości, aktualizują stan itp.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l-PL" b="0" i="0" dirty="0">
                <a:solidFill>
                  <a:srgbClr val="D1D5DB"/>
                </a:solidFill>
                <a:effectLst/>
                <a:latin typeface="Söhne"/>
              </a:rPr>
              <a:t>Testowaniu </a:t>
            </a:r>
            <a:r>
              <a:rPr lang="pl-PL" b="0" i="0" dirty="0" err="1">
                <a:solidFill>
                  <a:srgbClr val="D1D5DB"/>
                </a:solidFill>
                <a:effectLst/>
                <a:latin typeface="Söhne"/>
              </a:rPr>
              <a:t>renderowania</a:t>
            </a:r>
            <a:r>
              <a:rPr lang="pl-PL" b="0" i="0" dirty="0">
                <a:solidFill>
                  <a:srgbClr val="D1D5DB"/>
                </a:solidFill>
                <a:effectLst/>
                <a:latin typeface="Söhne"/>
              </a:rPr>
              <a:t> komponentów: Weryfikacja, czy komponenty </a:t>
            </a:r>
            <a:r>
              <a:rPr lang="pl-PL" b="0" i="0" dirty="0" err="1">
                <a:solidFill>
                  <a:srgbClr val="D1D5DB"/>
                </a:solidFill>
                <a:effectLst/>
                <a:latin typeface="Söhne"/>
              </a:rPr>
              <a:t>renderują</a:t>
            </a:r>
            <a:r>
              <a:rPr lang="pl-PL" b="0" i="0" dirty="0">
                <a:solidFill>
                  <a:srgbClr val="D1D5DB"/>
                </a:solidFill>
                <a:effectLst/>
                <a:latin typeface="Söhne"/>
              </a:rPr>
              <a:t> poprawnie, czy zawierają oczekiwane elementy i właściwości.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l-PL" b="0" i="0" dirty="0">
                <a:solidFill>
                  <a:srgbClr val="D1D5DB"/>
                </a:solidFill>
                <a:effectLst/>
                <a:latin typeface="Söhne"/>
              </a:rPr>
              <a:t>Testowaniu interakcji i zdarzeń: Symulowanie interakcji użytkownika i sprawdzanie reakcji komponentów na te interakcje.</a:t>
            </a:r>
          </a:p>
          <a:p>
            <a:endParaRPr lang="pl-PL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D92D3B-AE07-E168-EC95-602B8825F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l-PL" dirty="0"/>
              <a:t>Poniedziałek, 29 maja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D65718-BD61-7C2A-8DE6-A0903C667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BA1B0FB-D917-4C8C-928F-313BD683BF39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93577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0FDFE-A91B-A224-55E6-30E64F822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0" i="0" dirty="0">
                <a:solidFill>
                  <a:srgbClr val="D1D5DB"/>
                </a:solidFill>
                <a:effectLst/>
                <a:latin typeface="Söhne"/>
              </a:rPr>
              <a:t>Testy integracyjne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30B24B-7267-FCC8-C864-A446113ED3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b="0" i="0" dirty="0">
                <a:solidFill>
                  <a:srgbClr val="D1D5DB"/>
                </a:solidFill>
                <a:effectLst/>
                <a:latin typeface="Söhne"/>
              </a:rPr>
              <a:t>Testy integracyjne mają na celu sprawdzenie, czy różne części aplikacji współpracują ze sobą poprawnie. Testy te sprawdzają, czy integracja między komponentami, modułami i innymi elementami aplikacji jest poprawna i czy wszystko działa zgodnie z oczekiwaniami. W tych testach skupiamy się na: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l-PL" b="0" i="0" dirty="0">
                <a:solidFill>
                  <a:srgbClr val="D1D5DB"/>
                </a:solidFill>
                <a:effectLst/>
                <a:latin typeface="Söhne"/>
              </a:rPr>
              <a:t>Testowaniu komunikacji między komponentami: Weryfikacja, czy dane przekazywane między komponentami są poprawne i czy komponenty współpracują ze sobą prawidłowo.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l-PL" b="0" i="0" dirty="0">
                <a:solidFill>
                  <a:srgbClr val="D1D5DB"/>
                </a:solidFill>
                <a:effectLst/>
                <a:latin typeface="Söhne"/>
              </a:rPr>
              <a:t>Testowaniu integracji z zewnętrznymi zasobami: Sprawdzanie, czy integracja z zewnętrznymi usługami, takimi jak API, bazy danych, biblioteki, odbywa się zgodnie z oczekiwaniami.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l-PL" b="0" i="0" dirty="0">
                <a:solidFill>
                  <a:srgbClr val="D1D5DB"/>
                </a:solidFill>
                <a:effectLst/>
                <a:latin typeface="Söhne"/>
              </a:rPr>
              <a:t>Testowaniu routingu: Weryfikacja, czy routowanie między różnymi widokami aplikacji działa poprawnie.</a:t>
            </a:r>
          </a:p>
          <a:p>
            <a:pPr marL="0" indent="0">
              <a:buNone/>
            </a:pPr>
            <a:endParaRPr lang="pl-P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75D765-4936-03CF-E137-5519FEC84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l-PL" dirty="0"/>
              <a:t>Poniedziałek, 29 maja 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BAE6B8-5DEF-62AA-1775-06697F8B1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BA1B0FB-D917-4C8C-928F-313BD683BF39}" type="slidenum">
              <a:rPr lang="pl-PL" smtClean="0"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25180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02C4C-88DE-B2A9-1C55-2C68A1B47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0" i="0" dirty="0">
                <a:solidFill>
                  <a:srgbClr val="D1D5DB"/>
                </a:solidFill>
                <a:effectLst/>
                <a:latin typeface="Söhne"/>
              </a:rPr>
              <a:t>Testy komponentów interfejsu użytkownika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DD04C-4BD8-10C6-03BB-D314FBB4B5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b="0" i="0" dirty="0">
                <a:solidFill>
                  <a:srgbClr val="D1D5DB"/>
                </a:solidFill>
                <a:effectLst/>
                <a:latin typeface="Söhne"/>
              </a:rPr>
              <a:t>Testy koncentrują się na weryfikacji wyglądu, zachowania i interakcji komponentów w interfejsie użytkownika. Celem tych testów jest upewnienie się, że interfejs użytkownika działa zgodnie z oczekiwaniami użytkownika. W testach komponentów UI zwracamy uwagę na: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l-PL" b="0" i="0" dirty="0">
                <a:solidFill>
                  <a:srgbClr val="D1D5DB"/>
                </a:solidFill>
                <a:effectLst/>
                <a:latin typeface="Söhne"/>
              </a:rPr>
              <a:t>Testowaniu wyglądu i stylizacji: Weryfikacja, czy komponenty są odpowiednio wyświetlane, mają poprawne style, klasy CSS itp.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l-PL" b="0" i="0" dirty="0">
                <a:solidFill>
                  <a:srgbClr val="D1D5DB"/>
                </a:solidFill>
                <a:effectLst/>
                <a:latin typeface="Söhne"/>
              </a:rPr>
              <a:t>Testowaniu interakcji użytkownika: Sprawdzanie, czy komponenty reagują poprawnie na interakcje użytkownika, takie jak kliknięcia, wprowadzanie danych itp.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l-PL" b="0" i="0" dirty="0">
                <a:solidFill>
                  <a:srgbClr val="D1D5DB"/>
                </a:solidFill>
                <a:effectLst/>
                <a:latin typeface="Söhne"/>
              </a:rPr>
              <a:t>Testowaniu stanu komponentów: Weryfikacja, czy komponenty reagują na zmiany stanu i aktualizują interfejs użytkownika zgodnie z oczekiwaniami.</a:t>
            </a:r>
          </a:p>
          <a:p>
            <a:pPr marL="0" indent="0">
              <a:buNone/>
            </a:pPr>
            <a:endParaRPr lang="pl-P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48EEC8-5401-8FD9-5380-2084E04EB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l-PL" dirty="0"/>
              <a:t>Poniedziałek, 29 maja 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81954E-60C2-137D-B318-3F52CBB39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BA1B0FB-D917-4C8C-928F-313BD683BF39}" type="slidenum">
              <a:rPr lang="pl-PL" smtClean="0"/>
              <a:t>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30496254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74514441.tgt.Office_50301113_TF33713516_Win32_OJ112196127" id="{13F340DD-E820-4A45-AE8D-F68A3FDA2EBD}" vid="{E10BDB70-DE34-4756-8F2F-575C338F3077}"/>
    </a:ext>
  </a:extLst>
</a:theme>
</file>

<file path=ppt/theme/theme2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0811A92-D464-4AC4-A396-BA73B10CEEA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904751AB-E840-446F-8D49-E697067EC88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E4876F9-7AE1-498D-B8FE-1E3AD703D2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{0FC484CA-5CB6-4C8A-8AB9-769CDFB9E976}tf33713516_win32</Template>
  <TotalTime>257</TotalTime>
  <Words>1090</Words>
  <Application>Microsoft Office PowerPoint</Application>
  <PresentationFormat>Widescreen</PresentationFormat>
  <Paragraphs>96</Paragraphs>
  <Slides>18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Gill Sans MT</vt:lpstr>
      <vt:lpstr>Söhne</vt:lpstr>
      <vt:lpstr>Times New Roman</vt:lpstr>
      <vt:lpstr>3DFloatVTI</vt:lpstr>
      <vt:lpstr>Testowanie w React</vt:lpstr>
      <vt:lpstr>Plan spotkania</vt:lpstr>
      <vt:lpstr>Wprowadzenie do testowania</vt:lpstr>
      <vt:lpstr>PowerPoint Presentation</vt:lpstr>
      <vt:lpstr>Zalety testowania w React i cechy które czynią aplikację bardziej testowalną</vt:lpstr>
      <vt:lpstr>Typy testów</vt:lpstr>
      <vt:lpstr>Testy jednostkowe</vt:lpstr>
      <vt:lpstr>Testy integracyjne</vt:lpstr>
      <vt:lpstr>Testy komponentów interfejsu użytkownika</vt:lpstr>
      <vt:lpstr>Narzędzia do testów</vt:lpstr>
      <vt:lpstr>Jest jest jednym z najpopularniejszych narzędzi do testowania w środowisku Javascript i React. oferuje wiele funkcji i ułatwień, które czynią testowanie w React bardziej efektywnym.</vt:lpstr>
      <vt:lpstr>React Testing Library (RTL) jest biblioteką, która dostarcza narzędzi do testowania komponentów React w sposób zbliżony do zachowania użytkownika.</vt:lpstr>
      <vt:lpstr>Przykład na podstawie Vitest</vt:lpstr>
      <vt:lpstr>Instalowanie zależności</vt:lpstr>
      <vt:lpstr>Stworzenie pliku setupTests.js</vt:lpstr>
      <vt:lpstr>Konfiguracja vite.config.js</vt:lpstr>
      <vt:lpstr>Dodanie polecenia test do skryptów w package.json</vt:lpstr>
      <vt:lpstr>Proponowana budowa pliku z _.test.jsx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Testowanie w React</dc:title>
  <dc:creator>Arkadiusz Witasik</dc:creator>
  <cp:lastModifiedBy>Arkadiusz Witasik</cp:lastModifiedBy>
  <cp:revision>5</cp:revision>
  <dcterms:created xsi:type="dcterms:W3CDTF">2023-05-27T12:47:02Z</dcterms:created>
  <dcterms:modified xsi:type="dcterms:W3CDTF">2023-05-29T08:17:32Z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