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360" r:id="rId4"/>
    <p:sldId id="361" r:id="rId5"/>
    <p:sldId id="281" r:id="rId6"/>
    <p:sldId id="371" r:id="rId7"/>
    <p:sldId id="263" r:id="rId8"/>
    <p:sldId id="264" r:id="rId9"/>
    <p:sldId id="342" r:id="rId10"/>
    <p:sldId id="354" r:id="rId11"/>
    <p:sldId id="352" r:id="rId12"/>
    <p:sldId id="316" r:id="rId13"/>
    <p:sldId id="326" r:id="rId14"/>
    <p:sldId id="327" r:id="rId15"/>
    <p:sldId id="328" r:id="rId16"/>
    <p:sldId id="322" r:id="rId17"/>
    <p:sldId id="340" r:id="rId18"/>
    <p:sldId id="299" r:id="rId19"/>
    <p:sldId id="304" r:id="rId20"/>
    <p:sldId id="343" r:id="rId21"/>
    <p:sldId id="35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9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15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5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9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6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1D94-0049-4E2E-8463-D5A26DE3733B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838F-CA3C-44F4-8087-99AFA5E8D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emf"/><Relationship Id="rId7" Type="http://schemas.openxmlformats.org/officeDocument/2006/relationships/image" Target="../media/image34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1.emf"/><Relationship Id="rId10" Type="http://schemas.openxmlformats.org/officeDocument/2006/relationships/image" Target="../media/image36.emf"/><Relationship Id="rId4" Type="http://schemas.openxmlformats.org/officeDocument/2006/relationships/image" Target="../media/image32.emf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png"/><Relationship Id="rId7" Type="http://schemas.openxmlformats.org/officeDocument/2006/relationships/image" Target="../media/image52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emf"/><Relationship Id="rId5" Type="http://schemas.openxmlformats.org/officeDocument/2006/relationships/image" Target="../media/image52.emf"/><Relationship Id="rId4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55" y="2336020"/>
            <a:ext cx="2967687" cy="20749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41" y="562714"/>
            <a:ext cx="4999557" cy="52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image.png"/>
          <p:cNvSpPr>
            <a:spLocks noChangeAspect="1" noChangeArrowheads="1"/>
          </p:cNvSpPr>
          <p:nvPr/>
        </p:nvSpPr>
        <p:spPr bwMode="auto">
          <a:xfrm>
            <a:off x="155574" y="-144463"/>
            <a:ext cx="3616325" cy="36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33" y="1984912"/>
            <a:ext cx="9486883" cy="315858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92" y="766774"/>
            <a:ext cx="4999557" cy="6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95" y="1068029"/>
            <a:ext cx="2967687" cy="20749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45" y="5009772"/>
            <a:ext cx="5589844" cy="589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807" y="5633818"/>
            <a:ext cx="2531082" cy="4913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36" y="716279"/>
            <a:ext cx="6886688" cy="3484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800" y="470613"/>
            <a:ext cx="1431000" cy="4913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725" y="4091459"/>
            <a:ext cx="4042575" cy="4913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07085" y="3819317"/>
            <a:ext cx="2344616" cy="127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A: 10.1, 20.2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Stop B: 10.2, 20.0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Stop C: 10.3, 19.9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Stop D: 10.3, 20.3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58895" y="470613"/>
            <a:ext cx="3465424" cy="3272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1: A &gt; B &gt; C &gt; C &gt; D &gt; B &gt; A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78" y="321185"/>
            <a:ext cx="5589844" cy="1411467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1726409" y="3039460"/>
            <a:ext cx="9632420" cy="3300867"/>
            <a:chOff x="1444890" y="2316133"/>
            <a:chExt cx="9632420" cy="330086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4890" y="2561800"/>
              <a:ext cx="9632420" cy="3055200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9700" y="2316133"/>
              <a:ext cx="1431000" cy="491333"/>
            </a:xfrm>
            <a:prstGeom prst="rect">
              <a:avLst/>
            </a:prstGeom>
          </p:spPr>
        </p:pic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95" y="73627"/>
            <a:ext cx="2967687" cy="207496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14" y="266707"/>
            <a:ext cx="840713" cy="49133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578" y="2031773"/>
            <a:ext cx="3192919" cy="58960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25" y="2129761"/>
            <a:ext cx="840713" cy="4913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25" y="2587363"/>
            <a:ext cx="1413113" cy="1286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340" y="5144070"/>
            <a:ext cx="3997857" cy="4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92" y="268358"/>
            <a:ext cx="4999557" cy="6253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13" y="1949296"/>
            <a:ext cx="5151601" cy="22244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13" y="1449029"/>
            <a:ext cx="4999557" cy="5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92" y="268358"/>
            <a:ext cx="4999557" cy="6253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88" y="1769166"/>
            <a:ext cx="4999557" cy="5002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121" y="2340908"/>
            <a:ext cx="2423757" cy="1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92" y="268358"/>
            <a:ext cx="4999557" cy="6253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92" y="1673916"/>
            <a:ext cx="4999557" cy="5002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748" y="2602308"/>
            <a:ext cx="2441644" cy="4913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785" y="3436041"/>
            <a:ext cx="3407569" cy="2224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8940" y="5916358"/>
            <a:ext cx="6001257" cy="7593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604" y="3159358"/>
            <a:ext cx="4167788" cy="4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" y="1340985"/>
            <a:ext cx="933580" cy="36676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80" y="1436561"/>
            <a:ext cx="733527" cy="36390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210" y="3171626"/>
            <a:ext cx="769163" cy="3394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077" y="3214750"/>
            <a:ext cx="769163" cy="3394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693" y="1500233"/>
            <a:ext cx="2477419" cy="339466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62" y="3171626"/>
            <a:ext cx="769163" cy="33946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629" y="3174803"/>
            <a:ext cx="769163" cy="3394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643" y="299087"/>
            <a:ext cx="1225294" cy="1313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4955" y="5008622"/>
            <a:ext cx="1207406" cy="10362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1691" y="5075618"/>
            <a:ext cx="1153744" cy="103626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023" y="1612287"/>
            <a:ext cx="2477419" cy="327853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6469" y="1529652"/>
            <a:ext cx="2477419" cy="32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22" y="-69737"/>
            <a:ext cx="6868801" cy="13489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22" y="1636212"/>
            <a:ext cx="7298101" cy="1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25" y="3270214"/>
            <a:ext cx="1153744" cy="10362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14" y="3171948"/>
            <a:ext cx="3237638" cy="113453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60" y="3630441"/>
            <a:ext cx="769163" cy="3394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85" y="525097"/>
            <a:ext cx="1207406" cy="103626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960" y="395563"/>
            <a:ext cx="7298101" cy="12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70053"/>
              </p:ext>
            </p:extLst>
          </p:nvPr>
        </p:nvGraphicFramePr>
        <p:xfrm>
          <a:off x="1489075" y="180975"/>
          <a:ext cx="81280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20"/>
                <a:gridCol w="6113780"/>
              </a:tblGrid>
              <a:tr h="35708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Вопросы и распространённые</a:t>
                      </a:r>
                      <a:r>
                        <a:rPr lang="ru-RU" baseline="0" dirty="0" smtClean="0"/>
                        <a:t> проблемы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r>
                        <a:rPr lang="ru-RU" baseline="0" dirty="0" smtClean="0"/>
                        <a:t> остановки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маршрутов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Проверить</a:t>
                      </a:r>
                      <a:r>
                        <a:rPr lang="ru-RU" baseline="0" dirty="0" smtClean="0"/>
                        <a:t> корректную обработку </a:t>
                      </a:r>
                      <a:r>
                        <a:rPr lang="ru-RU" dirty="0" smtClean="0"/>
                        <a:t>букв, цифр и </a:t>
                      </a:r>
                      <a:r>
                        <a:rPr lang="ru-RU" b="1" dirty="0" smtClean="0"/>
                        <a:t>пробелов </a:t>
                      </a:r>
                      <a:r>
                        <a:rPr lang="ru-RU" baseline="0" dirty="0" smtClean="0"/>
                        <a:t>в названиях </a:t>
                      </a:r>
                      <a:r>
                        <a:rPr lang="ru-RU" dirty="0" smtClean="0"/>
                        <a:t>маршрутов и остановок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 * в том числе проверить </a:t>
                      </a:r>
                      <a:r>
                        <a:rPr lang="ru-RU" b="1" dirty="0" smtClean="0"/>
                        <a:t>два пробела</a:t>
                      </a:r>
                      <a:r>
                        <a:rPr lang="ru-RU" dirty="0" smtClean="0"/>
                        <a:t> идущих подряд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Излишние копирования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Используем </a:t>
                      </a:r>
                      <a:r>
                        <a:rPr lang="en-US" b="1" dirty="0" smtClean="0"/>
                        <a:t>std::move</a:t>
                      </a:r>
                      <a:r>
                        <a:rPr lang="ru-RU" dirty="0" smtClean="0"/>
                        <a:t> для перемещения там,</a:t>
                      </a:r>
                      <a:r>
                        <a:rPr lang="ru-RU" baseline="0" dirty="0" smtClean="0"/>
                        <a:t> где это возможно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Используем </a:t>
                      </a:r>
                      <a:r>
                        <a:rPr lang="en-US" b="1" baseline="0" dirty="0" smtClean="0"/>
                        <a:t>std::string_view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того, чтобы ссылаться на уже сохранённые строки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Многопоточность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r>
                        <a:rPr lang="ru-RU" baseline="0" dirty="0" smtClean="0"/>
                        <a:t> данном этапе не используем</a:t>
                      </a:r>
                      <a:endParaRPr lang="ru-RU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dirty="0" smtClean="0"/>
                        <a:t>Очередь запросов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Проверить корректную обработку маршрута содержащего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остановки, описание которых идёт после описания маршрута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r>
                        <a:rPr lang="ru-RU" baseline="0" dirty="0" smtClean="0"/>
                        <a:t> вывода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Использовать </a:t>
                      </a:r>
                      <a:r>
                        <a:rPr lang="en-US" b="1" dirty="0" smtClean="0"/>
                        <a:t>std::setprecision</a:t>
                      </a:r>
                      <a:r>
                        <a:rPr lang="ru-RU" baseline="0" dirty="0" smtClean="0"/>
                        <a:t> для </a:t>
                      </a:r>
                      <a:r>
                        <a:rPr lang="en-US" b="1" baseline="0" dirty="0" smtClean="0"/>
                        <a:t>double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 smtClean="0"/>
                        <a:t>Маршрут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Учесть,</a:t>
                      </a:r>
                      <a:r>
                        <a:rPr lang="ru-RU" baseline="0" dirty="0" smtClean="0"/>
                        <a:t> что одна остановка может встречаться несколько раз. Можно считать, что маршрутов из единственной остановки не бывает</a:t>
                      </a:r>
                      <a:endParaRPr lang="ru-RU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Переполнение</a:t>
                      </a:r>
                      <a:r>
                        <a:rPr lang="ru-RU" baseline="0" dirty="0" smtClean="0"/>
                        <a:t> длины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Проверить</a:t>
                      </a:r>
                      <a:r>
                        <a:rPr lang="ru-RU" baseline="0" dirty="0" smtClean="0"/>
                        <a:t> корректное вычисление длины при длине маршрута, близкой к максимально допустимой по условию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4852987"/>
            <a:ext cx="10210800" cy="1628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238125"/>
            <a:ext cx="102298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44874"/>
              </p:ext>
            </p:extLst>
          </p:nvPr>
        </p:nvGraphicFramePr>
        <p:xfrm>
          <a:off x="1708150" y="472016"/>
          <a:ext cx="8128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20"/>
                <a:gridCol w="611378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Вопросы и распространённые</a:t>
                      </a:r>
                      <a:r>
                        <a:rPr lang="ru-RU" baseline="0" dirty="0" smtClean="0"/>
                        <a:t> проблемы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из потока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 строки в </a:t>
                      </a:r>
                      <a:r>
                        <a:rPr lang="en-US" dirty="0" smtClean="0"/>
                        <a:t>Windows </a:t>
                      </a:r>
                      <a:r>
                        <a:rPr lang="ru-RU" dirty="0" smtClean="0"/>
                        <a:t>–</a:t>
                      </a:r>
                      <a:r>
                        <a:rPr lang="ru-RU" baseline="0" dirty="0" smtClean="0"/>
                        <a:t> два символа </a:t>
                      </a:r>
                      <a:r>
                        <a:rPr lang="en-US" dirty="0" smtClean="0"/>
                        <a:t>0D 0A (CR LF)</a:t>
                      </a:r>
                    </a:p>
                    <a:p>
                      <a:r>
                        <a:rPr lang="ru-RU" dirty="0" smtClean="0"/>
                        <a:t>в</a:t>
                      </a:r>
                      <a:r>
                        <a:rPr lang="en-US" dirty="0" smtClean="0"/>
                        <a:t> Linux </a:t>
                      </a:r>
                      <a:r>
                        <a:rPr lang="ru-RU" dirty="0" smtClean="0"/>
                        <a:t>– один символ </a:t>
                      </a:r>
                      <a:r>
                        <a:rPr lang="en-US" dirty="0" smtClean="0"/>
                        <a:t>0A (LF)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</a:t>
                      </a:r>
                      <a:r>
                        <a:rPr lang="ru-RU" baseline="0" dirty="0" smtClean="0"/>
                        <a:t> информацию не спрашивают – предварительно её можно и не вычислять (например, длину маршрута)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Входные</a:t>
                      </a:r>
                      <a:r>
                        <a:rPr lang="ru-RU" baseline="0" dirty="0" smtClean="0"/>
                        <a:t> данные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Корректность входных</a:t>
                      </a:r>
                      <a:r>
                        <a:rPr lang="ru-RU" baseline="0" dirty="0" smtClean="0"/>
                        <a:t> данных проверять не нужно</a:t>
                      </a:r>
                      <a:endParaRPr lang="ru-RU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Кольцевой</a:t>
                      </a:r>
                      <a:r>
                        <a:rPr lang="ru-RU" baseline="0" dirty="0" smtClean="0"/>
                        <a:t> маршрут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проверки, </a:t>
                      </a:r>
                      <a:r>
                        <a:rPr lang="ru-RU" dirty="0" smtClean="0"/>
                        <a:t>что маршрут кольцевой,</a:t>
                      </a:r>
                      <a:r>
                        <a:rPr lang="ru-RU" baseline="0" dirty="0" smtClean="0"/>
                        <a:t> недостаточно убедиться что первая и последняя остановки совпадают (такое бывает и у не кольцевого маршрута</a:t>
                      </a:r>
                      <a:r>
                        <a:rPr lang="ru-RU" baseline="0" dirty="0" smtClean="0"/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189205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запускать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a.exe &lt; in.txt &gt; out.txt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32284"/>
              </p:ext>
            </p:extLst>
          </p:nvPr>
        </p:nvGraphicFramePr>
        <p:xfrm>
          <a:off x="1755775" y="34501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20"/>
                <a:gridCol w="611378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Вопросы и распространённые</a:t>
                      </a:r>
                      <a:r>
                        <a:rPr lang="ru-RU" baseline="0" dirty="0" smtClean="0"/>
                        <a:t> проблемы</a:t>
                      </a:r>
                      <a:endParaRPr lang="ru-RU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 каждый случай в условиях</a:t>
                      </a:r>
                      <a:r>
                        <a:rPr lang="ru-RU" baseline="0" dirty="0" smtClean="0"/>
                        <a:t> задачи должен быть тест</a:t>
                      </a:r>
                      <a:endParaRPr lang="ru-RU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можно</a:t>
                      </a:r>
                      <a:r>
                        <a:rPr lang="ru-RU" baseline="0" dirty="0" smtClean="0"/>
                        <a:t> проверять самому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через</a:t>
                      </a:r>
                      <a:r>
                        <a:rPr lang="ru-RU" baseline="0" dirty="0" smtClean="0"/>
                        <a:t> входной поток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aseline="0" dirty="0" smtClean="0"/>
                        <a:t>через файлы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aseline="0" dirty="0" smtClean="0"/>
                        <a:t>генерация в тестах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написании программы п</a:t>
                      </a:r>
                      <a:r>
                        <a:rPr lang="ru-RU" dirty="0" smtClean="0"/>
                        <a:t>ланируем, как будем</a:t>
                      </a:r>
                      <a:r>
                        <a:rPr lang="ru-RU" baseline="0" dirty="0" smtClean="0"/>
                        <a:t> тестировать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Быстродействие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Планируем, как будем</a:t>
                      </a:r>
                      <a:r>
                        <a:rPr lang="ru-RU" baseline="0" dirty="0" smtClean="0"/>
                        <a:t> измерять время выполнения</a:t>
                      </a:r>
                      <a:endParaRPr lang="ru-RU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сравнить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Сравнение</a:t>
                      </a:r>
                      <a:r>
                        <a:rPr lang="ru-RU" baseline="0" dirty="0" smtClean="0"/>
                        <a:t> вывода – утилитой (</a:t>
                      </a:r>
                      <a:r>
                        <a:rPr lang="en-US" baseline="0" dirty="0" smtClean="0"/>
                        <a:t>diff</a:t>
                      </a:r>
                      <a:r>
                        <a:rPr lang="ru-RU" baseline="0" dirty="0" smtClean="0"/>
                        <a:t>) или на сайтах онлайн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проверяет тестовая система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правильность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выполнение</a:t>
                      </a:r>
                      <a:r>
                        <a:rPr lang="ru-RU" baseline="0" dirty="0" smtClean="0"/>
                        <a:t> о</a:t>
                      </a:r>
                      <a:r>
                        <a:rPr lang="ru-RU" dirty="0" smtClean="0"/>
                        <a:t>граничения</a:t>
                      </a:r>
                      <a:r>
                        <a:rPr lang="ru-RU" baseline="0" dirty="0" smtClean="0"/>
                        <a:t> по времени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Тренажёр</a:t>
                      </a:r>
                      <a:r>
                        <a:rPr lang="ru-RU" baseline="0" dirty="0" smtClean="0"/>
                        <a:t> подаёт данные в </a:t>
                      </a:r>
                      <a:r>
                        <a:rPr lang="en-US" dirty="0" smtClean="0"/>
                        <a:t>std::</a:t>
                      </a:r>
                      <a:r>
                        <a:rPr lang="en-US" dirty="0" err="1" smtClean="0"/>
                        <a:t>cin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сравнивает вывод из </a:t>
                      </a:r>
                      <a:r>
                        <a:rPr lang="en-US" baseline="0" dirty="0" smtClean="0"/>
                        <a:t>std::cout </a:t>
                      </a:r>
                      <a:r>
                        <a:rPr lang="ru-RU" baseline="0" dirty="0" smtClean="0"/>
                        <a:t>с ожидаемым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 smtClean="0"/>
                        <a:t>Вывод</a:t>
                      </a:r>
                      <a:r>
                        <a:rPr lang="ru-RU" baseline="0" dirty="0" smtClean="0"/>
                        <a:t> тренажёра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Сравнение</a:t>
                      </a:r>
                      <a:r>
                        <a:rPr lang="ru-RU" baseline="0" dirty="0" smtClean="0"/>
                        <a:t> чисел в тренажёре происходит по эпсилон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2336800" y="5325851"/>
            <a:ext cx="6477000" cy="889211"/>
            <a:chOff x="2200275" y="5202026"/>
            <a:chExt cx="6477000" cy="8892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275" y="5529262"/>
              <a:ext cx="6477000" cy="561975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2200275" y="5202026"/>
              <a:ext cx="6477000" cy="32723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</a:rPr>
                <a:t>Терминал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158" y="454308"/>
            <a:ext cx="2441644" cy="130426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07" y="1198228"/>
            <a:ext cx="590288" cy="643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847" y="3331282"/>
            <a:ext cx="1413113" cy="1286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17" y="3728815"/>
            <a:ext cx="5545126" cy="4913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398" y="2144467"/>
            <a:ext cx="3840211" cy="3994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13345" y="2100753"/>
            <a:ext cx="2344616" cy="405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A: 10.1, 20.2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54" y="1243288"/>
            <a:ext cx="2967687" cy="20749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75" y="444469"/>
            <a:ext cx="2727844" cy="49133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23" y="444468"/>
            <a:ext cx="2727844" cy="49133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23" y="1988612"/>
            <a:ext cx="2727844" cy="759333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7464"/>
              </p:ext>
            </p:extLst>
          </p:nvPr>
        </p:nvGraphicFramePr>
        <p:xfrm>
          <a:off x="1946330" y="3718724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62"/>
                <a:gridCol w="7710838"/>
              </a:tblGrid>
              <a:tr h="1854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Знак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dirty="0" smtClean="0"/>
                        <a:t>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</a:t>
                      </a:r>
                      <a:r>
                        <a:rPr lang="ru-RU" dirty="0" smtClean="0"/>
                        <a:t>ольцевого</a:t>
                      </a:r>
                      <a:r>
                        <a:rPr lang="ru-RU" baseline="0" dirty="0" smtClean="0"/>
                        <a:t> маршрута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Знак </a:t>
                      </a:r>
                      <a:r>
                        <a:rPr lang="ru-RU" b="1" dirty="0" smtClean="0"/>
                        <a:t>-</a:t>
                      </a:r>
                      <a:r>
                        <a:rPr lang="ru-RU" dirty="0" smtClean="0"/>
                        <a:t> для обычного маршрута (туда</a:t>
                      </a:r>
                      <a:r>
                        <a:rPr lang="ru-RU" baseline="0" dirty="0" smtClean="0"/>
                        <a:t> и обратно)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</a:t>
                      </a:r>
                      <a:r>
                        <a:rPr lang="ru-RU" baseline="0" dirty="0" smtClean="0"/>
                        <a:t> может быть маршрут из единственной остановки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Смешанной записи (оба знака</a:t>
                      </a:r>
                      <a:r>
                        <a:rPr lang="ru-RU" baseline="0" dirty="0" smtClean="0"/>
                        <a:t> в одном маршруте)</a:t>
                      </a:r>
                      <a:r>
                        <a:rPr lang="ru-RU" dirty="0" smtClean="0"/>
                        <a:t> быть не может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Одна</a:t>
                      </a:r>
                      <a:r>
                        <a:rPr lang="ru-RU" baseline="0" dirty="0" smtClean="0"/>
                        <a:t> остановка может встречаться в маршруте несколько раз</a:t>
                      </a:r>
                      <a:endParaRPr lang="ru-RU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Одна и та</a:t>
                      </a:r>
                      <a:r>
                        <a:rPr lang="ru-RU" baseline="0" dirty="0" smtClean="0"/>
                        <a:t> же остановка может идти несколько раз подряд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0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99" y="161824"/>
            <a:ext cx="8299801" cy="63248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893" y="3976550"/>
            <a:ext cx="3488063" cy="24388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843" y="1052250"/>
            <a:ext cx="1413113" cy="12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53" y="1349970"/>
            <a:ext cx="2967687" cy="20749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78" y="697836"/>
            <a:ext cx="2441644" cy="13042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578" y="2128418"/>
            <a:ext cx="4489763" cy="13668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996" y="4160655"/>
            <a:ext cx="7736345" cy="111666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871723" y="724501"/>
            <a:ext cx="3465424" cy="3272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1: A &gt; B &gt; C &gt; C &gt; D &gt; B &gt; 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6245" y="3723164"/>
            <a:ext cx="2344616" cy="127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 A: 10.1, 20.2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Stop B: 10.2, 20.0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Stop C: 10.3, 19.9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Stop D: 10.3, 20.3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837" y="6163033"/>
            <a:ext cx="3819525" cy="4857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625" y="6013046"/>
            <a:ext cx="5545126" cy="4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75" y="1243290"/>
            <a:ext cx="2967687" cy="20749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068" y="3610083"/>
            <a:ext cx="5661394" cy="7593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503" y="268058"/>
            <a:ext cx="4489763" cy="13668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6430" y="624222"/>
            <a:ext cx="3465424" cy="3272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1: A &gt; B &gt; C &gt; C &gt; D &gt; B &gt; A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75" y="1243289"/>
            <a:ext cx="2967687" cy="20749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090" y="4784132"/>
            <a:ext cx="5589844" cy="589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633" y="435181"/>
            <a:ext cx="4489763" cy="1366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87038" y="672195"/>
            <a:ext cx="3465424" cy="3272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1: A &gt; B &gt; C &gt; C &gt; D &gt; B &gt; A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image.png"/>
          <p:cNvSpPr>
            <a:spLocks noChangeAspect="1" noChangeArrowheads="1"/>
          </p:cNvSpPr>
          <p:nvPr/>
        </p:nvSpPr>
        <p:spPr bwMode="auto">
          <a:xfrm>
            <a:off x="155574" y="-144463"/>
            <a:ext cx="3616325" cy="36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4" y="278746"/>
            <a:ext cx="4999557" cy="625333"/>
          </a:xfrm>
          <a:prstGeom prst="rect">
            <a:avLst/>
          </a:prstGeom>
        </p:spPr>
      </p:pic>
      <p:pic>
        <p:nvPicPr>
          <p:cNvPr id="1026" name="Picture 2" descr="https://i.stack.imgur.com/qgS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0" y="1327955"/>
            <a:ext cx="9685667" cy="42878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412</Words>
  <Application>Microsoft Office PowerPoint</Application>
  <PresentationFormat>Широкоэкранный</PresentationFormat>
  <Paragraphs>58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Kaspersky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.</cp:lastModifiedBy>
  <cp:revision>114</cp:revision>
  <dcterms:created xsi:type="dcterms:W3CDTF">2022-03-23T07:58:17Z</dcterms:created>
  <dcterms:modified xsi:type="dcterms:W3CDTF">2022-07-07T18:36:02Z</dcterms:modified>
</cp:coreProperties>
</file>