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67" r:id="rId8"/>
    <p:sldId id="262" r:id="rId9"/>
    <p:sldId id="263" r:id="rId10"/>
    <p:sldId id="273" r:id="rId11"/>
    <p:sldId id="264" r:id="rId12"/>
    <p:sldId id="268" r:id="rId13"/>
    <p:sldId id="265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aleway" pitchFamily="2" charset="-52"/>
      <p:regular r:id="rId25"/>
      <p:bold r:id="rId26"/>
      <p:italic r:id="rId27"/>
      <p:boldItalic r:id="rId28"/>
    </p:embeddedFont>
    <p:embeddedFont>
      <p:font typeface="Raleway Thin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7CE"/>
    <a:srgbClr val="FEADEB"/>
    <a:srgbClr val="47FFFF"/>
    <a:srgbClr val="F27EB2"/>
    <a:srgbClr val="559ABA"/>
    <a:srgbClr val="D2DF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52C3A-232B-454C-9ECF-57CC19871B31}">
  <a:tblStyle styleId="{C1E52C3A-232B-454C-9ECF-57CC19871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6F9FBA-D261-4154-B4D3-6C3746AE3D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94660"/>
  </p:normalViewPr>
  <p:slideViewPr>
    <p:cSldViewPr snapToGrid="0">
      <p:cViewPr>
        <p:scale>
          <a:sx n="75" d="100"/>
          <a:sy n="75" d="100"/>
        </p:scale>
        <p:origin x="1757" y="490"/>
      </p:cViewPr>
      <p:guideLst>
        <p:guide orient="horz" pos="2782"/>
        <p:guide pos="716"/>
        <p:guide orient="horz" pos="345"/>
        <p:guide pos="2880"/>
        <p:guide pos="50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MimiPenguin</c:v>
                </c:pt>
              </c:strCache>
            </c:strRef>
          </c:tx>
          <c:spPr>
            <a:solidFill>
              <a:srgbClr val="559ABA"/>
            </a:solidFill>
            <a:ln>
              <a:solidFill>
                <a:srgbClr val="559ABA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aleway Thin" panose="020B0604020202020204" charset="0"/>
                        <a:ea typeface="+mn-ea"/>
                        <a:cs typeface="+mn-cs"/>
                      </a:defRPr>
                    </a:pPr>
                    <a:fld id="{958B4CC1-35AB-4564-942E-56F192949D7D}" type="SERIESNAME">
                      <a:rPr lang="en-US" sz="1800">
                        <a:latin typeface="Raleway Thin" panose="020B0604020202020204" charset="0"/>
                      </a:rPr>
                      <a:pPr>
                        <a:defRPr sz="1600">
                          <a:latin typeface="Raleway Thin" panose="020B0604020202020204" charset="0"/>
                        </a:defRPr>
                      </a:pPr>
                      <a:t>[SERIES NAME]</a:t>
                    </a:fld>
                    <a:r>
                      <a:rPr lang="en-US" sz="1800" baseline="0" dirty="0">
                        <a:latin typeface="Raleway Thin" panose="020B0604020202020204" charset="0"/>
                      </a:rPr>
                      <a:t>, </a:t>
                    </a:r>
                    <a:fld id="{83AC9D97-1C51-4160-9E53-54D80616774D}" type="VALUE">
                      <a:rPr lang="en-US" sz="1800" baseline="0">
                        <a:latin typeface="Raleway Thin" panose="020B0604020202020204" charset="0"/>
                      </a:rPr>
                      <a:pPr>
                        <a:defRPr sz="1600">
                          <a:latin typeface="Raleway Thin" panose="020B0604020202020204" charset="0"/>
                        </a:defRPr>
                      </a:pPr>
                      <a:t>[VALUE]</a:t>
                    </a:fld>
                    <a:endParaRPr lang="en-US" sz="1800" baseline="0" dirty="0">
                      <a:latin typeface="Raleway Thin" panose="020B060402020202020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aleway Thin" panose="020B060402020202020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96772658173747"/>
                      <c:h val="9.601692811144636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65F-4469-9289-117B213D1A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Thin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F-4469-9289-117B213D1A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Mimipy</c:v>
                </c:pt>
              </c:strCache>
            </c:strRef>
          </c:tx>
          <c:spPr>
            <a:solidFill>
              <a:srgbClr val="D2DFE9"/>
            </a:solidFill>
            <a:ln>
              <a:solidFill>
                <a:srgbClr val="D2DFE9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1600" b="0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defRPr>
                    </a:pPr>
                    <a:fld id="{5D1FB25E-0E9C-49B1-899C-310674C625C9}" type="SERIESNAME">
                      <a:rPr lang="en-US" sz="1800" b="0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pPr algn="ctr" rtl="0">
                        <a:defRPr sz="1600">
                          <a:solidFill>
                            <a:srgbClr val="FFFFFF">
                              <a:lumMod val="75000"/>
                              <a:lumOff val="25000"/>
                            </a:srgbClr>
                          </a:solidFill>
                          <a:latin typeface="Raleway Thin" panose="020B0604020202020204" charset="0"/>
                        </a:defRPr>
                      </a:pPr>
                      <a:t>[SERIES NAME]</a:t>
                    </a:fld>
                    <a:r>
                      <a:rPr lang="en-US" sz="1800" b="0" i="0" u="none" strike="noStrike" kern="1200" baseline="0" dirty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t>, </a:t>
                    </a:r>
                    <a:fld id="{0A4D606D-8099-4DF1-8E32-C5B9BD1F7814}" type="VALUE">
                      <a:rPr lang="en-US" sz="1800" b="0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pPr algn="ctr" rtl="0">
                        <a:defRPr sz="1600">
                          <a:solidFill>
                            <a:srgbClr val="FFFFFF">
                              <a:lumMod val="75000"/>
                              <a:lumOff val="25000"/>
                            </a:srgbClr>
                          </a:solidFill>
                          <a:latin typeface="Raleway Thin" panose="020B0604020202020204" charset="0"/>
                        </a:defRPr>
                      </a:pPr>
                      <a:t>[VALUE]</a:t>
                    </a:fld>
                    <a:endParaRPr lang="en-US" sz="1800" b="0" i="0" u="none" strike="noStrike" kern="1200" baseline="0" dirty="0">
                      <a:solidFill>
                        <a:srgbClr val="FFFFFF">
                          <a:lumMod val="75000"/>
                          <a:lumOff val="25000"/>
                        </a:srgbClr>
                      </a:solidFill>
                      <a:latin typeface="Raleway Thin" panose="020B060402020202020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1600" b="0" i="0" u="none" strike="noStrike" kern="1200" baseline="0">
                      <a:solidFill>
                        <a:srgbClr val="FFFFFF">
                          <a:lumMod val="75000"/>
                          <a:lumOff val="25000"/>
                        </a:srgbClr>
                      </a:solidFill>
                      <a:latin typeface="Raleway Thin" panose="020B060402020202020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65F-4469-9289-117B213D1A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Thin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5F-4469-9289-117B213D1A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MimiDove</c:v>
                </c:pt>
              </c:strCache>
            </c:strRef>
          </c:tx>
          <c:spPr>
            <a:solidFill>
              <a:srgbClr val="F27EB2"/>
            </a:solidFill>
            <a:ln>
              <a:solidFill>
                <a:srgbClr val="F27EB2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1600" b="1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defRPr>
                    </a:pPr>
                    <a:fld id="{8CD8720F-C93B-427A-8687-6C5835D85405}" type="SERIESNAME">
                      <a:rPr lang="en-US" sz="1800" b="1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pPr algn="ctr" rtl="0">
                        <a:defRPr sz="1600" b="1">
                          <a:solidFill>
                            <a:srgbClr val="FFFFFF">
                              <a:lumMod val="75000"/>
                              <a:lumOff val="25000"/>
                            </a:srgbClr>
                          </a:solidFill>
                          <a:latin typeface="Raleway Thin" panose="020B0604020202020204" charset="0"/>
                        </a:defRPr>
                      </a:pPr>
                      <a:t>[SERIES NAME]</a:t>
                    </a:fld>
                    <a:r>
                      <a:rPr lang="en-US" sz="1800" b="1" i="0" u="none" strike="noStrike" kern="1200" baseline="0" dirty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t>, </a:t>
                    </a:r>
                    <a:fld id="{1FB2CB13-B8DC-491C-A72D-7F293BB24C48}" type="VALUE">
                      <a:rPr lang="en-US" sz="1800" b="1" i="0" u="none" strike="noStrike" kern="1200" baseline="0">
                        <a:solidFill>
                          <a:srgbClr val="FFFFFF">
                            <a:lumMod val="75000"/>
                            <a:lumOff val="25000"/>
                          </a:srgbClr>
                        </a:solidFill>
                        <a:latin typeface="Raleway Thin" panose="020B0604020202020204" charset="0"/>
                        <a:ea typeface="+mn-ea"/>
                        <a:cs typeface="+mn-cs"/>
                      </a:rPr>
                      <a:pPr algn="ctr" rtl="0">
                        <a:defRPr sz="1600" b="1">
                          <a:solidFill>
                            <a:srgbClr val="FFFFFF">
                              <a:lumMod val="75000"/>
                              <a:lumOff val="25000"/>
                            </a:srgbClr>
                          </a:solidFill>
                          <a:latin typeface="Raleway Thin" panose="020B0604020202020204" charset="0"/>
                        </a:defRPr>
                      </a:pPr>
                      <a:t>[VALUE]</a:t>
                    </a:fld>
                    <a:endParaRPr lang="en-US" sz="1800" b="1" i="0" u="none" strike="noStrike" kern="1200" baseline="0" dirty="0">
                      <a:solidFill>
                        <a:srgbClr val="FFFFFF">
                          <a:lumMod val="75000"/>
                          <a:lumOff val="25000"/>
                        </a:srgbClr>
                      </a:solidFill>
                      <a:latin typeface="Raleway Thin" panose="020B060402020202020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1600" b="1" i="0" u="none" strike="noStrike" kern="1200" baseline="0">
                      <a:solidFill>
                        <a:srgbClr val="FFFFFF">
                          <a:lumMod val="75000"/>
                          <a:lumOff val="25000"/>
                        </a:srgbClr>
                      </a:solidFill>
                      <a:latin typeface="Raleway Thin" panose="020B060402020202020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8559251418809"/>
                      <c:h val="0.140655880255419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65F-4469-9289-117B213D1A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Thin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5F-4469-9289-117B213D1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534999464"/>
        <c:axId val="535007992"/>
      </c:barChart>
      <c:catAx>
        <c:axId val="5349994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solidFill>
            <a:srgbClr val="559ABA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07992"/>
        <c:crosses val="autoZero"/>
        <c:auto val="1"/>
        <c:lblAlgn val="ctr"/>
        <c:lblOffset val="100"/>
        <c:noMultiLvlLbl val="0"/>
      </c:catAx>
      <c:valAx>
        <c:axId val="535007992"/>
        <c:scaling>
          <c:orientation val="minMax"/>
          <c:max val="110"/>
          <c:min val="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aleway Thin" panose="020B0604020202020204" charset="0"/>
                    <a:ea typeface="+mn-ea"/>
                    <a:cs typeface="+mn-cs"/>
                  </a:defRPr>
                </a:pPr>
                <a:r>
                  <a:rPr lang="en-US" sz="1600" dirty="0">
                    <a:latin typeface="Raleway Thin" panose="020B0604020202020204" charset="0"/>
                  </a:rPr>
                  <a:t>Average Work Time, </a:t>
                </a:r>
                <a:r>
                  <a:rPr lang="en-US" sz="1600" i="1" dirty="0">
                    <a:latin typeface="Raleway Thin" panose="020B0604020202020204" charset="0"/>
                  </a:rPr>
                  <a:t>sec</a:t>
                </a:r>
              </a:p>
            </c:rich>
          </c:tx>
          <c:layout>
            <c:manualLayout>
              <c:xMode val="edge"/>
              <c:yMode val="edge"/>
              <c:x val="1.7780209450867331E-2"/>
              <c:y val="0.449629864105985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Thin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 Thin" panose="020B0604020202020204" charset="0"/>
                <a:ea typeface="+mn-ea"/>
                <a:cs typeface="+mn-cs"/>
              </a:defRPr>
            </a:pPr>
            <a:endParaRPr lang="en-US"/>
          </a:p>
        </c:txPr>
        <c:crossAx val="5349994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0cc6ec8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0cc6ec8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3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70cc6ec8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70cc6ec8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0cc6ec8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0cc6ec8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4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70cc6ec8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70cc6ec8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9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cc6ec8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cc6ec8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518714f1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518714f1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cc6ec8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0cc6ec8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c6ec8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c6ec8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cc6ec8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cc6ec8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70cc6ec88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70cc6ec88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0cc6ec88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70cc6ec88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0cc6ec8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0cc6ec8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 hasCustomPrompt="1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2" hasCustomPrompt="1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3" hasCustomPrompt="1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 hasCustomPrompt="1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5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6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7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8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9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3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4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15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2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4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2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4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6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7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8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9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13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4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5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64" r:id="rId9"/>
    <p:sldLayoutId id="2147483667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SvetlanaGolub/MimiDove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gorkorkin.blogspot.com/" TargetMode="External"/><Relationship Id="rId4" Type="http://schemas.openxmlformats.org/officeDocument/2006/relationships/hyperlink" Target="https://github.com/SvetlanaGolub/MimiDo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igorkorkin" TargetMode="External"/><Relationship Id="rId5" Type="http://schemas.openxmlformats.org/officeDocument/2006/relationships/hyperlink" Target="https://www.instagram.com/kaf42_mephi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gnome.org/GNOME/gnome-keyring/-/issues/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9.wdp"/><Relationship Id="rId5" Type="http://schemas.openxmlformats.org/officeDocument/2006/relationships/image" Target="../media/image13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54" name="Google Shape;154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280" name="Google Shape;280;p29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3" name="Google Shape;293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22" name="Google Shape;422;p29"/>
            <p:cNvSpPr/>
            <p:nvPr/>
          </p:nvSpPr>
          <p:spPr>
            <a:xfrm>
              <a:off x="7621475" y="4795750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556775" y="4706775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486538" y="4629063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421838" y="4540088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9"/>
          <p:cNvSpPr/>
          <p:nvPr/>
        </p:nvSpPr>
        <p:spPr>
          <a:xfrm>
            <a:off x="7615175" y="1503775"/>
            <a:ext cx="251315" cy="25131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255706" y="2192992"/>
            <a:ext cx="8573476" cy="1141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Your Linux Passwords Are in Danger: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MimiDove</a:t>
            </a:r>
            <a:r>
              <a:rPr lang="en-US" sz="3600" b="1" dirty="0">
                <a:solidFill>
                  <a:schemeClr val="tx1"/>
                </a:solidFill>
              </a:rPr>
              <a:t> Meets the Challenge</a:t>
            </a:r>
            <a:endParaRPr lang="en-US" sz="3600" b="1" dirty="0">
              <a:solidFill>
                <a:schemeClr val="tx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7" name="Рисунок 6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B07AB90-F091-451F-B690-7BE694B6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4" y="-34174"/>
            <a:ext cx="2864993" cy="2605924"/>
          </a:xfrm>
          <a:prstGeom prst="rect">
            <a:avLst/>
          </a:prstGeom>
        </p:spPr>
      </p:pic>
      <p:sp>
        <p:nvSpPr>
          <p:cNvPr id="418" name="TextBox 417">
            <a:extLst>
              <a:ext uri="{FF2B5EF4-FFF2-40B4-BE49-F238E27FC236}">
                <a16:creationId xmlns:a16="http://schemas.microsoft.com/office/drawing/2014/main" id="{5B49058B-148C-4088-9831-962BE283DB22}"/>
              </a:ext>
            </a:extLst>
          </p:cNvPr>
          <p:cNvSpPr txBox="1"/>
          <p:nvPr/>
        </p:nvSpPr>
        <p:spPr>
          <a:xfrm>
            <a:off x="1430377" y="4079109"/>
            <a:ext cx="2739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Raleway Thin"/>
                <a:sym typeface="Raleway Thin"/>
              </a:rPr>
              <a:t>Svetlana </a:t>
            </a:r>
            <a:r>
              <a:rPr lang="en-US" sz="2400" b="1" dirty="0">
                <a:solidFill>
                  <a:schemeClr val="accent1"/>
                </a:solidFill>
                <a:latin typeface="Raleway Thin"/>
                <a:sym typeface="Raleway Thin"/>
              </a:rPr>
              <a:t>Golub</a:t>
            </a:r>
            <a:endParaRPr lang="en-US" sz="3600" b="1" dirty="0">
              <a:solidFill>
                <a:schemeClr val="accent1"/>
              </a:solidFill>
              <a:latin typeface="Raleway Thin"/>
              <a:sym typeface="Raleway Thin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Raleway Thin"/>
                <a:sym typeface="Raleway Thin"/>
              </a:rPr>
              <a:t>Igor Korkin</a:t>
            </a:r>
          </a:p>
        </p:txBody>
      </p:sp>
      <p:pic>
        <p:nvPicPr>
          <p:cNvPr id="420" name="Picture 6" descr="Texas Cyber Summit - 2021 Tickets, Fri, Oct 29, 2021 at 8:00 AM | Eventbrite">
            <a:extLst>
              <a:ext uri="{FF2B5EF4-FFF2-40B4-BE49-F238E27FC236}">
                <a16:creationId xmlns:a16="http://schemas.microsoft.com/office/drawing/2014/main" id="{E8140A32-1E33-4191-805F-C6084C1A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80" y="233394"/>
            <a:ext cx="1862018" cy="18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6"/>
          <p:cNvGrpSpPr/>
          <p:nvPr/>
        </p:nvGrpSpPr>
        <p:grpSpPr>
          <a:xfrm>
            <a:off x="8318687" y="-700237"/>
            <a:ext cx="1119325" cy="1119325"/>
            <a:chOff x="238125" y="2189800"/>
            <a:chExt cx="1119325" cy="1119325"/>
          </a:xfrm>
        </p:grpSpPr>
        <p:sp>
          <p:nvSpPr>
            <p:cNvPr id="995" name="Google Shape;995;p36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54;p31">
            <a:extLst>
              <a:ext uri="{FF2B5EF4-FFF2-40B4-BE49-F238E27FC236}">
                <a16:creationId xmlns:a16="http://schemas.microsoft.com/office/drawing/2014/main" id="{8A559428-0258-44A6-B7ED-B8B45804456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19499" y="182237"/>
            <a:ext cx="7924825" cy="81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4000" b="1" dirty="0" err="1">
                <a:solidFill>
                  <a:schemeClr val="accent1"/>
                </a:solidFill>
                <a:latin typeface="Raleway Thin" pitchFamily="2" charset="-52"/>
                <a:sym typeface="Raleway"/>
              </a:rPr>
              <a:t>MimiDove</a:t>
            </a:r>
            <a:r>
              <a:rPr lang="ru-RU" sz="4000" dirty="0">
                <a:latin typeface="Raleway Thin" pitchFamily="2" charset="-52"/>
              </a:rPr>
              <a:t> </a:t>
            </a:r>
            <a:r>
              <a:rPr lang="en-US" sz="4000" dirty="0">
                <a:latin typeface="Raleway Thin" pitchFamily="2" charset="-52"/>
              </a:rPr>
              <a:t>Algorithm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1" name="Google Shape;454;p31">
            <a:extLst>
              <a:ext uri="{FF2B5EF4-FFF2-40B4-BE49-F238E27FC236}">
                <a16:creationId xmlns:a16="http://schemas.microsoft.com/office/drawing/2014/main" id="{FA40A69B-3F18-4276-AEF5-1CFDD311732C}"/>
              </a:ext>
            </a:extLst>
          </p:cNvPr>
          <p:cNvSpPr txBox="1">
            <a:spLocks/>
          </p:cNvSpPr>
          <p:nvPr/>
        </p:nvSpPr>
        <p:spPr>
          <a:xfrm>
            <a:off x="287167" y="901345"/>
            <a:ext cx="8678495" cy="424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274320"/>
            <a:r>
              <a:rPr lang="en-US" sz="2100" dirty="0"/>
              <a:t>Research of </a:t>
            </a:r>
            <a:r>
              <a:rPr lang="en-US" sz="2100" b="1" dirty="0">
                <a:solidFill>
                  <a:schemeClr val="accent1"/>
                </a:solidFill>
              </a:rPr>
              <a:t>‘gnome-keyring-daemon’ </a:t>
            </a:r>
            <a:r>
              <a:rPr lang="en-US" sz="2100" dirty="0"/>
              <a:t>revealed that </a:t>
            </a:r>
          </a:p>
          <a:p>
            <a:pPr marL="91440"/>
            <a:r>
              <a:rPr lang="en-US" sz="2100" dirty="0"/>
              <a:t>users’ passwords are located in stack, which is mapped via anonymous regions (i.e. not file backed) with enabled RW access.</a:t>
            </a:r>
          </a:p>
          <a:p>
            <a:endParaRPr lang="en-US" sz="2400" b="1" dirty="0">
              <a:solidFill>
                <a:schemeClr val="accent1"/>
              </a:solidFill>
              <a:latin typeface="Raleway Thin" pitchFamily="2" charset="-52"/>
              <a:sym typeface="Raleway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Raleway Thin" pitchFamily="2" charset="-52"/>
                <a:sym typeface="Raleway"/>
              </a:rPr>
              <a:t>MimiDove</a:t>
            </a:r>
            <a:r>
              <a:rPr lang="en-US" sz="24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fast algorithm: </a:t>
            </a:r>
            <a:endParaRPr lang="en-US" sz="2100" b="1" dirty="0">
              <a:solidFill>
                <a:schemeClr val="accent1"/>
              </a:solidFill>
              <a:latin typeface="Raleway Thin" pitchFamily="2" charset="-52"/>
              <a:sym typeface="Raleway"/>
            </a:endParaRPr>
          </a:p>
          <a:p>
            <a:pPr marL="365760" indent="-365760">
              <a:spcBef>
                <a:spcPts val="600"/>
              </a:spcBef>
              <a:buSzPct val="115000"/>
              <a:buFont typeface="+mj-lt"/>
              <a:buAutoNum type="arabicPeriod"/>
            </a:pPr>
            <a:r>
              <a:rPr lang="en-US" sz="2100" dirty="0">
                <a:sym typeface="Raleway"/>
              </a:rPr>
              <a:t>Extract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user </a:t>
            </a:r>
            <a:r>
              <a:rPr lang="en-US" sz="2100" dirty="0">
                <a:sym typeface="Raleway"/>
              </a:rPr>
              <a:t>hashes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from /</a:t>
            </a:r>
            <a:r>
              <a:rPr lang="en-US" sz="2100" b="1" dirty="0" err="1">
                <a:solidFill>
                  <a:schemeClr val="accent1"/>
                </a:solidFill>
                <a:latin typeface="Raleway Thin" pitchFamily="2" charset="-52"/>
                <a:sym typeface="Raleway"/>
              </a:rPr>
              <a:t>etc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/shadow.</a:t>
            </a:r>
          </a:p>
          <a:p>
            <a:pPr marL="365760" indent="-365760">
              <a:spcBef>
                <a:spcPts val="600"/>
              </a:spcBef>
              <a:buSzPct val="115000"/>
              <a:buFont typeface="+mj-lt"/>
              <a:buAutoNum type="arabicPeriod"/>
            </a:pPr>
            <a:r>
              <a:rPr lang="en-US" sz="2100" dirty="0">
                <a:sym typeface="Raleway"/>
              </a:rPr>
              <a:t>Dump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“gnome-keyring-daemon”</a:t>
            </a:r>
            <a:r>
              <a:rPr lang="ru-RU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using /proc/PID/maps.</a:t>
            </a:r>
          </a:p>
          <a:p>
            <a:pPr marL="365760" indent="-365760">
              <a:spcBef>
                <a:spcPts val="600"/>
              </a:spcBef>
              <a:buSzPct val="115000"/>
              <a:buFont typeface="+mj-lt"/>
              <a:buAutoNum type="arabicPeriod"/>
            </a:pPr>
            <a:r>
              <a:rPr lang="en-US" sz="2100" dirty="0">
                <a:sym typeface="Raleway"/>
              </a:rPr>
              <a:t>Locate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possible passwords: for each memory chunk extract the </a:t>
            </a:r>
            <a:r>
              <a:rPr lang="en-US" sz="2100" dirty="0">
                <a:sym typeface="Raleway"/>
              </a:rPr>
              <a:t>strings</a:t>
            </a:r>
            <a:r>
              <a:rPr lang="ru-RU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of </a:t>
            </a:r>
            <a:r>
              <a:rPr lang="en-US" sz="2100" dirty="0">
                <a:sym typeface="Raleway"/>
              </a:rPr>
              <a:t>4-256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symbols.</a:t>
            </a:r>
          </a:p>
          <a:p>
            <a:pPr marL="365760" indent="-365760">
              <a:spcBef>
                <a:spcPts val="600"/>
              </a:spcBef>
              <a:buSzPct val="115000"/>
              <a:buFont typeface="+mj-lt"/>
              <a:buAutoNum type="arabicPeriod"/>
            </a:pPr>
            <a:r>
              <a:rPr lang="en-US" sz="2100" dirty="0">
                <a:sym typeface="Raleway"/>
              </a:rPr>
              <a:t>Calculate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hash(</a:t>
            </a:r>
            <a:r>
              <a:rPr lang="en-US" sz="2100" dirty="0">
                <a:sym typeface="Raleway"/>
              </a:rPr>
              <a:t>string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) and </a:t>
            </a:r>
            <a:r>
              <a:rPr lang="en-US" sz="2100" dirty="0">
                <a:sym typeface="Raleway"/>
              </a:rPr>
              <a:t>check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if match </a:t>
            </a:r>
            <a:r>
              <a:rPr lang="en-US" sz="2100" dirty="0">
                <a:sym typeface="Raleway"/>
              </a:rPr>
              <a:t>with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users’ </a:t>
            </a:r>
            <a:r>
              <a:rPr lang="en-US" sz="2100" dirty="0">
                <a:sym typeface="Raleway"/>
              </a:rPr>
              <a:t>hashes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.</a:t>
            </a:r>
          </a:p>
          <a:p>
            <a:pPr marL="365760" indent="-365760">
              <a:spcBef>
                <a:spcPts val="600"/>
              </a:spcBef>
              <a:buSzPct val="115000"/>
              <a:buFont typeface="+mj-lt"/>
              <a:buAutoNum type="arabicPeriod"/>
            </a:pPr>
            <a:r>
              <a:rPr lang="en-US" sz="2100" dirty="0">
                <a:sym typeface="Raleway"/>
              </a:rPr>
              <a:t>Zeroing</a:t>
            </a:r>
            <a:r>
              <a:rPr lang="en-US" sz="2100" b="1" dirty="0">
                <a:solidFill>
                  <a:schemeClr val="accent1"/>
                </a:solidFill>
                <a:latin typeface="Raleway Thin" pitchFamily="2" charset="-52"/>
                <a:sym typeface="Raleway"/>
              </a:rPr>
              <a:t> extracted passwords.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0F5F3-34B9-4AEB-8770-2280BA160173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8" name="Рисунок 4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F6911E33-AD08-4E47-8EF8-38B29D0F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139" y="-55320"/>
            <a:ext cx="1326598" cy="12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7"/>
          <p:cNvSpPr/>
          <p:nvPr/>
        </p:nvSpPr>
        <p:spPr>
          <a:xfrm>
            <a:off x="5843236" y="-731534"/>
            <a:ext cx="2807100" cy="280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7"/>
          <p:cNvGrpSpPr/>
          <p:nvPr/>
        </p:nvGrpSpPr>
        <p:grpSpPr>
          <a:xfrm>
            <a:off x="7880701" y="-853037"/>
            <a:ext cx="1484516" cy="1516051"/>
            <a:chOff x="441625" y="885600"/>
            <a:chExt cx="1100375" cy="1123750"/>
          </a:xfrm>
        </p:grpSpPr>
        <p:sp>
          <p:nvSpPr>
            <p:cNvPr id="1021" name="Google Shape;1021;p37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157;p38">
            <a:extLst>
              <a:ext uri="{FF2B5EF4-FFF2-40B4-BE49-F238E27FC236}">
                <a16:creationId xmlns:a16="http://schemas.microsoft.com/office/drawing/2014/main" id="{FDD47506-2819-45CD-8F3F-047091F9FF16}"/>
              </a:ext>
            </a:extLst>
          </p:cNvPr>
          <p:cNvSpPr txBox="1">
            <a:spLocks noGrp="1"/>
          </p:cNvSpPr>
          <p:nvPr/>
        </p:nvSpPr>
        <p:spPr>
          <a:xfrm>
            <a:off x="813233" y="84830"/>
            <a:ext cx="8192144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Keep your passwords safe.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cs typeface="Arial"/>
                <a:sym typeface="Arial"/>
              </a:rPr>
              <a:t>Overwrite</a:t>
            </a:r>
            <a:r>
              <a:rPr lang="en-US" sz="4000" dirty="0"/>
              <a:t> them!</a:t>
            </a:r>
          </a:p>
        </p:txBody>
      </p:sp>
      <p:pic>
        <p:nvPicPr>
          <p:cNvPr id="10" name="Рисунок 9" descr="Изображение выглядит как текст, электроника, многоуровневы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6A47E5E6-12A8-41E1-B500-3D5E9A6039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  <a14:imgEffect>
                      <a14:brightnessContrast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4331" y="1584167"/>
            <a:ext cx="6807086" cy="16531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A3E5AE-9489-4B27-8DEF-4D8A0E7B2F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4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16500"/>
          <a:stretch/>
        </p:blipFill>
        <p:spPr>
          <a:xfrm>
            <a:off x="1874331" y="3419398"/>
            <a:ext cx="6807085" cy="1373003"/>
          </a:xfrm>
          <a:prstGeom prst="rect">
            <a:avLst/>
          </a:prstGeom>
        </p:spPr>
      </p:pic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15AEBD2-5FC0-4367-A61C-7F98FA2FA889}"/>
              </a:ext>
            </a:extLst>
          </p:cNvPr>
          <p:cNvCxnSpPr>
            <a:cxnSpLocks/>
          </p:cNvCxnSpPr>
          <p:nvPr/>
        </p:nvCxnSpPr>
        <p:spPr>
          <a:xfrm>
            <a:off x="859424" y="2707682"/>
            <a:ext cx="0" cy="10592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0411C81-D43D-4223-93FB-11940C7F62E4}"/>
              </a:ext>
            </a:extLst>
          </p:cNvPr>
          <p:cNvSpPr txBox="1"/>
          <p:nvPr/>
        </p:nvSpPr>
        <p:spPr>
          <a:xfrm>
            <a:off x="91440" y="2011680"/>
            <a:ext cx="173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Raleway Thin"/>
                <a:sym typeface="Raleway Thin"/>
              </a:rPr>
              <a:t>before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1486C1-8565-45AF-8B72-429C066E1383}"/>
              </a:ext>
            </a:extLst>
          </p:cNvPr>
          <p:cNvSpPr txBox="1"/>
          <p:nvPr/>
        </p:nvSpPr>
        <p:spPr>
          <a:xfrm>
            <a:off x="91440" y="3840480"/>
            <a:ext cx="156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aleway Thin"/>
                <a:sym typeface="Raleway Thin"/>
              </a:rPr>
              <a:t>after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7D26C5-2F17-4854-A29F-AECEB0F2A149}"/>
              </a:ext>
            </a:extLst>
          </p:cNvPr>
          <p:cNvSpPr txBox="1"/>
          <p:nvPr/>
        </p:nvSpPr>
        <p:spPr>
          <a:xfrm>
            <a:off x="8442960" y="48361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7395569" y="3473064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DE2E54F-6485-4F48-970A-524EF8E5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82657"/>
              </p:ext>
            </p:extLst>
          </p:nvPr>
        </p:nvGraphicFramePr>
        <p:xfrm>
          <a:off x="527941" y="671435"/>
          <a:ext cx="7915020" cy="260817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33003">
                  <a:extLst>
                    <a:ext uri="{9D8B030D-6E8A-4147-A177-3AD203B41FA5}">
                      <a16:colId xmlns:a16="http://schemas.microsoft.com/office/drawing/2014/main" val="862645916"/>
                    </a:ext>
                  </a:extLst>
                </a:gridCol>
                <a:gridCol w="1661067">
                  <a:extLst>
                    <a:ext uri="{9D8B030D-6E8A-4147-A177-3AD203B41FA5}">
                      <a16:colId xmlns:a16="http://schemas.microsoft.com/office/drawing/2014/main" val="878567073"/>
                    </a:ext>
                  </a:extLst>
                </a:gridCol>
                <a:gridCol w="1339922">
                  <a:extLst>
                    <a:ext uri="{9D8B030D-6E8A-4147-A177-3AD203B41FA5}">
                      <a16:colId xmlns:a16="http://schemas.microsoft.com/office/drawing/2014/main" val="161705901"/>
                    </a:ext>
                  </a:extLst>
                </a:gridCol>
                <a:gridCol w="1540514">
                  <a:extLst>
                    <a:ext uri="{9D8B030D-6E8A-4147-A177-3AD203B41FA5}">
                      <a16:colId xmlns:a16="http://schemas.microsoft.com/office/drawing/2014/main" val="967506390"/>
                    </a:ext>
                  </a:extLst>
                </a:gridCol>
                <a:gridCol w="1540514">
                  <a:extLst>
                    <a:ext uri="{9D8B030D-6E8A-4147-A177-3AD203B41FA5}">
                      <a16:colId xmlns:a16="http://schemas.microsoft.com/office/drawing/2014/main" val="2279154201"/>
                    </a:ext>
                  </a:extLst>
                </a:gridCol>
              </a:tblGrid>
              <a:tr h="74146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b="1" u="none" strike="noStrike" cap="none" baseline="0" dirty="0">
                          <a:solidFill>
                            <a:schemeClr val="tx1"/>
                          </a:solidFill>
                          <a:latin typeface="Raleway Thin" panose="020B0604020202020204" charset="-52"/>
                          <a:sym typeface="Arial"/>
                        </a:rPr>
                        <a:t>Tool Name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2000" b="0" u="none" strike="noStrike" cap="none" baseline="0" dirty="0">
                          <a:solidFill>
                            <a:schemeClr val="tx1"/>
                          </a:solidFill>
                          <a:latin typeface="Raleway Thin" panose="020B0604020202020204" charset="-52"/>
                          <a:sym typeface="Arial"/>
                        </a:rPr>
                        <a:t>Can it locate passwords?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2000" b="0" u="none" strike="noStrike" cap="none" baseline="0" dirty="0">
                          <a:solidFill>
                            <a:schemeClr val="tx1"/>
                          </a:solidFill>
                          <a:latin typeface="Raleway Thin" panose="020B0604020202020204" charset="-52"/>
                          <a:sym typeface="Arial"/>
                        </a:rPr>
                        <a:t>Can it remove passwords?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42847"/>
                  </a:ext>
                </a:extLst>
              </a:tr>
              <a:tr h="377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Raleway Thin" panose="020B0604020202020204" charset="-52"/>
                        </a:rPr>
                        <a:t>ASCII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Raleway Thin" panose="020B0604020202020204" charset="-52"/>
                        </a:rPr>
                        <a:t>Unicode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Raleway Thin" panose="020B0604020202020204" charset="-52"/>
                        </a:rPr>
                        <a:t>ASCII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Raleway Thin" panose="020B0604020202020204" charset="-52"/>
                        </a:rPr>
                        <a:t>Unicode</a:t>
                      </a:r>
                      <a:endParaRPr lang="ru-RU" sz="2000" b="1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2935758"/>
                  </a:ext>
                </a:extLst>
              </a:tr>
              <a:tr h="422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Raleway Thin" panose="020B0604020202020204" charset="-52"/>
                        </a:rPr>
                        <a:t>MimiPenguin</a:t>
                      </a:r>
                      <a:endParaRPr lang="ru-RU" sz="2000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7E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‒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‒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‒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97391"/>
                  </a:ext>
                </a:extLst>
              </a:tr>
              <a:tr h="422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Raleway Thin" panose="020B0604020202020204" charset="-52"/>
                        </a:rPr>
                        <a:t>Mimipy</a:t>
                      </a:r>
                      <a:endParaRPr lang="ru-RU" sz="2000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7E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‒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‒</a:t>
                      </a:r>
                      <a:endParaRPr lang="ru-RU" sz="3200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8007"/>
                  </a:ext>
                </a:extLst>
              </a:tr>
              <a:tr h="422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Raleway Thin" panose="020B0604020202020204" charset="-52"/>
                        </a:rPr>
                        <a:t>MimiDove</a:t>
                      </a:r>
                      <a:endParaRPr lang="ru-RU" sz="2000" dirty="0">
                        <a:effectLst/>
                        <a:latin typeface="Raleway Thin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27E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3200" b="1" dirty="0">
                          <a:effectLst/>
                          <a:latin typeface="Raleway" panose="020B0604020202020204" charset="-52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Raleway" panose="020B0604020202020204" charset="-5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955704"/>
                  </a:ext>
                </a:extLst>
              </a:tr>
            </a:tbl>
          </a:graphicData>
        </a:graphic>
      </p:graphicFrame>
      <p:sp>
        <p:nvSpPr>
          <p:cNvPr id="10" name="Google Shape;454;p31">
            <a:extLst>
              <a:ext uri="{FF2B5EF4-FFF2-40B4-BE49-F238E27FC236}">
                <a16:creationId xmlns:a16="http://schemas.microsoft.com/office/drawing/2014/main" id="{0096D80A-01C9-4349-BD3D-888B44A6DD49}"/>
              </a:ext>
            </a:extLst>
          </p:cNvPr>
          <p:cNvSpPr txBox="1">
            <a:spLocks/>
          </p:cNvSpPr>
          <p:nvPr/>
        </p:nvSpPr>
        <p:spPr>
          <a:xfrm>
            <a:off x="796200" y="11620"/>
            <a:ext cx="8347800" cy="46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/>
              <a:t>Time to compare: technical features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2FC7-8DB1-4B41-A3D9-59FE19F4434A}"/>
              </a:ext>
            </a:extLst>
          </p:cNvPr>
          <p:cNvSpPr txBox="1"/>
          <p:nvPr/>
        </p:nvSpPr>
        <p:spPr>
          <a:xfrm>
            <a:off x="8442960" y="48361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77D980-0C8A-43AE-ADF4-D228C076E794}"/>
              </a:ext>
            </a:extLst>
          </p:cNvPr>
          <p:cNvSpPr txBox="1"/>
          <p:nvPr/>
        </p:nvSpPr>
        <p:spPr>
          <a:xfrm>
            <a:off x="3667759" y="3439946"/>
            <a:ext cx="4948299" cy="152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Example of tested OSes: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CentOS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 7.8.2003, GNOME Keyring 3.28.2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 18.04.4 LTS, GNOME Keyring 3.28.0.2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 20.04.2 LTS, GNOME Keyring 3.36.0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Kali GNU/Linux Rolling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, GNOME Keyring 3.36.0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A69FE-22E4-4468-803D-CD71DAA4FD7E}"/>
              </a:ext>
            </a:extLst>
          </p:cNvPr>
          <p:cNvSpPr txBox="1"/>
          <p:nvPr/>
        </p:nvSpPr>
        <p:spPr>
          <a:xfrm>
            <a:off x="527941" y="3428130"/>
            <a:ext cx="3038220" cy="152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Example of tested passwords: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Cul1rZ4rgEJdampeW85l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MVG+tJ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,$^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Jk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='-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lR_wfH</a:t>
            </a:r>
            <a:endParaRPr lang="en-US" sz="1600" dirty="0">
              <a:solidFill>
                <a:schemeClr val="tx1"/>
              </a:solidFill>
              <a:latin typeface="Raleway" panose="020B0604020202020204" charset="-52"/>
              <a:ea typeface="+mn-ea"/>
              <a:cs typeface="Times New Roman" panose="02020603050405020304" pitchFamily="18" charset="0"/>
            </a:endParaRP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ЯшгХ1Ц4ф÷2Ъ€×</a:t>
            </a:r>
            <a:r>
              <a:rPr lang="ru-RU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Зщ</a:t>
            </a:r>
            <a:r>
              <a:rPr lang="ru-RU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`°</a:t>
            </a:r>
            <a:r>
              <a:rPr lang="ru-RU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Юпэ</a:t>
            </a:r>
            <a:endParaRPr lang="ru-RU" sz="1600" dirty="0">
              <a:solidFill>
                <a:schemeClr val="tx1"/>
              </a:solidFill>
              <a:latin typeface="Raleway" panose="020B0604020202020204" charset="-52"/>
              <a:ea typeface="+mn-ea"/>
              <a:cs typeface="Times New Roman" panose="02020603050405020304" pitchFamily="18" charset="0"/>
            </a:endParaRP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℅|S√,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kTnq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]+@&lt;¥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CF©IdR</a:t>
            </a:r>
            <a:endParaRPr lang="en-US" sz="1600" dirty="0">
              <a:solidFill>
                <a:schemeClr val="tx1"/>
              </a:solidFill>
              <a:latin typeface="Raleway" panose="020B0604020202020204" charset="-52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5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D5049-DA1F-4038-A0DD-9068F18345F3}"/>
              </a:ext>
            </a:extLst>
          </p:cNvPr>
          <p:cNvCxnSpPr>
            <a:cxnSpLocks/>
          </p:cNvCxnSpPr>
          <p:nvPr/>
        </p:nvCxnSpPr>
        <p:spPr>
          <a:xfrm>
            <a:off x="2155825" y="5063554"/>
            <a:ext cx="5296258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Google Shape;1158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4;p31">
            <a:extLst>
              <a:ext uri="{FF2B5EF4-FFF2-40B4-BE49-F238E27FC236}">
                <a16:creationId xmlns:a16="http://schemas.microsoft.com/office/drawing/2014/main" id="{64526B10-616D-4E37-BFCC-0CC3E8FBB755}"/>
              </a:ext>
            </a:extLst>
          </p:cNvPr>
          <p:cNvSpPr txBox="1">
            <a:spLocks/>
          </p:cNvSpPr>
          <p:nvPr/>
        </p:nvSpPr>
        <p:spPr>
          <a:xfrm>
            <a:off x="796200" y="133081"/>
            <a:ext cx="7701914" cy="81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/>
              <a:t>Time to compare: work time</a:t>
            </a:r>
            <a:endParaRPr lang="en-US" sz="36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9D2E9B-B2FF-4641-9A65-6A95406DA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119970"/>
              </p:ext>
            </p:extLst>
          </p:nvPr>
        </p:nvGraphicFramePr>
        <p:xfrm>
          <a:off x="566695" y="753900"/>
          <a:ext cx="7701914" cy="413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6">
            <a:extLst>
              <a:ext uri="{FF2B5EF4-FFF2-40B4-BE49-F238E27FC236}">
                <a16:creationId xmlns:a16="http://schemas.microsoft.com/office/drawing/2014/main" id="{7A7D41A5-F8BA-437B-921A-D5317952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70" y="3128451"/>
            <a:ext cx="1330255" cy="1209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3691D-F19D-4160-B6A3-1E8A72227E0E}"/>
              </a:ext>
            </a:extLst>
          </p:cNvPr>
          <p:cNvSpPr txBox="1"/>
          <p:nvPr/>
        </p:nvSpPr>
        <p:spPr>
          <a:xfrm>
            <a:off x="8442960" y="48361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" name="Rectangle 1">
            <a:hlinkClick r:id="rId5"/>
            <a:extLst>
              <a:ext uri="{FF2B5EF4-FFF2-40B4-BE49-F238E27FC236}">
                <a16:creationId xmlns:a16="http://schemas.microsoft.com/office/drawing/2014/main" id="{1C0F9A8B-8760-4F89-A7B3-87DFB74305E1}"/>
              </a:ext>
            </a:extLst>
          </p:cNvPr>
          <p:cNvSpPr/>
          <p:nvPr/>
        </p:nvSpPr>
        <p:spPr>
          <a:xfrm>
            <a:off x="1583365" y="4762128"/>
            <a:ext cx="6419850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strike="noStrike" kern="0" cap="none" spc="0" normalizeH="0" noProof="0" dirty="0">
                <a:ln>
                  <a:noFill/>
                </a:ln>
                <a:solidFill>
                  <a:srgbClr val="FEADEB"/>
                </a:solidFill>
                <a:effectLst/>
                <a:uLnTx/>
                <a:uFillTx/>
                <a:latin typeface="Raleway Thin" panose="020B0604020202020204" charset="0"/>
                <a:cs typeface="Arial"/>
                <a:sym typeface="Raleway Thin"/>
              </a:rPr>
              <a:t>github.com/SvetlanaGolub/</a:t>
            </a:r>
            <a:r>
              <a:rPr kumimoji="0" lang="en-US" sz="2400" b="1" i="0" strike="noStrike" kern="0" cap="none" spc="0" normalizeH="0" noProof="0" dirty="0" err="1">
                <a:ln>
                  <a:noFill/>
                </a:ln>
                <a:solidFill>
                  <a:srgbClr val="FEADEB"/>
                </a:solidFill>
                <a:effectLst/>
                <a:uLnTx/>
                <a:uFillTx/>
                <a:latin typeface="Raleway Thin" panose="020B0604020202020204" charset="0"/>
                <a:cs typeface="Arial"/>
                <a:sym typeface="Raleway Thin"/>
              </a:rPr>
              <a:t>MimiDove</a:t>
            </a:r>
            <a:endParaRPr lang="en-US" sz="2400" dirty="0">
              <a:solidFill>
                <a:srgbClr val="FEADE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>
            <a:off x="6091279" y="91481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3306817" y="1038503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54" name="Google Shape;154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280" name="Google Shape;280;p29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3" name="Google Shape;293;p29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22" name="Google Shape;422;p29"/>
            <p:cNvSpPr/>
            <p:nvPr/>
          </p:nvSpPr>
          <p:spPr>
            <a:xfrm>
              <a:off x="7621475" y="4795750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556775" y="4706775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486538" y="4629063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421838" y="4540088"/>
              <a:ext cx="1005086" cy="999248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B07AB90-F091-451F-B690-7BE694B6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38505" y="792217"/>
            <a:ext cx="2094039" cy="1904684"/>
          </a:xfrm>
          <a:prstGeom prst="rect">
            <a:avLst/>
          </a:prstGeom>
        </p:spPr>
      </p:pic>
      <p:sp>
        <p:nvSpPr>
          <p:cNvPr id="418" name="TextBox 417">
            <a:extLst>
              <a:ext uri="{FF2B5EF4-FFF2-40B4-BE49-F238E27FC236}">
                <a16:creationId xmlns:a16="http://schemas.microsoft.com/office/drawing/2014/main" id="{5B49058B-148C-4088-9831-962BE283DB22}"/>
              </a:ext>
            </a:extLst>
          </p:cNvPr>
          <p:cNvSpPr txBox="1"/>
          <p:nvPr/>
        </p:nvSpPr>
        <p:spPr>
          <a:xfrm>
            <a:off x="690996" y="1915691"/>
            <a:ext cx="8246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aleway Thin" panose="020B0604020202020204" charset="0"/>
              </a:rPr>
              <a:t>Svetlana </a:t>
            </a:r>
            <a:r>
              <a:rPr lang="en-US" sz="2400" b="1" dirty="0">
                <a:solidFill>
                  <a:schemeClr val="tx1"/>
                </a:solidFill>
                <a:latin typeface="Raleway Thin" panose="020B0604020202020204" charset="0"/>
                <a:sym typeface="Raleway Thin"/>
              </a:rPr>
              <a:t>Golub</a:t>
            </a:r>
            <a:r>
              <a:rPr lang="en-US" sz="2400" b="1" dirty="0">
                <a:solidFill>
                  <a:schemeClr val="accent1"/>
                </a:solidFill>
                <a:latin typeface="Raleway Thin" panose="020B0604020202020204" charset="0"/>
                <a:sym typeface="Raleway Thin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Raleway Thin" panose="020B0604020202020204" charset="0"/>
                <a:sym typeface="Raleway Thin"/>
              </a:rPr>
              <a:t>glb.svtln@gmail.com</a:t>
            </a:r>
          </a:p>
          <a:p>
            <a:endParaRPr lang="en-US" sz="2400" b="1" dirty="0">
              <a:solidFill>
                <a:schemeClr val="tx1"/>
              </a:solidFill>
              <a:latin typeface="Raleway Thin" panose="020B0604020202020204" charset="0"/>
            </a:endParaRPr>
          </a:p>
          <a:p>
            <a:endParaRPr lang="en-US" sz="2400" b="1" dirty="0">
              <a:solidFill>
                <a:schemeClr val="tx1"/>
              </a:solidFill>
              <a:latin typeface="Raleway Thin" panose="020B060402020202020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Raleway Thin" panose="020B0604020202020204" charset="0"/>
              </a:rPr>
              <a:t>Igor Korkin		igor.korkin@gmail.com</a:t>
            </a:r>
          </a:p>
          <a:p>
            <a:r>
              <a:rPr lang="en-US" sz="2400" b="1" dirty="0">
                <a:solidFill>
                  <a:srgbClr val="47FFFF"/>
                </a:solidFill>
                <a:latin typeface="Raleway Thin" panose="020B0604020202020204" charset="0"/>
              </a:rPr>
              <a:t>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BCF0BF-73B9-4B1B-85F8-60415A33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86" y="384078"/>
            <a:ext cx="3101091" cy="10502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5032E-8F18-43D2-AABA-C91B46A24BAF}"/>
              </a:ext>
            </a:extLst>
          </p:cNvPr>
          <p:cNvSpPr txBox="1"/>
          <p:nvPr/>
        </p:nvSpPr>
        <p:spPr>
          <a:xfrm>
            <a:off x="8442960" y="48361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DE1345E-09D8-4838-9958-4CFC056D5191}"/>
              </a:ext>
            </a:extLst>
          </p:cNvPr>
          <p:cNvCxnSpPr>
            <a:cxnSpLocks/>
          </p:cNvCxnSpPr>
          <p:nvPr/>
        </p:nvCxnSpPr>
        <p:spPr>
          <a:xfrm>
            <a:off x="3508769" y="2640581"/>
            <a:ext cx="5296258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hlinkClick r:id="rId4"/>
            <a:extLst>
              <a:ext uri="{FF2B5EF4-FFF2-40B4-BE49-F238E27FC236}">
                <a16:creationId xmlns:a16="http://schemas.microsoft.com/office/drawing/2014/main" id="{110BFD4E-7FE0-44B6-989E-564B9ABCCDA7}"/>
              </a:ext>
            </a:extLst>
          </p:cNvPr>
          <p:cNvSpPr/>
          <p:nvPr/>
        </p:nvSpPr>
        <p:spPr>
          <a:xfrm>
            <a:off x="2936309" y="2339155"/>
            <a:ext cx="6419850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strike="noStrike" kern="0" cap="none" spc="0" normalizeH="0" noProof="0" dirty="0">
                <a:ln>
                  <a:noFill/>
                </a:ln>
                <a:solidFill>
                  <a:srgbClr val="FEADEB"/>
                </a:solidFill>
                <a:effectLst/>
                <a:uLnTx/>
                <a:uFillTx/>
                <a:latin typeface="Raleway Thin" panose="020B0604020202020204" charset="0"/>
                <a:cs typeface="Arial"/>
                <a:sym typeface="Raleway Thin"/>
              </a:rPr>
              <a:t>github.com/SvetlanaGolub/</a:t>
            </a:r>
            <a:r>
              <a:rPr kumimoji="0" lang="en-US" sz="2400" b="1" i="0" strike="noStrike" kern="0" cap="none" spc="0" normalizeH="0" noProof="0" dirty="0" err="1">
                <a:ln>
                  <a:noFill/>
                </a:ln>
                <a:solidFill>
                  <a:srgbClr val="FEADEB"/>
                </a:solidFill>
                <a:effectLst/>
                <a:uLnTx/>
                <a:uFillTx/>
                <a:latin typeface="Raleway Thin" panose="020B0604020202020204" charset="0"/>
                <a:cs typeface="Arial"/>
                <a:sym typeface="Raleway Thin"/>
              </a:rPr>
              <a:t>MimiDove</a:t>
            </a:r>
            <a:endParaRPr lang="en-US" sz="2400" dirty="0">
              <a:solidFill>
                <a:srgbClr val="FEADEB"/>
              </a:solidFill>
            </a:endParaRP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C47B9A7-CE52-4434-98E7-763FB1D648D5}"/>
              </a:ext>
            </a:extLst>
          </p:cNvPr>
          <p:cNvCxnSpPr>
            <a:cxnSpLocks/>
          </p:cNvCxnSpPr>
          <p:nvPr/>
        </p:nvCxnSpPr>
        <p:spPr>
          <a:xfrm>
            <a:off x="3517864" y="3725589"/>
            <a:ext cx="3288559" cy="0"/>
          </a:xfrm>
          <a:prstGeom prst="line">
            <a:avLst/>
          </a:prstGeom>
          <a:ln w="3175">
            <a:solidFill>
              <a:srgbClr val="3AC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hlinkClick r:id="rId5"/>
            <a:extLst>
              <a:ext uri="{FF2B5EF4-FFF2-40B4-BE49-F238E27FC236}">
                <a16:creationId xmlns:a16="http://schemas.microsoft.com/office/drawing/2014/main" id="{223EFA36-CF39-4896-A2EF-59B9D4E3F306}"/>
              </a:ext>
            </a:extLst>
          </p:cNvPr>
          <p:cNvSpPr/>
          <p:nvPr/>
        </p:nvSpPr>
        <p:spPr>
          <a:xfrm>
            <a:off x="2881354" y="3424163"/>
            <a:ext cx="4555521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7FFFF"/>
                </a:solidFill>
                <a:latin typeface="Raleway Thin" panose="020B0604020202020204" charset="0"/>
              </a:rPr>
              <a:t>igorkorkin.blogspot.com</a:t>
            </a:r>
            <a:endParaRPr lang="en-US" sz="2400" dirty="0">
              <a:solidFill>
                <a:srgbClr val="FEAD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/>
          <p:nvPr/>
        </p:nvSpPr>
        <p:spPr>
          <a:xfrm>
            <a:off x="-799125" y="-115297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7964853" y="-2125580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3"/>
          <p:cNvGrpSpPr/>
          <p:nvPr/>
        </p:nvGrpSpPr>
        <p:grpSpPr>
          <a:xfrm>
            <a:off x="-392162" y="1632013"/>
            <a:ext cx="1227358" cy="1253431"/>
            <a:chOff x="441625" y="885600"/>
            <a:chExt cx="1100375" cy="1123750"/>
          </a:xfrm>
        </p:grpSpPr>
        <p:sp>
          <p:nvSpPr>
            <p:cNvPr id="533" name="Google Shape;533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3"/>
          <p:cNvGrpSpPr/>
          <p:nvPr/>
        </p:nvGrpSpPr>
        <p:grpSpPr>
          <a:xfrm>
            <a:off x="-751353" y="4404831"/>
            <a:ext cx="1502706" cy="1502670"/>
            <a:chOff x="2817100" y="2404400"/>
            <a:chExt cx="1024200" cy="1024175"/>
          </a:xfrm>
        </p:grpSpPr>
        <p:sp>
          <p:nvSpPr>
            <p:cNvPr id="659" name="Google Shape;659;p33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3" name="Google Shape;663;p33"/>
          <p:cNvGrpSpPr/>
          <p:nvPr/>
        </p:nvGrpSpPr>
        <p:grpSpPr>
          <a:xfrm>
            <a:off x="-534431" y="4516784"/>
            <a:ext cx="1227358" cy="1253431"/>
            <a:chOff x="441625" y="885600"/>
            <a:chExt cx="1100375" cy="1123750"/>
          </a:xfrm>
        </p:grpSpPr>
        <p:sp>
          <p:nvSpPr>
            <p:cNvPr id="664" name="Google Shape;664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3"/>
          <p:cNvSpPr txBox="1">
            <a:spLocks noGrp="1"/>
          </p:cNvSpPr>
          <p:nvPr>
            <p:ph type="ctrTitle"/>
          </p:nvPr>
        </p:nvSpPr>
        <p:spPr>
          <a:xfrm>
            <a:off x="1156959" y="74385"/>
            <a:ext cx="7627823" cy="901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Who we are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A9102D5-109B-42E5-B6F1-3510F0A91F0D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EB88AB-804B-441C-880C-89783D1CE012}"/>
              </a:ext>
            </a:extLst>
          </p:cNvPr>
          <p:cNvSpPr/>
          <p:nvPr/>
        </p:nvSpPr>
        <p:spPr>
          <a:xfrm>
            <a:off x="1526026" y="1031039"/>
            <a:ext cx="1828800" cy="1828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F74088C-9C99-4005-9F7A-33232684FF4A}"/>
              </a:ext>
            </a:extLst>
          </p:cNvPr>
          <p:cNvSpPr/>
          <p:nvPr/>
        </p:nvSpPr>
        <p:spPr>
          <a:xfrm>
            <a:off x="5941247" y="977228"/>
            <a:ext cx="1828800" cy="1828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B17C757-1D42-4585-B2A4-B068E2E8685C}"/>
              </a:ext>
            </a:extLst>
          </p:cNvPr>
          <p:cNvSpPr txBox="1"/>
          <p:nvPr/>
        </p:nvSpPr>
        <p:spPr>
          <a:xfrm>
            <a:off x="298354" y="2877343"/>
            <a:ext cx="4599585" cy="15747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EB2"/>
              </a:buClr>
              <a:buSzPct val="150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604020202020204" charset="-52"/>
                <a:cs typeface="Times New Roman" panose="02020603050405020304" pitchFamily="18" charset="0"/>
                <a:sym typeface="Arial"/>
              </a:rPr>
              <a:t>Svetlana Golub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604020202020204" charset="-52"/>
              <a:cs typeface="Times New Roman" panose="02020603050405020304" pitchFamily="18" charset="0"/>
              <a:sym typeface="Arial"/>
            </a:endParaRP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Bachelor of Cyber Security 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alumni of NRNU </a:t>
            </a:r>
            <a:r>
              <a:rPr lang="en-US" sz="1600" dirty="0" err="1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MEPhI</a:t>
            </a: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 (Moscow Engineering Physics Institute) 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27EB2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Cryptology and Cybersecurity Department</a:t>
            </a:r>
            <a:endParaRPr lang="en-US" sz="1600" dirty="0">
              <a:solidFill>
                <a:srgbClr val="F27EB2"/>
              </a:solidFill>
              <a:latin typeface="Raleway" panose="020B0604020202020204" charset="-5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107AA87-0B95-41BA-9223-A8C0DDC58195}"/>
              </a:ext>
            </a:extLst>
          </p:cNvPr>
          <p:cNvSpPr txBox="1"/>
          <p:nvPr/>
        </p:nvSpPr>
        <p:spPr>
          <a:xfrm>
            <a:off x="5192680" y="2912900"/>
            <a:ext cx="3693019" cy="13285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150000"/>
            </a:pPr>
            <a:r>
              <a:rPr lang="en-US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Igor Korkin, PhD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Supervisor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</a:rPr>
              <a:t>Speaker at BlackHat, HITB, CDFSL</a:t>
            </a:r>
          </a:p>
          <a:p>
            <a:pPr marL="182880" indent="-18288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7FFFF"/>
                </a:solidFill>
                <a:latin typeface="Raleway" panose="020B0604020202020204" charset="-52"/>
                <a:ea typeface="+mn-ea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Researcher</a:t>
            </a:r>
            <a:endParaRPr lang="en-US" sz="1600" dirty="0">
              <a:solidFill>
                <a:srgbClr val="47FFFF"/>
              </a:solidFill>
              <a:latin typeface="Raleway" panose="020B0604020202020204" charset="-52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>
            <a:spLocks noGrp="1"/>
          </p:cNvSpPr>
          <p:nvPr>
            <p:ph type="body" idx="1"/>
          </p:nvPr>
        </p:nvSpPr>
        <p:spPr>
          <a:xfrm>
            <a:off x="4861464" y="1838114"/>
            <a:ext cx="4180551" cy="321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gnome-keyring-daemon</a:t>
            </a:r>
          </a:p>
          <a:p>
            <a:pPr marL="171450" indent="-171450">
              <a:lnSpc>
                <a:spcPct val="150000"/>
              </a:lnSpc>
            </a:pPr>
            <a:r>
              <a:rPr lang="en-US" sz="2400" dirty="0"/>
              <a:t> apache2</a:t>
            </a:r>
          </a:p>
          <a:p>
            <a:pPr marL="171450" indent="-171450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vsftpd</a:t>
            </a:r>
            <a:endParaRPr lang="en-US" sz="2400" dirty="0"/>
          </a:p>
          <a:p>
            <a:pPr marL="171450" indent="-171450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sshd</a:t>
            </a:r>
            <a:endParaRPr lang="en-US" sz="2400" dirty="0"/>
          </a:p>
          <a:p>
            <a:pPr marL="171450" indent="-171450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gdm</a:t>
            </a:r>
            <a:r>
              <a:rPr lang="en-US" sz="2400" dirty="0"/>
              <a:t>-password</a:t>
            </a:r>
            <a:endParaRPr lang="ru-RU" sz="2400" dirty="0"/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531461" y="251511"/>
            <a:ext cx="5597525" cy="1103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Clear text</a:t>
            </a:r>
            <a:r>
              <a:rPr lang="en" sz="4000" dirty="0"/>
              <a:t> passwords in process memory:</a:t>
            </a:r>
            <a:endParaRPr sz="4000" dirty="0"/>
          </a:p>
        </p:txBody>
      </p:sp>
      <p:sp>
        <p:nvSpPr>
          <p:cNvPr id="433" name="Google Shape;433;p3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436" name="Google Shape;436;p30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0"/>
          <p:cNvSpPr/>
          <p:nvPr/>
        </p:nvSpPr>
        <p:spPr>
          <a:xfrm>
            <a:off x="-561825" y="2133478"/>
            <a:ext cx="876861" cy="799130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54325" y="3178902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A0F5226-1594-4ED7-8AE8-CE9E85BD9509}"/>
              </a:ext>
            </a:extLst>
          </p:cNvPr>
          <p:cNvSpPr/>
          <p:nvPr/>
        </p:nvSpPr>
        <p:spPr>
          <a:xfrm>
            <a:off x="1903247" y="2365924"/>
            <a:ext cx="1625956" cy="16259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Google Shape;449;p30">
            <a:extLst>
              <a:ext uri="{FF2B5EF4-FFF2-40B4-BE49-F238E27FC236}">
                <a16:creationId xmlns:a16="http://schemas.microsoft.com/office/drawing/2014/main" id="{939BD4F9-39AE-4FDD-814B-4B565D58B2BF}"/>
              </a:ext>
            </a:extLst>
          </p:cNvPr>
          <p:cNvSpPr/>
          <p:nvPr/>
        </p:nvSpPr>
        <p:spPr>
          <a:xfrm>
            <a:off x="1911944" y="3578139"/>
            <a:ext cx="634008" cy="577786"/>
          </a:xfrm>
          <a:custGeom>
            <a:avLst/>
            <a:gdLst/>
            <a:ahLst/>
            <a:cxnLst/>
            <a:rect l="l" t="t" r="r" b="b"/>
            <a:pathLst>
              <a:path w="30112" h="27445" extrusionOk="0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1;p30">
            <a:extLst>
              <a:ext uri="{FF2B5EF4-FFF2-40B4-BE49-F238E27FC236}">
                <a16:creationId xmlns:a16="http://schemas.microsoft.com/office/drawing/2014/main" id="{3A2F50CB-307B-4947-92ED-9B9720952BA1}"/>
              </a:ext>
            </a:extLst>
          </p:cNvPr>
          <p:cNvSpPr txBox="1">
            <a:spLocks/>
          </p:cNvSpPr>
          <p:nvPr/>
        </p:nvSpPr>
        <p:spPr>
          <a:xfrm>
            <a:off x="1160697" y="2660533"/>
            <a:ext cx="2407782" cy="93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chemeClr val="accent1"/>
                </a:solidFill>
              </a:rPr>
              <a:t>memset</a:t>
            </a:r>
            <a:r>
              <a:rPr lang="en-US" sz="3200" b="1" dirty="0">
                <a:solidFill>
                  <a:schemeClr val="accent1"/>
                </a:solidFill>
              </a:rPr>
              <a:t> ( )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A6D19D8-9286-4300-8EA5-EE3FD7C6B38B}"/>
              </a:ext>
            </a:extLst>
          </p:cNvPr>
          <p:cNvCxnSpPr/>
          <p:nvPr/>
        </p:nvCxnSpPr>
        <p:spPr>
          <a:xfrm>
            <a:off x="3756380" y="3178902"/>
            <a:ext cx="81562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1ED1F8-7DEB-4B0E-B074-7004CC594ED4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8D4D41-8B4C-4BA3-9251-26A4CE1423F3}"/>
              </a:ext>
            </a:extLst>
          </p:cNvPr>
          <p:cNvSpPr txBox="1"/>
          <p:nvPr/>
        </p:nvSpPr>
        <p:spPr>
          <a:xfrm>
            <a:off x="1099523" y="4730554"/>
            <a:ext cx="7485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Raleway Thin" pitchFamily="2" charset="-52"/>
              </a:rPr>
              <a:t>Seong-Joong</a:t>
            </a:r>
            <a:r>
              <a:rPr lang="en-US" dirty="0">
                <a:solidFill>
                  <a:schemeClr val="tx1"/>
                </a:solidFill>
                <a:latin typeface="Raleway Thin" pitchFamily="2" charset="-52"/>
              </a:rPr>
              <a:t> Kim – “</a:t>
            </a:r>
            <a:r>
              <a:rPr lang="en-US" dirty="0">
                <a:solidFill>
                  <a:schemeClr val="tx1"/>
                </a:solidFill>
                <a:latin typeface="Raleway Thin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Credentials located in gnome-keyring can be compromised easily</a:t>
            </a:r>
            <a:r>
              <a:rPr lang="en-US" dirty="0">
                <a:solidFill>
                  <a:schemeClr val="tx1"/>
                </a:solidFill>
                <a:latin typeface="Raleway Thin" pitchFamily="2" charset="-52"/>
              </a:rPr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1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459" name="Google Shape;459;p31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472" name="Google Shape;472;p31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1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476" name="Google Shape;476;p31"/>
            <p:cNvSpPr/>
            <p:nvPr/>
          </p:nvSpPr>
          <p:spPr>
            <a:xfrm>
              <a:off x="3966050" y="1968250"/>
              <a:ext cx="697250" cy="693200"/>
            </a:xfrm>
            <a:custGeom>
              <a:avLst/>
              <a:gdLst/>
              <a:ahLst/>
              <a:cxnLst/>
              <a:rect l="l" t="t" r="r" b="b"/>
              <a:pathLst>
                <a:path w="27890" h="27728" extrusionOk="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002400" y="2004625"/>
              <a:ext cx="697250" cy="693175"/>
            </a:xfrm>
            <a:custGeom>
              <a:avLst/>
              <a:gdLst/>
              <a:ahLst/>
              <a:cxnLst/>
              <a:rect l="l" t="t" r="r" b="b"/>
              <a:pathLst>
                <a:path w="27890" h="27727" extrusionOk="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038750" y="2040975"/>
              <a:ext cx="697275" cy="693200"/>
            </a:xfrm>
            <a:custGeom>
              <a:avLst/>
              <a:gdLst/>
              <a:ahLst/>
              <a:cxnLst/>
              <a:rect l="l" t="t" r="r" b="b"/>
              <a:pathLst>
                <a:path w="27891" h="27728" extrusionOk="0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1"/>
          <p:cNvSpPr/>
          <p:nvPr/>
        </p:nvSpPr>
        <p:spPr>
          <a:xfrm>
            <a:off x="8092800" y="540000"/>
            <a:ext cx="331200" cy="331200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7408925" y="208800"/>
            <a:ext cx="480936" cy="480936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54;p31">
            <a:extLst>
              <a:ext uri="{FF2B5EF4-FFF2-40B4-BE49-F238E27FC236}">
                <a16:creationId xmlns:a16="http://schemas.microsoft.com/office/drawing/2014/main" id="{AEB99A73-AD23-4C9F-8287-CE08701F4E7D}"/>
              </a:ext>
            </a:extLst>
          </p:cNvPr>
          <p:cNvSpPr txBox="1">
            <a:spLocks/>
          </p:cNvSpPr>
          <p:nvPr/>
        </p:nvSpPr>
        <p:spPr>
          <a:xfrm>
            <a:off x="1604279" y="633056"/>
            <a:ext cx="4021278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/>
              <a:t>by Hunter </a:t>
            </a:r>
            <a:r>
              <a:rPr lang="en-US" sz="3600" dirty="0" err="1"/>
              <a:t>Gregal</a:t>
            </a:r>
            <a:endParaRPr lang="en-US" sz="3600" dirty="0"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595763" y="12413"/>
            <a:ext cx="3702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MimiPenguin</a:t>
            </a:r>
          </a:p>
        </p:txBody>
      </p:sp>
      <p:sp>
        <p:nvSpPr>
          <p:cNvPr id="67" name="Google Shape;454;p31">
            <a:extLst>
              <a:ext uri="{FF2B5EF4-FFF2-40B4-BE49-F238E27FC236}">
                <a16:creationId xmlns:a16="http://schemas.microsoft.com/office/drawing/2014/main" id="{0C0E5297-AB99-4F1E-970C-A9398497ACCF}"/>
              </a:ext>
            </a:extLst>
          </p:cNvPr>
          <p:cNvSpPr txBox="1">
            <a:spLocks/>
          </p:cNvSpPr>
          <p:nvPr/>
        </p:nvSpPr>
        <p:spPr>
          <a:xfrm>
            <a:off x="750719" y="1628870"/>
            <a:ext cx="4874838" cy="121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000" dirty="0"/>
              <a:t>“A tool to dump the login password from the current Linux desktop user”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CFEAE88-49B0-41CD-92BC-E4E7C8C13054}"/>
              </a:ext>
            </a:extLst>
          </p:cNvPr>
          <p:cNvPicPr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-6736" r="47874" b="-1"/>
          <a:stretch/>
        </p:blipFill>
        <p:spPr bwMode="auto">
          <a:xfrm>
            <a:off x="1003722" y="2738014"/>
            <a:ext cx="7560840" cy="1506555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046BBD-9F71-4E4C-AFF7-B21C2A57FD04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-331778" y="2505983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2"/>
          <p:cNvGrpSpPr/>
          <p:nvPr/>
        </p:nvGrpSpPr>
        <p:grpSpPr>
          <a:xfrm>
            <a:off x="-792035" y="1804951"/>
            <a:ext cx="1584069" cy="1615186"/>
            <a:chOff x="238125" y="2189800"/>
            <a:chExt cx="1119325" cy="1119325"/>
          </a:xfrm>
        </p:grpSpPr>
        <p:sp>
          <p:nvSpPr>
            <p:cNvPr id="502" name="Google Shape;502;p32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2"/>
          <p:cNvSpPr/>
          <p:nvPr/>
        </p:nvSpPr>
        <p:spPr>
          <a:xfrm>
            <a:off x="1816525" y="2840038"/>
            <a:ext cx="366534" cy="366534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1998938" y="3780000"/>
            <a:ext cx="481995" cy="481995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8396627" y="2669627"/>
            <a:ext cx="481962" cy="481962"/>
          </a:xfrm>
          <a:custGeom>
            <a:avLst/>
            <a:gdLst/>
            <a:ahLst/>
            <a:cxnLst/>
            <a:rect l="l" t="t" r="r" b="b"/>
            <a:pathLst>
              <a:path w="13248" h="13248" extrusionOk="0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518" name="Google Shape;518;p32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454;p31">
            <a:extLst>
              <a:ext uri="{FF2B5EF4-FFF2-40B4-BE49-F238E27FC236}">
                <a16:creationId xmlns:a16="http://schemas.microsoft.com/office/drawing/2014/main" id="{8C490474-D446-43DB-9C88-3D7BB3C637EC}"/>
              </a:ext>
            </a:extLst>
          </p:cNvPr>
          <p:cNvSpPr txBox="1">
            <a:spLocks/>
          </p:cNvSpPr>
          <p:nvPr/>
        </p:nvSpPr>
        <p:spPr>
          <a:xfrm>
            <a:off x="4315051" y="-1764880"/>
            <a:ext cx="3702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lang="en-US" sz="3600" dirty="0"/>
          </a:p>
        </p:txBody>
      </p:sp>
      <p:sp>
        <p:nvSpPr>
          <p:cNvPr id="36" name="Google Shape;454;p31">
            <a:extLst>
              <a:ext uri="{FF2B5EF4-FFF2-40B4-BE49-F238E27FC236}">
                <a16:creationId xmlns:a16="http://schemas.microsoft.com/office/drawing/2014/main" id="{C287F0A2-1A60-4A8C-ADA5-24B393C7B8FC}"/>
              </a:ext>
            </a:extLst>
          </p:cNvPr>
          <p:cNvSpPr txBox="1">
            <a:spLocks/>
          </p:cNvSpPr>
          <p:nvPr/>
        </p:nvSpPr>
        <p:spPr>
          <a:xfrm>
            <a:off x="8637608" y="-1407439"/>
            <a:ext cx="3332121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600" dirty="0">
              <a:solidFill>
                <a:schemeClr val="accent1"/>
              </a:solidFill>
              <a:latin typeface="Raleway Thin" panose="020B0604020202020204" charset="-52"/>
            </a:endParaRPr>
          </a:p>
        </p:txBody>
      </p:sp>
      <p:sp>
        <p:nvSpPr>
          <p:cNvPr id="37" name="Google Shape;454;p31">
            <a:extLst>
              <a:ext uri="{FF2B5EF4-FFF2-40B4-BE49-F238E27FC236}">
                <a16:creationId xmlns:a16="http://schemas.microsoft.com/office/drawing/2014/main" id="{3D7D1561-B848-4C53-8A8B-708BD1138CD5}"/>
              </a:ext>
            </a:extLst>
          </p:cNvPr>
          <p:cNvSpPr txBox="1">
            <a:spLocks/>
          </p:cNvSpPr>
          <p:nvPr/>
        </p:nvSpPr>
        <p:spPr>
          <a:xfrm>
            <a:off x="753578" y="1511390"/>
            <a:ext cx="7084958" cy="121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000" dirty="0"/>
              <a:t>It can locate passwords in memory and overwrite them to prevent their leakage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A48F1626-9DF0-431F-8E8F-8FC563A6526A}"/>
              </a:ext>
            </a:extLst>
          </p:cNvPr>
          <p:cNvSpPr/>
          <p:nvPr/>
        </p:nvSpPr>
        <p:spPr>
          <a:xfrm>
            <a:off x="520666" y="1631549"/>
            <a:ext cx="271121" cy="254830"/>
          </a:xfrm>
          <a:prstGeom prst="mathPlus">
            <a:avLst>
              <a:gd name="adj1" fmla="val 103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0F35CD-EFD4-46EA-AE1F-3AFED39A6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6000"/>
                    </a14:imgEffect>
                    <a14:imgEffect>
                      <a14:saturation sat="205000"/>
                    </a14:imgEffect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988"/>
          <a:stretch/>
        </p:blipFill>
        <p:spPr>
          <a:xfrm>
            <a:off x="1465223" y="2524935"/>
            <a:ext cx="6552728" cy="2233063"/>
          </a:xfrm>
          <a:prstGeom prst="rect">
            <a:avLst/>
          </a:prstGeom>
          <a:ln w="12700">
            <a:noFill/>
          </a:ln>
        </p:spPr>
      </p:pic>
      <p:sp>
        <p:nvSpPr>
          <p:cNvPr id="34" name="Google Shape;454;p31">
            <a:extLst>
              <a:ext uri="{FF2B5EF4-FFF2-40B4-BE49-F238E27FC236}">
                <a16:creationId xmlns:a16="http://schemas.microsoft.com/office/drawing/2014/main" id="{8D2CA7E1-054A-43EA-B26E-5AE71423E5AB}"/>
              </a:ext>
            </a:extLst>
          </p:cNvPr>
          <p:cNvSpPr txBox="1">
            <a:spLocks/>
          </p:cNvSpPr>
          <p:nvPr/>
        </p:nvSpPr>
        <p:spPr>
          <a:xfrm>
            <a:off x="1604279" y="633056"/>
            <a:ext cx="4665892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Raleway Thin" panose="020B0604020202020204" charset="0"/>
              </a:rPr>
              <a:t>by </a:t>
            </a:r>
            <a:r>
              <a:rPr lang="en-US" sz="3600" dirty="0"/>
              <a:t>Nicolas </a:t>
            </a:r>
            <a:r>
              <a:rPr lang="en-US" sz="3600" dirty="0" err="1"/>
              <a:t>Verdier</a:t>
            </a:r>
            <a:endParaRPr lang="en-US" sz="3600" dirty="0">
              <a:latin typeface="Raleway Thin" panose="020B0604020202020204" charset="0"/>
            </a:endParaRPr>
          </a:p>
        </p:txBody>
      </p:sp>
      <p:sp>
        <p:nvSpPr>
          <p:cNvPr id="35" name="Google Shape;454;p31">
            <a:extLst>
              <a:ext uri="{FF2B5EF4-FFF2-40B4-BE49-F238E27FC236}">
                <a16:creationId xmlns:a16="http://schemas.microsoft.com/office/drawing/2014/main" id="{B1A5D1FB-4DCC-41B2-91A7-67F132E44504}"/>
              </a:ext>
            </a:extLst>
          </p:cNvPr>
          <p:cNvSpPr txBox="1">
            <a:spLocks/>
          </p:cNvSpPr>
          <p:nvPr/>
        </p:nvSpPr>
        <p:spPr>
          <a:xfrm>
            <a:off x="595763" y="12413"/>
            <a:ext cx="3702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>
                <a:solidFill>
                  <a:schemeClr val="accent1"/>
                </a:solidFill>
                <a:latin typeface="Raleway Thin" panose="020B0604020202020204" charset="-52"/>
              </a:rPr>
              <a:t>MimiPy</a:t>
            </a:r>
            <a:endParaRPr lang="en-US" sz="4000" dirty="0">
              <a:solidFill>
                <a:schemeClr val="accent1"/>
              </a:solidFill>
              <a:latin typeface="Raleway Thin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7BAC5A-E2AA-43F8-A9E5-6EE931683E9B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/>
          <p:nvPr/>
        </p:nvSpPr>
        <p:spPr>
          <a:xfrm>
            <a:off x="-799125" y="-115297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6785350" y="369387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3"/>
          <p:cNvGrpSpPr/>
          <p:nvPr/>
        </p:nvGrpSpPr>
        <p:grpSpPr>
          <a:xfrm>
            <a:off x="-392162" y="1632013"/>
            <a:ext cx="1227358" cy="1253431"/>
            <a:chOff x="441625" y="885600"/>
            <a:chExt cx="1100375" cy="1123750"/>
          </a:xfrm>
        </p:grpSpPr>
        <p:sp>
          <p:nvSpPr>
            <p:cNvPr id="533" name="Google Shape;533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3"/>
          <p:cNvGrpSpPr/>
          <p:nvPr/>
        </p:nvGrpSpPr>
        <p:grpSpPr>
          <a:xfrm>
            <a:off x="5710791" y="4693938"/>
            <a:ext cx="1502706" cy="1502670"/>
            <a:chOff x="2817100" y="2404400"/>
            <a:chExt cx="1024200" cy="1024175"/>
          </a:xfrm>
        </p:grpSpPr>
        <p:sp>
          <p:nvSpPr>
            <p:cNvPr id="659" name="Google Shape;659;p33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3"/>
          <p:cNvGrpSpPr/>
          <p:nvPr/>
        </p:nvGrpSpPr>
        <p:grpSpPr>
          <a:xfrm>
            <a:off x="8784782" y="3693875"/>
            <a:ext cx="1227358" cy="1253431"/>
            <a:chOff x="441625" y="885600"/>
            <a:chExt cx="1100375" cy="1123750"/>
          </a:xfrm>
        </p:grpSpPr>
        <p:sp>
          <p:nvSpPr>
            <p:cNvPr id="664" name="Google Shape;664;p33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3"/>
          <p:cNvSpPr txBox="1">
            <a:spLocks noGrp="1"/>
          </p:cNvSpPr>
          <p:nvPr>
            <p:ph type="ctrTitle"/>
          </p:nvPr>
        </p:nvSpPr>
        <p:spPr>
          <a:xfrm>
            <a:off x="1088889" y="483144"/>
            <a:ext cx="7627823" cy="901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Let's try some </a:t>
            </a:r>
            <a:r>
              <a:rPr lang="en-US" sz="4000" dirty="0"/>
              <a:t>Unicode </a:t>
            </a:r>
            <a:r>
              <a:rPr lang="en-US" sz="4000" dirty="0">
                <a:solidFill>
                  <a:schemeClr val="tx1"/>
                </a:solidFill>
              </a:rPr>
              <a:t>in passwords: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8A94A2E-8689-4989-863F-19463588F7CF}"/>
              </a:ext>
            </a:extLst>
          </p:cNvPr>
          <p:cNvSpPr txBox="1"/>
          <p:nvPr/>
        </p:nvSpPr>
        <p:spPr>
          <a:xfrm>
            <a:off x="817453" y="1371224"/>
            <a:ext cx="443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ЯшгХ1Ц4ф÷2Ъ€×</a:t>
            </a:r>
            <a:r>
              <a:rPr lang="ru-RU" sz="2400" dirty="0" err="1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Зщ</a:t>
            </a:r>
            <a:r>
              <a:rPr lang="ru-RU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`°</a:t>
            </a:r>
            <a:r>
              <a:rPr lang="ru-RU" sz="2400" dirty="0" err="1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Юпэ</a:t>
            </a:r>
            <a:endParaRPr lang="ru-RU" sz="2400" dirty="0">
              <a:solidFill>
                <a:schemeClr val="tx1"/>
              </a:solidFill>
              <a:latin typeface="Raleway" panose="020B0604020202020204" charset="-52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1FDE1C8-2434-4F05-932A-1B8001C4A066}"/>
              </a:ext>
            </a:extLst>
          </p:cNvPr>
          <p:cNvSpPr txBox="1"/>
          <p:nvPr/>
        </p:nvSpPr>
        <p:spPr>
          <a:xfrm>
            <a:off x="5190488" y="1381376"/>
            <a:ext cx="619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Raleway" panose="020B0604020202020204" charset="-52"/>
                <a:cs typeface="Times New Roman" panose="02020603050405020304" pitchFamily="18" charset="0"/>
              </a:rPr>
              <a:t>0xd0afd188d0b3d0a531</a:t>
            </a:r>
            <a:r>
              <a:rPr lang="ru-RU" sz="2400" dirty="0">
                <a:solidFill>
                  <a:schemeClr val="accent1"/>
                </a:solidFill>
                <a:latin typeface="Raleway" panose="020B0604020202020204" charset="-5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56EDEF4-1D70-474C-8CDD-6CC3DCAA6EDB}"/>
              </a:ext>
            </a:extLst>
          </p:cNvPr>
          <p:cNvSpPr txBox="1"/>
          <p:nvPr/>
        </p:nvSpPr>
        <p:spPr>
          <a:xfrm>
            <a:off x="819636" y="3322800"/>
            <a:ext cx="41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℅|S√,</a:t>
            </a:r>
            <a:r>
              <a:rPr lang="en-US" sz="2400" dirty="0" err="1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kTnq</a:t>
            </a:r>
            <a:r>
              <a:rPr lang="en-US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]+@&lt;¥</a:t>
            </a:r>
            <a:r>
              <a:rPr lang="en-US" sz="2400" dirty="0" err="1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CF©IdR</a:t>
            </a:r>
            <a:r>
              <a:rPr lang="ru-RU" sz="2400" dirty="0">
                <a:solidFill>
                  <a:schemeClr val="tx1"/>
                </a:solidFill>
                <a:latin typeface="Raleway" panose="020B0604020202020204" charset="-5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35DC56D-29E4-494B-839A-BF98E6D5FA40}"/>
              </a:ext>
            </a:extLst>
          </p:cNvPr>
          <p:cNvSpPr txBox="1"/>
          <p:nvPr/>
        </p:nvSpPr>
        <p:spPr>
          <a:xfrm>
            <a:off x="5214065" y="3322800"/>
            <a:ext cx="380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Raleway" panose="020B0604020202020204" charset="-52"/>
                <a:cs typeface="Times New Roman" panose="02020603050405020304" pitchFamily="18" charset="0"/>
              </a:rPr>
              <a:t>0xe284857c53e2889a2c</a:t>
            </a:r>
            <a:r>
              <a:rPr lang="ru-RU" sz="2400" dirty="0">
                <a:solidFill>
                  <a:schemeClr val="accent1"/>
                </a:solidFill>
                <a:latin typeface="Raleway" panose="020B0604020202020204" charset="-52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282" name="Рисунок 28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7FD79D-2C83-4F16-A53E-D522F6A8B7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rcRect b="22167"/>
          <a:stretch/>
        </p:blipFill>
        <p:spPr>
          <a:xfrm>
            <a:off x="990460" y="1859627"/>
            <a:ext cx="6386338" cy="1205605"/>
          </a:xfrm>
          <a:prstGeom prst="rect">
            <a:avLst/>
          </a:prstGeom>
        </p:spPr>
      </p:pic>
      <p:pic>
        <p:nvPicPr>
          <p:cNvPr id="283" name="Рисунок 282" descr="Изображение выглядит как текст, электроника, многоуровневы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FE099385-CB94-4843-94EC-208CD49F2E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400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b="23219"/>
          <a:stretch/>
        </p:blipFill>
        <p:spPr>
          <a:xfrm>
            <a:off x="990460" y="3830419"/>
            <a:ext cx="6386338" cy="1190846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AA9102D5-109B-42E5-B6F1-3510F0A91F0D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0"/>
          <p:cNvSpPr/>
          <p:nvPr/>
        </p:nvSpPr>
        <p:spPr>
          <a:xfrm>
            <a:off x="7716275" y="-6430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0"/>
          <p:cNvSpPr/>
          <p:nvPr/>
        </p:nvSpPr>
        <p:spPr>
          <a:xfrm>
            <a:off x="-1893625" y="34204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0"/>
          <p:cNvSpPr/>
          <p:nvPr/>
        </p:nvSpPr>
        <p:spPr>
          <a:xfrm>
            <a:off x="-396775" y="3482725"/>
            <a:ext cx="697250" cy="693200"/>
          </a:xfrm>
          <a:custGeom>
            <a:avLst/>
            <a:gdLst/>
            <a:ahLst/>
            <a:cxnLst/>
            <a:rect l="l" t="t" r="r" b="b"/>
            <a:pathLst>
              <a:path w="27890" h="27728" extrusionOk="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0"/>
          <p:cNvSpPr/>
          <p:nvPr/>
        </p:nvSpPr>
        <p:spPr>
          <a:xfrm>
            <a:off x="-360425" y="3519100"/>
            <a:ext cx="697250" cy="693175"/>
          </a:xfrm>
          <a:custGeom>
            <a:avLst/>
            <a:gdLst/>
            <a:ahLst/>
            <a:cxnLst/>
            <a:rect l="l" t="t" r="r" b="b"/>
            <a:pathLst>
              <a:path w="27890" h="27727" extrusionOk="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0"/>
          <p:cNvSpPr/>
          <p:nvPr/>
        </p:nvSpPr>
        <p:spPr>
          <a:xfrm>
            <a:off x="-324075" y="3555450"/>
            <a:ext cx="697275" cy="693200"/>
          </a:xfrm>
          <a:custGeom>
            <a:avLst/>
            <a:gdLst/>
            <a:ahLst/>
            <a:cxnLst/>
            <a:rect l="l" t="t" r="r" b="b"/>
            <a:pathLst>
              <a:path w="27891" h="27728" extrusionOk="0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40"/>
          <p:cNvGrpSpPr/>
          <p:nvPr/>
        </p:nvGrpSpPr>
        <p:grpSpPr>
          <a:xfrm>
            <a:off x="8819656" y="1254495"/>
            <a:ext cx="1024200" cy="1024175"/>
            <a:chOff x="2817100" y="2404400"/>
            <a:chExt cx="1024200" cy="1024175"/>
          </a:xfrm>
        </p:grpSpPr>
        <p:sp>
          <p:nvSpPr>
            <p:cNvPr id="1206" name="Google Shape;1206;p40"/>
            <p:cNvSpPr/>
            <p:nvPr/>
          </p:nvSpPr>
          <p:spPr>
            <a:xfrm>
              <a:off x="2817100" y="2404400"/>
              <a:ext cx="1024200" cy="1024175"/>
            </a:xfrm>
            <a:custGeom>
              <a:avLst/>
              <a:gdLst/>
              <a:ahLst/>
              <a:cxnLst/>
              <a:rect l="l" t="t" r="r" b="b"/>
              <a:pathLst>
                <a:path w="40968" h="40967" extrusionOk="0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2938350" y="2525675"/>
              <a:ext cx="781700" cy="781650"/>
            </a:xfrm>
            <a:custGeom>
              <a:avLst/>
              <a:gdLst/>
              <a:ahLst/>
              <a:cxnLst/>
              <a:rect l="l" t="t" r="r" b="b"/>
              <a:pathLst>
                <a:path w="31268" h="31266" extrusionOk="0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3061000" y="2648275"/>
              <a:ext cx="536400" cy="536425"/>
            </a:xfrm>
            <a:custGeom>
              <a:avLst/>
              <a:gdLst/>
              <a:ahLst/>
              <a:cxnLst/>
              <a:rect l="l" t="t" r="r" b="b"/>
              <a:pathLst>
                <a:path w="21456" h="21457" extrusionOk="0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454;p31">
            <a:extLst>
              <a:ext uri="{FF2B5EF4-FFF2-40B4-BE49-F238E27FC236}">
                <a16:creationId xmlns:a16="http://schemas.microsoft.com/office/drawing/2014/main" id="{E3354A9C-F9AA-48CD-8130-0FC051654318}"/>
              </a:ext>
            </a:extLst>
          </p:cNvPr>
          <p:cNvSpPr txBox="1">
            <a:spLocks/>
          </p:cNvSpPr>
          <p:nvPr/>
        </p:nvSpPr>
        <p:spPr>
          <a:xfrm>
            <a:off x="718400" y="4079011"/>
            <a:ext cx="7906832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They are so slow ...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Google Shape;454;p31">
            <a:extLst>
              <a:ext uri="{FF2B5EF4-FFF2-40B4-BE49-F238E27FC236}">
                <a16:creationId xmlns:a16="http://schemas.microsoft.com/office/drawing/2014/main" id="{565C22DE-7641-40C5-9E79-F99217C089F6}"/>
              </a:ext>
            </a:extLst>
          </p:cNvPr>
          <p:cNvSpPr txBox="1">
            <a:spLocks/>
          </p:cNvSpPr>
          <p:nvPr/>
        </p:nvSpPr>
        <p:spPr>
          <a:xfrm>
            <a:off x="718400" y="1682428"/>
            <a:ext cx="7906832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They cannot dump passwords with Unicode, </a:t>
            </a:r>
          </a:p>
          <a:p>
            <a:r>
              <a:rPr lang="en-US" sz="2400" dirty="0"/>
              <a:t>only the ASCII characters are supported: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1619806-6F9E-48FC-B64F-F300225A81BA}"/>
              </a:ext>
            </a:extLst>
          </p:cNvPr>
          <p:cNvPicPr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616" b="22981"/>
          <a:stretch/>
        </p:blipFill>
        <p:spPr bwMode="auto">
          <a:xfrm>
            <a:off x="1215048" y="2670715"/>
            <a:ext cx="6192686" cy="627882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Рисунок 7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8BB302-E6D3-4161-8710-729725A152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925"/>
          <a:stretch/>
        </p:blipFill>
        <p:spPr>
          <a:xfrm>
            <a:off x="1215048" y="3525214"/>
            <a:ext cx="6187889" cy="460188"/>
          </a:xfrm>
          <a:prstGeom prst="rect">
            <a:avLst/>
          </a:prstGeom>
          <a:ln w="12700">
            <a:noFill/>
          </a:ln>
        </p:spPr>
      </p:pic>
      <p:sp>
        <p:nvSpPr>
          <p:cNvPr id="78" name="Google Shape;526;p33">
            <a:extLst>
              <a:ext uri="{FF2B5EF4-FFF2-40B4-BE49-F238E27FC236}">
                <a16:creationId xmlns:a16="http://schemas.microsoft.com/office/drawing/2014/main" id="{9E953630-3639-4FAF-9D75-6B4372002C42}"/>
              </a:ext>
            </a:extLst>
          </p:cNvPr>
          <p:cNvSpPr txBox="1">
            <a:spLocks/>
          </p:cNvSpPr>
          <p:nvPr/>
        </p:nvSpPr>
        <p:spPr>
          <a:xfrm>
            <a:off x="1069183" y="152587"/>
            <a:ext cx="7627823" cy="143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2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4000" dirty="0">
                <a:solidFill>
                  <a:schemeClr val="tx1"/>
                </a:solidFill>
                <a:latin typeface="Raleway Thin" pitchFamily="2" charset="-52"/>
              </a:rPr>
              <a:t>The </a:t>
            </a:r>
            <a:r>
              <a:rPr lang="en" sz="4000" dirty="0">
                <a:latin typeface="Raleway Thin" pitchFamily="2" charset="-52"/>
              </a:rPr>
              <a:t>downsides</a:t>
            </a:r>
            <a:r>
              <a:rPr lang="en" sz="4000" dirty="0">
                <a:solidFill>
                  <a:schemeClr val="tx1"/>
                </a:solidFill>
                <a:latin typeface="Raleway Thin" pitchFamily="2" charset="-52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aleway Thin" pitchFamily="2" charset="-52"/>
              </a:rPr>
              <a:t>of </a:t>
            </a:r>
            <a:endParaRPr lang="en" sz="4000" dirty="0">
              <a:solidFill>
                <a:schemeClr val="tx1"/>
              </a:solidFill>
              <a:latin typeface="Raleway Thin" pitchFamily="2" charset="-52"/>
            </a:endParaRPr>
          </a:p>
          <a:p>
            <a:r>
              <a:rPr lang="en" sz="4000" dirty="0">
                <a:solidFill>
                  <a:schemeClr val="tx1"/>
                </a:solidFill>
                <a:latin typeface="Raleway Thin" pitchFamily="2" charset="-52"/>
              </a:rPr>
              <a:t>MimiPenguin and MimiPy</a:t>
            </a:r>
            <a:endParaRPr lang="en-US" sz="4000" dirty="0">
              <a:latin typeface="Raleway Thin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0FC78-5AAD-491E-BC8C-1361F8653F9B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526;p33">
            <a:extLst>
              <a:ext uri="{FF2B5EF4-FFF2-40B4-BE49-F238E27FC236}">
                <a16:creationId xmlns:a16="http://schemas.microsoft.com/office/drawing/2014/main" id="{E623A0F5-6823-4C05-AA25-35AC51601E44}"/>
              </a:ext>
            </a:extLst>
          </p:cNvPr>
          <p:cNvSpPr txBox="1">
            <a:spLocks/>
          </p:cNvSpPr>
          <p:nvPr/>
        </p:nvSpPr>
        <p:spPr>
          <a:xfrm>
            <a:off x="1076557" y="675126"/>
            <a:ext cx="7955093" cy="91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2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4000" dirty="0" err="1">
                <a:latin typeface="Raleway Thin" pitchFamily="2" charset="-52"/>
              </a:rPr>
              <a:t>MimiDove</a:t>
            </a:r>
            <a:r>
              <a:rPr lang="en-US" sz="4000" dirty="0">
                <a:latin typeface="Raleway Thin" pitchFamily="2" charset="-52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aleway Thin" pitchFamily="2" charset="-52"/>
              </a:rPr>
              <a:t>Can Tackle both challenges!</a:t>
            </a:r>
            <a:endParaRPr lang="en-US" sz="4000" dirty="0">
              <a:latin typeface="Raleway Thin" pitchFamily="2" charset="-52"/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7825347" y="4059857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5"/>
          <p:cNvSpPr/>
          <p:nvPr/>
        </p:nvSpPr>
        <p:spPr>
          <a:xfrm>
            <a:off x="-1720228" y="1234907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620622" y="3607370"/>
            <a:ext cx="1100375" cy="1123750"/>
            <a:chOff x="441625" y="885600"/>
            <a:chExt cx="1100375" cy="1123750"/>
          </a:xfrm>
        </p:grpSpPr>
        <p:sp>
          <p:nvSpPr>
            <p:cNvPr id="828" name="Google Shape;828;p35"/>
            <p:cNvSpPr/>
            <p:nvPr/>
          </p:nvSpPr>
          <p:spPr>
            <a:xfrm>
              <a:off x="891050" y="890200"/>
              <a:ext cx="29600" cy="9950"/>
            </a:xfrm>
            <a:custGeom>
              <a:avLst/>
              <a:gdLst/>
              <a:ahLst/>
              <a:cxnLst/>
              <a:rect l="l" t="t" r="r" b="b"/>
              <a:pathLst>
                <a:path w="1184" h="398" extrusionOk="0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974350" y="885600"/>
              <a:ext cx="36425" cy="14550"/>
            </a:xfrm>
            <a:custGeom>
              <a:avLst/>
              <a:gdLst/>
              <a:ahLst/>
              <a:cxnLst/>
              <a:rect l="l" t="t" r="r" b="b"/>
              <a:pathLst>
                <a:path w="1457" h="582" extrusionOk="0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064500" y="890150"/>
              <a:ext cx="29625" cy="10000"/>
            </a:xfrm>
            <a:custGeom>
              <a:avLst/>
              <a:gdLst/>
              <a:ahLst/>
              <a:cxnLst/>
              <a:rect l="l" t="t" r="r" b="b"/>
              <a:pathLst>
                <a:path w="1185" h="400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7069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954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8838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9722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0607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14910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1237550" y="9568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185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7069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7954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8838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9722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10607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114910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7550" y="10512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326000" y="10512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30075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185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7069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7954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838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9722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0607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14910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7550" y="11455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32600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414450" y="11455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57100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530075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61997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069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954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8838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973725" y="12399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0607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14910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237550" y="1239900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327475" y="12399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414450" y="1239900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504325" y="12415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162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530075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185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069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954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8838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9722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0607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14910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237550" y="133430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2600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4144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502850" y="133430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4162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30075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61997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7069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7954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8838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973725" y="142865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0607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14910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37550" y="1428650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327475" y="142865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4144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502850" y="1428650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44162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530075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61997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7069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954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8838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973725" y="1523000"/>
              <a:ext cx="37700" cy="37675"/>
            </a:xfrm>
            <a:custGeom>
              <a:avLst/>
              <a:gdLst/>
              <a:ahLst/>
              <a:cxnLst/>
              <a:rect l="l" t="t" r="r" b="b"/>
              <a:pathLst>
                <a:path w="1508" h="1507" extrusionOk="0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0607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4910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237550" y="1523000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327475" y="1523000"/>
              <a:ext cx="37675" cy="37675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4144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502850" y="1523000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457100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30075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6185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7069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7954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8838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9722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0607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14910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237550" y="161737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32600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414450" y="161737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504325" y="1617375"/>
              <a:ext cx="23725" cy="36000"/>
            </a:xfrm>
            <a:custGeom>
              <a:avLst/>
              <a:gdLst/>
              <a:ahLst/>
              <a:cxnLst/>
              <a:rect l="l" t="t" r="r" b="b"/>
              <a:pathLst>
                <a:path w="949" h="1440" extrusionOk="0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30075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1997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069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954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8838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973725" y="1711725"/>
              <a:ext cx="37700" cy="37700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0607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14910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37550" y="1711725"/>
              <a:ext cx="39175" cy="37700"/>
            </a:xfrm>
            <a:custGeom>
              <a:avLst/>
              <a:gdLst/>
              <a:ahLst/>
              <a:cxnLst/>
              <a:rect l="l" t="t" r="r" b="b"/>
              <a:pathLst>
                <a:path w="1567" h="1508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327475" y="1711725"/>
              <a:ext cx="37675" cy="37700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414450" y="1711725"/>
              <a:ext cx="39150" cy="37700"/>
            </a:xfrm>
            <a:custGeom>
              <a:avLst/>
              <a:gdLst/>
              <a:ahLst/>
              <a:cxnLst/>
              <a:rect l="l" t="t" r="r" b="b"/>
              <a:pathLst>
                <a:path w="1566" h="1508" extrusionOk="0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185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069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7954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838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9722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0607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14910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237550" y="1806075"/>
              <a:ext cx="39175" cy="37725"/>
            </a:xfrm>
            <a:custGeom>
              <a:avLst/>
              <a:gdLst/>
              <a:ahLst/>
              <a:cxnLst/>
              <a:rect l="l" t="t" r="r" b="b"/>
              <a:pathLst>
                <a:path w="1567" h="1509" extrusionOk="0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326000" y="1806075"/>
              <a:ext cx="39150" cy="37725"/>
            </a:xfrm>
            <a:custGeom>
              <a:avLst/>
              <a:gdLst/>
              <a:ahLst/>
              <a:cxnLst/>
              <a:rect l="l" t="t" r="r" b="b"/>
              <a:pathLst>
                <a:path w="1566" h="1509" extrusionOk="0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7069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7954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8838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9722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0607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14910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237550" y="1900475"/>
              <a:ext cx="39175" cy="37675"/>
            </a:xfrm>
            <a:custGeom>
              <a:avLst/>
              <a:gdLst/>
              <a:ahLst/>
              <a:cxnLst/>
              <a:rect l="l" t="t" r="r" b="b"/>
              <a:pathLst>
                <a:path w="1567" h="1507" extrusionOk="0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891050" y="1994825"/>
              <a:ext cx="29600" cy="9975"/>
            </a:xfrm>
            <a:custGeom>
              <a:avLst/>
              <a:gdLst/>
              <a:ahLst/>
              <a:cxnLst/>
              <a:rect l="l" t="t" r="r" b="b"/>
              <a:pathLst>
                <a:path w="1184" h="399" extrusionOk="0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974350" y="1994825"/>
              <a:ext cx="36425" cy="14525"/>
            </a:xfrm>
            <a:custGeom>
              <a:avLst/>
              <a:gdLst/>
              <a:ahLst/>
              <a:cxnLst/>
              <a:rect l="l" t="t" r="r" b="b"/>
              <a:pathLst>
                <a:path w="1457" h="581" extrusionOk="0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064500" y="1994850"/>
              <a:ext cx="29625" cy="9950"/>
            </a:xfrm>
            <a:custGeom>
              <a:avLst/>
              <a:gdLst/>
              <a:ahLst/>
              <a:cxnLst/>
              <a:rect l="l" t="t" r="r" b="b"/>
              <a:pathLst>
                <a:path w="1185" h="398" extrusionOk="0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5"/>
          <p:cNvSpPr/>
          <p:nvPr/>
        </p:nvSpPr>
        <p:spPr>
          <a:xfrm>
            <a:off x="236233" y="1873732"/>
            <a:ext cx="433900" cy="433922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4" name="Google Shape;954;p35"/>
          <p:cNvGrpSpPr/>
          <p:nvPr/>
        </p:nvGrpSpPr>
        <p:grpSpPr>
          <a:xfrm>
            <a:off x="-299802" y="2578370"/>
            <a:ext cx="435996" cy="435918"/>
            <a:chOff x="1451675" y="2190025"/>
            <a:chExt cx="184650" cy="184625"/>
          </a:xfrm>
        </p:grpSpPr>
        <p:sp>
          <p:nvSpPr>
            <p:cNvPr id="955" name="Google Shape;955;p35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454;p31">
            <a:extLst>
              <a:ext uri="{FF2B5EF4-FFF2-40B4-BE49-F238E27FC236}">
                <a16:creationId xmlns:a16="http://schemas.microsoft.com/office/drawing/2014/main" id="{04E5A31B-CBA6-43B3-8D4C-4AEA0E84C3D0}"/>
              </a:ext>
            </a:extLst>
          </p:cNvPr>
          <p:cNvSpPr txBox="1">
            <a:spLocks/>
          </p:cNvSpPr>
          <p:nvPr/>
        </p:nvSpPr>
        <p:spPr>
          <a:xfrm>
            <a:off x="983097" y="1688492"/>
            <a:ext cx="8168150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Now Unicode symbols will be located: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71" name="Рисунок 17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E0712B-F707-4984-B870-B212E5B50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1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414"/>
          <a:stretch/>
        </p:blipFill>
        <p:spPr>
          <a:xfrm>
            <a:off x="965346" y="2298034"/>
            <a:ext cx="7668344" cy="1740186"/>
          </a:xfrm>
          <a:prstGeom prst="rect">
            <a:avLst/>
          </a:prstGeom>
          <a:ln w="12700">
            <a:noFill/>
          </a:ln>
        </p:spPr>
      </p:pic>
      <p:pic>
        <p:nvPicPr>
          <p:cNvPr id="5" name="Рисунок 4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F87549AC-7D07-4AE8-8E0E-85A36EF5F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832" y="-145960"/>
            <a:ext cx="1326598" cy="1206640"/>
          </a:xfrm>
          <a:prstGeom prst="rect">
            <a:avLst/>
          </a:prstGeom>
        </p:spPr>
      </p:pic>
      <p:sp>
        <p:nvSpPr>
          <p:cNvPr id="140" name="Google Shape;454;p31">
            <a:extLst>
              <a:ext uri="{FF2B5EF4-FFF2-40B4-BE49-F238E27FC236}">
                <a16:creationId xmlns:a16="http://schemas.microsoft.com/office/drawing/2014/main" id="{AB464AFC-6C13-46AF-9CBF-791202248CA1}"/>
              </a:ext>
            </a:extLst>
          </p:cNvPr>
          <p:cNvSpPr txBox="1">
            <a:spLocks/>
          </p:cNvSpPr>
          <p:nvPr/>
        </p:nvSpPr>
        <p:spPr>
          <a:xfrm>
            <a:off x="863500" y="4133428"/>
            <a:ext cx="8168150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Work time is 8 min.   How to reduce it?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1B116-BADD-4F56-A792-DD27EA9E9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F673756-EF4E-443C-91C7-0B9A947D4C39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/>
          <p:nvPr/>
        </p:nvSpPr>
        <p:spPr>
          <a:xfrm>
            <a:off x="-587700" y="4093950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8270550" y="354225"/>
            <a:ext cx="1635000" cy="163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36"/>
          <p:cNvGrpSpPr/>
          <p:nvPr/>
        </p:nvGrpSpPr>
        <p:grpSpPr>
          <a:xfrm>
            <a:off x="8270550" y="-115025"/>
            <a:ext cx="1119325" cy="1119325"/>
            <a:chOff x="238125" y="2189800"/>
            <a:chExt cx="1119325" cy="1119325"/>
          </a:xfrm>
        </p:grpSpPr>
        <p:sp>
          <p:nvSpPr>
            <p:cNvPr id="995" name="Google Shape;995;p36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36"/>
          <p:cNvSpPr/>
          <p:nvPr/>
        </p:nvSpPr>
        <p:spPr>
          <a:xfrm>
            <a:off x="8506125" y="1541350"/>
            <a:ext cx="399740" cy="399740"/>
          </a:xfrm>
          <a:custGeom>
            <a:avLst/>
            <a:gdLst/>
            <a:ahLst/>
            <a:cxnLst/>
            <a:rect l="l" t="t" r="r" b="b"/>
            <a:pathLst>
              <a:path w="9085" h="9085" extrusionOk="0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6"/>
          <p:cNvGrpSpPr/>
          <p:nvPr/>
        </p:nvGrpSpPr>
        <p:grpSpPr>
          <a:xfrm>
            <a:off x="334517" y="3971865"/>
            <a:ext cx="385475" cy="385423"/>
            <a:chOff x="1451675" y="2190025"/>
            <a:chExt cx="184650" cy="184625"/>
          </a:xfrm>
        </p:grpSpPr>
        <p:sp>
          <p:nvSpPr>
            <p:cNvPr id="1009" name="Google Shape;1009;p36"/>
            <p:cNvSpPr/>
            <p:nvPr/>
          </p:nvSpPr>
          <p:spPr>
            <a:xfrm>
              <a:off x="1591925" y="219002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1522750" y="2259200"/>
              <a:ext cx="44400" cy="44350"/>
            </a:xfrm>
            <a:custGeom>
              <a:avLst/>
              <a:gdLst/>
              <a:ahLst/>
              <a:cxnLst/>
              <a:rect l="l" t="t" r="r" b="b"/>
              <a:pathLst>
                <a:path w="1776" h="1774" extrusionOk="0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1451675" y="2330300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54;p31">
            <a:extLst>
              <a:ext uri="{FF2B5EF4-FFF2-40B4-BE49-F238E27FC236}">
                <a16:creationId xmlns:a16="http://schemas.microsoft.com/office/drawing/2014/main" id="{8A559428-0258-44A6-B7ED-B8B45804456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128475" y="152175"/>
            <a:ext cx="7158300" cy="81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4000" dirty="0"/>
              <a:t>Why search everywhere? 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9" name="Рисунок 3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36C517-A9C7-476E-9403-A4A2A7B1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  <a14:imgEffect>
                      <a14:brightnessContrast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5" y="1450493"/>
            <a:ext cx="7158300" cy="1124339"/>
          </a:xfrm>
          <a:prstGeom prst="rect">
            <a:avLst/>
          </a:prstGeom>
          <a:ln w="12700">
            <a:noFill/>
          </a:ln>
        </p:spPr>
      </p:pic>
      <p:sp>
        <p:nvSpPr>
          <p:cNvPr id="41" name="Google Shape;454;p31">
            <a:extLst>
              <a:ext uri="{FF2B5EF4-FFF2-40B4-BE49-F238E27FC236}">
                <a16:creationId xmlns:a16="http://schemas.microsoft.com/office/drawing/2014/main" id="{FA40A69B-3F18-4276-AEF5-1CFDD311732C}"/>
              </a:ext>
            </a:extLst>
          </p:cNvPr>
          <p:cNvSpPr txBox="1">
            <a:spLocks/>
          </p:cNvSpPr>
          <p:nvPr/>
        </p:nvSpPr>
        <p:spPr>
          <a:xfrm>
            <a:off x="1312517" y="914662"/>
            <a:ext cx="8168150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First, we determine the </a:t>
            </a:r>
            <a:r>
              <a:rPr lang="en-US" sz="2400" dirty="0">
                <a:solidFill>
                  <a:schemeClr val="accent1"/>
                </a:solidFill>
              </a:rPr>
              <a:t>memory area</a:t>
            </a:r>
          </a:p>
        </p:txBody>
      </p:sp>
      <p:sp>
        <p:nvSpPr>
          <p:cNvPr id="42" name="Google Shape;454;p31">
            <a:extLst>
              <a:ext uri="{FF2B5EF4-FFF2-40B4-BE49-F238E27FC236}">
                <a16:creationId xmlns:a16="http://schemas.microsoft.com/office/drawing/2014/main" id="{43118C15-11D8-4833-B775-83B8DBAEAB6F}"/>
              </a:ext>
            </a:extLst>
          </p:cNvPr>
          <p:cNvSpPr txBox="1">
            <a:spLocks/>
          </p:cNvSpPr>
          <p:nvPr/>
        </p:nvSpPr>
        <p:spPr>
          <a:xfrm>
            <a:off x="1312517" y="2562987"/>
            <a:ext cx="7831483" cy="51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400" dirty="0"/>
              <a:t>— Second, we search only through this area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3" name="Рисунок 4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AFD105-0CEB-44B3-A899-86728EFA92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5" y="3078601"/>
            <a:ext cx="7158300" cy="1966860"/>
          </a:xfrm>
          <a:prstGeom prst="rect">
            <a:avLst/>
          </a:prstGeom>
          <a:ln w="12700">
            <a:solidFill>
              <a:srgbClr val="5F5F5F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C0F5F3-34B9-4AEB-8770-2280BA160173}"/>
              </a:ext>
            </a:extLst>
          </p:cNvPr>
          <p:cNvSpPr txBox="1"/>
          <p:nvPr/>
        </p:nvSpPr>
        <p:spPr>
          <a:xfrm>
            <a:off x="8442960" y="4836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515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</vt:lpstr>
      <vt:lpstr>Raleway Thin</vt:lpstr>
      <vt:lpstr>Fira Sans Extra Condensed Medium</vt:lpstr>
      <vt:lpstr>Calibri</vt:lpstr>
      <vt:lpstr>Arial</vt:lpstr>
      <vt:lpstr>Nunito Light</vt:lpstr>
      <vt:lpstr>Advertising Agency by Slidesgo</vt:lpstr>
      <vt:lpstr>Your Linux Passwords Are in Danger:  MimiDove Meets the Challenge</vt:lpstr>
      <vt:lpstr>Who we are</vt:lpstr>
      <vt:lpstr>Clear text passwords in process memory:</vt:lpstr>
      <vt:lpstr>MimiPenguin</vt:lpstr>
      <vt:lpstr>PowerPoint Presentation</vt:lpstr>
      <vt:lpstr>Let's try some Unicode in passwords:</vt:lpstr>
      <vt:lpstr>PowerPoint Presentation</vt:lpstr>
      <vt:lpstr>PowerPoint Presentation</vt:lpstr>
      <vt:lpstr>Why search everywhere? </vt:lpstr>
      <vt:lpstr>MimiDove Algorithm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Linux Passwords Are in Danger: </dc:title>
  <cp:lastModifiedBy>Igor Korkin</cp:lastModifiedBy>
  <cp:revision>55</cp:revision>
  <dcterms:modified xsi:type="dcterms:W3CDTF">2021-10-26T21:56:33Z</dcterms:modified>
</cp:coreProperties>
</file>