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</p:sldMasterIdLst>
  <p:notesMasterIdLst>
    <p:notesMasterId r:id="rId30"/>
  </p:notesMasterIdLst>
  <p:sldIdLst>
    <p:sldId id="1012" r:id="rId2"/>
    <p:sldId id="1270" r:id="rId3"/>
    <p:sldId id="1269" r:id="rId4"/>
    <p:sldId id="1405" r:id="rId5"/>
    <p:sldId id="1406" r:id="rId6"/>
    <p:sldId id="1404" r:id="rId7"/>
    <p:sldId id="1407" r:id="rId8"/>
    <p:sldId id="1409" r:id="rId9"/>
    <p:sldId id="1408" r:id="rId10"/>
    <p:sldId id="1410" r:id="rId11"/>
    <p:sldId id="1411" r:id="rId12"/>
    <p:sldId id="1413" r:id="rId13"/>
    <p:sldId id="1417" r:id="rId14"/>
    <p:sldId id="1416" r:id="rId15"/>
    <p:sldId id="1415" r:id="rId16"/>
    <p:sldId id="1414" r:id="rId17"/>
    <p:sldId id="1418" r:id="rId18"/>
    <p:sldId id="1419" r:id="rId19"/>
    <p:sldId id="1422" r:id="rId20"/>
    <p:sldId id="1421" r:id="rId21"/>
    <p:sldId id="1420" r:id="rId22"/>
    <p:sldId id="1426" r:id="rId23"/>
    <p:sldId id="1425" r:id="rId24"/>
    <p:sldId id="1424" r:id="rId25"/>
    <p:sldId id="1423" r:id="rId26"/>
    <p:sldId id="1430" r:id="rId27"/>
    <p:sldId id="1429" r:id="rId28"/>
    <p:sldId id="1431" r:id="rId29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  <a:srgbClr val="33BFF0"/>
    <a:srgbClr val="0000CC"/>
    <a:srgbClr val="255663"/>
    <a:srgbClr val="6161FF"/>
    <a:srgbClr val="000000"/>
    <a:srgbClr val="0883D9"/>
    <a:srgbClr val="00FF00"/>
    <a:srgbClr val="A20000"/>
    <a:srgbClr val="007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933" autoAdjust="0"/>
  </p:normalViewPr>
  <p:slideViewPr>
    <p:cSldViewPr snapToGrid="0" snapToObjects="1">
      <p:cViewPr varScale="1"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-623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34392"/>
    </p:cViewPr>
  </p:sorterViewPr>
  <p:notesViewPr>
    <p:cSldViewPr snapToGrid="0" snapToObjects="1">
      <p:cViewPr varScale="1">
        <p:scale>
          <a:sx n="92" d="100"/>
          <a:sy n="92" d="100"/>
        </p:scale>
        <p:origin x="106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30BC0-D9FC-4211-87BA-2C70BECCF0F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25B28-5BA2-4F18-AE20-9502F486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4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9475-E11F-4D0C-96D0-24601F71C1F5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4413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9475-E11F-4D0C-96D0-24601F71C1F5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3676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9475-E11F-4D0C-96D0-24601F71C1F5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7025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9475-E11F-4D0C-96D0-24601F71C1F5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003094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9475-E11F-4D0C-96D0-24601F71C1F5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2526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9475-E11F-4D0C-96D0-24601F71C1F5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7534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9475-E11F-4D0C-96D0-24601F71C1F5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7077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9475-E11F-4D0C-96D0-24601F71C1F5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0375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9475-E11F-4D0C-96D0-24601F71C1F5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683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30000"/>
              </a:lnSpc>
              <a:defRPr sz="3200"/>
            </a:lvl1pPr>
            <a:lvl2pPr>
              <a:lnSpc>
                <a:spcPct val="114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400"/>
            </a:lvl4pPr>
            <a:lvl5pPr>
              <a:lnSpc>
                <a:spcPct val="100000"/>
              </a:lnSpc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7969-D6BA-44EE-A233-552B2DEA9C06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231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976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9475-E11F-4D0C-96D0-24601F71C1F5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192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9475-E11F-4D0C-96D0-24601F71C1F5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0545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9475-E11F-4D0C-96D0-24601F71C1F5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354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9475-E11F-4D0C-96D0-24601F71C1F5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8329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9475-E11F-4D0C-96D0-24601F71C1F5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8894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9475-E11F-4D0C-96D0-24601F71C1F5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1362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9475-E11F-4D0C-96D0-24601F71C1F5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001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9475-E11F-4D0C-96D0-24601F71C1F5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065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3B19475-E11F-4D0C-96D0-24601F71C1F5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5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kaf42_mephi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hyperlink" Target="https://sites.google.com/site/igorkorki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0AC92D-3A0C-4CC0-942F-61BBF104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576047"/>
            <a:ext cx="12192000" cy="2310846"/>
          </a:xfrm>
        </p:spPr>
        <p:txBody>
          <a:bodyPr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sz="4200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Human-Controlled Fuzzing with AFL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61F6012-F547-481E-8030-4A2952E6C9BD}"/>
              </a:ext>
            </a:extLst>
          </p:cNvPr>
          <p:cNvSpPr txBox="1">
            <a:spLocks/>
          </p:cNvSpPr>
          <p:nvPr/>
        </p:nvSpPr>
        <p:spPr>
          <a:xfrm>
            <a:off x="6617691" y="5482465"/>
            <a:ext cx="4600281" cy="95566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  <a:latin typeface="Segoe UI Semibold" panose="020B0702040204020203" pitchFamily="34" charset="0"/>
                <a:ea typeface="Titillium" charset="0"/>
                <a:cs typeface="Segoe UI Semibold" panose="020B0702040204020203" pitchFamily="34" charset="0"/>
              </a:rPr>
              <a:t>Igor Korkin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6E0B21-0220-4523-9DD3-FF510AA33C16}"/>
              </a:ext>
            </a:extLst>
          </p:cNvPr>
          <p:cNvSpPr txBox="1">
            <a:spLocks/>
          </p:cNvSpPr>
          <p:nvPr/>
        </p:nvSpPr>
        <p:spPr>
          <a:xfrm>
            <a:off x="1917356" y="6105681"/>
            <a:ext cx="8357287" cy="4354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  <a:latin typeface="Segoe UI Semibold" panose="020B0702040204020203" pitchFamily="34" charset="0"/>
                <a:ea typeface="Titillium" charset="0"/>
                <a:cs typeface="Segoe UI Semibold" panose="020B0702040204020203" pitchFamily="34" charset="0"/>
              </a:rPr>
              <a:t>2022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5C20E5D-1252-4004-8EC4-48142BA6277F}"/>
              </a:ext>
            </a:extLst>
          </p:cNvPr>
          <p:cNvSpPr txBox="1">
            <a:spLocks/>
          </p:cNvSpPr>
          <p:nvPr/>
        </p:nvSpPr>
        <p:spPr>
          <a:xfrm>
            <a:off x="905084" y="5486068"/>
            <a:ext cx="5190914" cy="123922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  <a:latin typeface="Segoe UI Semibold" panose="020B0702040204020203" pitchFamily="34" charset="0"/>
                <a:ea typeface="Titillium" charset="0"/>
                <a:cs typeface="Segoe UI Semibold" panose="020B0702040204020203" pitchFamily="34" charset="0"/>
              </a:rPr>
              <a:t>Maxim Grishin</a:t>
            </a:r>
          </a:p>
        </p:txBody>
      </p:sp>
    </p:spTree>
    <p:extLst>
      <p:ext uri="{BB962C8B-B14F-4D97-AF65-F5344CB8AC3E}">
        <p14:creationId xmlns:p14="http://schemas.microsoft.com/office/powerpoint/2010/main" val="331385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D5EC8E-227A-C7F3-7400-475CE9D19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961" y="806754"/>
            <a:ext cx="4418009" cy="524392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79D685-403C-E419-3B2D-8D8630BF9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430" y="798656"/>
            <a:ext cx="2951901" cy="28707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3BFBA7-3D34-3C58-E477-46FC4634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816" y="4446259"/>
            <a:ext cx="2605129" cy="1608667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120D1C0-90B6-475D-8852-A6CF499F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9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ACA3AF8D-9F64-4840-B3FF-E1827FAB4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E73529FF-7E95-4F8E-9A3C-AC3BB5A8C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643467"/>
            <a:ext cx="5458121" cy="678600"/>
          </a:xfrm>
          <a:prstGeom prst="rect">
            <a:avLst/>
          </a:prstGeom>
          <a:solidFill>
            <a:srgbClr val="333333"/>
          </a:solidFill>
          <a:ln w="9525">
            <a:noFill/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D0220781-FF2B-4601-BC6C-A265696B4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643467"/>
            <a:ext cx="5458121" cy="678600"/>
          </a:xfrm>
          <a:prstGeom prst="rect">
            <a:avLst/>
          </a:prstGeom>
          <a:solidFill>
            <a:srgbClr val="333333"/>
          </a:solidFill>
          <a:ln w="9525">
            <a:noFill/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2B4389-7BDE-4887-86D9-F56DCE70B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1481665"/>
            <a:ext cx="5458121" cy="39099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5C1AB9-2907-4394-79DB-47D6EF2A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79322"/>
            <a:ext cx="5130799" cy="11159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FD9A70F-49ED-4A20-81E7-37B1D5077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1481664"/>
            <a:ext cx="5458121" cy="3909995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F35565-1E23-9AD7-D81B-2F64CCBAB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321" y="2956284"/>
            <a:ext cx="5130799" cy="9620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7E9342-5FA5-4394-81C2-F3698A05B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5551257"/>
            <a:ext cx="5458121" cy="678600"/>
          </a:xfrm>
          <a:prstGeom prst="rect">
            <a:avLst/>
          </a:prstGeom>
          <a:solidFill>
            <a:srgbClr val="333333"/>
          </a:solidFill>
          <a:ln w="9525">
            <a:noFill/>
          </a:ln>
          <a:effectLst>
            <a:innerShdw blurRad="63500" dist="50800" dir="54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D2C31D-4953-4132-BE1E-E40414699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5551257"/>
            <a:ext cx="5458121" cy="678600"/>
          </a:xfrm>
          <a:prstGeom prst="rect">
            <a:avLst/>
          </a:prstGeom>
          <a:solidFill>
            <a:srgbClr val="333333"/>
          </a:solidFill>
          <a:ln w="9525">
            <a:noFill/>
          </a:ln>
          <a:effectLst>
            <a:innerShdw blurRad="63500" dist="50800" dir="54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120D1C0-90B6-475D-8852-A6CF499F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A1263-B637-074F-C609-7BE6B8024C02}"/>
              </a:ext>
            </a:extLst>
          </p:cNvPr>
          <p:cNvSpPr txBox="1"/>
          <p:nvPr/>
        </p:nvSpPr>
        <p:spPr>
          <a:xfrm>
            <a:off x="2058458" y="4489749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Classic AFL scheme</a:t>
            </a:r>
            <a:endParaRPr lang="ru-RU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260A9-9CFF-AA80-9A68-621FEEC15CB7}"/>
              </a:ext>
            </a:extLst>
          </p:cNvPr>
          <p:cNvSpPr txBox="1"/>
          <p:nvPr/>
        </p:nvSpPr>
        <p:spPr>
          <a:xfrm>
            <a:off x="6999963" y="4470318"/>
            <a:ext cx="397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Proposed fuzzing system scheme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555273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120D1C0-90B6-475D-8852-A6CF499F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35052C-3486-A09B-8153-8160A21EC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434657"/>
            <a:ext cx="109061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1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120D1C0-90B6-475D-8852-A6CF499F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47C710-29C7-555D-B773-055389A73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809625"/>
            <a:ext cx="106775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2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120D1C0-90B6-475D-8852-A6CF499F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BB93BB-FEE0-4140-2B01-D32E08336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638175"/>
            <a:ext cx="106489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7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120D1C0-90B6-475D-8852-A6CF499F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63C89B-B9CF-202B-2D10-8AC6F863F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762000"/>
            <a:ext cx="107346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7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120D1C0-90B6-475D-8852-A6CF499F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A2304C-17DA-1F41-153C-49A4CF563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542925"/>
            <a:ext cx="106870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8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120D1C0-90B6-475D-8852-A6CF499F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69FEDF-3997-F8F5-B222-A69855A2A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581025"/>
            <a:ext cx="107156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87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120D1C0-90B6-475D-8852-A6CF499F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6F9934-D1A3-2D23-484B-8B95BDB7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715645"/>
            <a:ext cx="106584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120D1C0-90B6-475D-8852-A6CF499F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16D0C1-5A2B-C93B-C35B-95E6E0DFF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781050"/>
            <a:ext cx="107251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7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AAD8EB8-DB6E-4667-93E6-EA24F7D2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143098"/>
            <a:ext cx="11671138" cy="972897"/>
          </a:xfrm>
        </p:spPr>
        <p:txBody>
          <a:bodyPr>
            <a:noAutofit/>
          </a:bodyPr>
          <a:lstStyle/>
          <a:p>
            <a:r>
              <a:rPr lang="en-US" sz="3600" u="sng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WHO WE ARE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6E2DB3-17E0-44D7-ABB2-FFF410F5ED96}"/>
              </a:ext>
            </a:extLst>
          </p:cNvPr>
          <p:cNvSpPr/>
          <p:nvPr/>
        </p:nvSpPr>
        <p:spPr>
          <a:xfrm flipH="1">
            <a:off x="7960293" y="1340580"/>
            <a:ext cx="2469581" cy="25128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3D67A-E758-43B3-9C64-8ED7ADE00A63}"/>
              </a:ext>
            </a:extLst>
          </p:cNvPr>
          <p:cNvSpPr txBox="1"/>
          <p:nvPr/>
        </p:nvSpPr>
        <p:spPr>
          <a:xfrm>
            <a:off x="223650" y="4008264"/>
            <a:ext cx="6132780" cy="17618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1219170">
              <a:buClr>
                <a:srgbClr val="F27EB2"/>
              </a:buClr>
              <a:buSzPct val="150000"/>
              <a:defRPr/>
            </a:pPr>
            <a:r>
              <a:rPr lang="en-US" sz="3200" kern="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Maxim Grishin</a:t>
            </a:r>
          </a:p>
          <a:p>
            <a:pPr marL="243834" indent="-243834">
              <a:spcBef>
                <a:spcPts val="267"/>
              </a:spcBef>
              <a:spcAft>
                <a:spcPts val="267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133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Bachelor of Information Security </a:t>
            </a:r>
          </a:p>
          <a:p>
            <a:pPr marL="243834" indent="-243834">
              <a:spcBef>
                <a:spcPts val="267"/>
              </a:spcBef>
              <a:spcAft>
                <a:spcPts val="267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133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National Research Nuclear University MEPhI </a:t>
            </a:r>
          </a:p>
          <a:p>
            <a:pPr marL="243834" indent="-243834">
              <a:spcBef>
                <a:spcPts val="267"/>
              </a:spcBef>
              <a:spcAft>
                <a:spcPts val="267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33BFF0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Cryptology and Cybersecurity Department</a:t>
            </a:r>
            <a:endParaRPr lang="en-US" sz="2133" dirty="0">
              <a:solidFill>
                <a:srgbClr val="33BFF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CE3519-930A-4B7C-893F-7A05C41BEB2F}"/>
              </a:ext>
            </a:extLst>
          </p:cNvPr>
          <p:cNvSpPr txBox="1"/>
          <p:nvPr/>
        </p:nvSpPr>
        <p:spPr>
          <a:xfrm>
            <a:off x="6578535" y="4000571"/>
            <a:ext cx="5537199" cy="17618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buClr>
                <a:schemeClr val="accent1"/>
              </a:buClr>
              <a:buSzPct val="150000"/>
            </a:pP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Igor Korkin, PhD</a:t>
            </a:r>
          </a:p>
          <a:p>
            <a:pPr marL="243834" indent="-243834">
              <a:spcBef>
                <a:spcPts val="267"/>
              </a:spcBef>
              <a:spcAft>
                <a:spcPts val="267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133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Independent Security Researcher</a:t>
            </a:r>
          </a:p>
          <a:p>
            <a:pPr marL="243834" indent="-243834">
              <a:spcBef>
                <a:spcPts val="267"/>
              </a:spcBef>
              <a:spcAft>
                <a:spcPts val="267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133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Speaker at CDFSL, BlackHat, HITB, SADFE  </a:t>
            </a:r>
          </a:p>
          <a:p>
            <a:pPr marL="243834" indent="-243834">
              <a:spcBef>
                <a:spcPts val="267"/>
              </a:spcBef>
              <a:spcAft>
                <a:spcPts val="267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33BFF0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sites.google.com/site/</a:t>
            </a:r>
            <a:r>
              <a:rPr lang="en-US" sz="2133" dirty="0" err="1">
                <a:solidFill>
                  <a:srgbClr val="33BFF0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igorkorkin</a:t>
            </a:r>
            <a:endParaRPr lang="en-US" sz="2133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4E2DBF-ECB2-2536-6B22-11A979B2B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506" y="1341516"/>
            <a:ext cx="2361543" cy="251186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97230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120D1C0-90B6-475D-8852-A6CF499F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BA9DB4-D110-C800-95C5-48217D737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871537"/>
            <a:ext cx="106489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43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120D1C0-90B6-475D-8852-A6CF499F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17F0BF-85DF-5879-281D-FF32E861E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434657"/>
            <a:ext cx="109061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70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120D1C0-90B6-475D-8852-A6CF499F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993AE2-F425-1446-B122-80C077D2B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871537"/>
            <a:ext cx="106965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84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120D1C0-90B6-475D-8852-A6CF499F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4D250-DF27-8B71-53BD-3FE5824C6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288" y="2031999"/>
            <a:ext cx="19960591" cy="4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D248F04-3D69-7D27-CE75-07947FEAE7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141722"/>
              </p:ext>
            </p:extLst>
          </p:nvPr>
        </p:nvGraphicFramePr>
        <p:xfrm>
          <a:off x="2726848" y="1637047"/>
          <a:ext cx="7759853" cy="291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402421" imgH="2034602" progId="Visio.Drawing.15">
                  <p:embed/>
                </p:oleObj>
              </mc:Choice>
              <mc:Fallback>
                <p:oleObj r:id="rId2" imgW="5402421" imgH="203460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848" y="1637047"/>
                        <a:ext cx="7759853" cy="29159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1D59E8-D34E-B30D-19E4-1198027FBDEF}"/>
              </a:ext>
            </a:extLst>
          </p:cNvPr>
          <p:cNvSpPr txBox="1"/>
          <p:nvPr/>
        </p:nvSpPr>
        <p:spPr>
          <a:xfrm>
            <a:off x="701040" y="5120640"/>
            <a:ext cx="417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Prev</a:t>
            </a:r>
            <a:r>
              <a:rPr lang="en-US" sz="2000" dirty="0"/>
              <a:t> – previous base block label;</a:t>
            </a:r>
          </a:p>
          <a:p>
            <a:r>
              <a:rPr lang="en-US" sz="2000" dirty="0"/>
              <a:t>Cur – current base block label.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25061-0C71-7C53-775B-B56A73F7AB33}"/>
              </a:ext>
            </a:extLst>
          </p:cNvPr>
          <p:cNvSpPr txBox="1"/>
          <p:nvPr/>
        </p:nvSpPr>
        <p:spPr>
          <a:xfrm>
            <a:off x="369514" y="181358"/>
            <a:ext cx="11135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EXECUTION TRACE DETECTION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68740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120D1C0-90B6-475D-8852-A6CF499F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1ED1AA-FCCD-83BB-F477-CC0F58BF0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47" y="1177042"/>
            <a:ext cx="8029893" cy="5361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23076A-44EF-66ED-6951-8EC89C29F587}"/>
              </a:ext>
            </a:extLst>
          </p:cNvPr>
          <p:cNvSpPr txBox="1"/>
          <p:nvPr/>
        </p:nvSpPr>
        <p:spPr>
          <a:xfrm>
            <a:off x="380999" y="319089"/>
            <a:ext cx="7439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EXECUTION TRACE DETECTION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99201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120D1C0-90B6-475D-8852-A6CF499F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0A588FF-6F9D-F939-6447-C95FCDCC8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" y="1925828"/>
            <a:ext cx="8771522" cy="3761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78C9D6-74D6-D332-704C-D6A220397244}"/>
              </a:ext>
            </a:extLst>
          </p:cNvPr>
          <p:cNvSpPr txBox="1"/>
          <p:nvPr/>
        </p:nvSpPr>
        <p:spPr>
          <a:xfrm>
            <a:off x="678942" y="555998"/>
            <a:ext cx="7194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REPORT TABLE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8951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120D1C0-90B6-475D-8852-A6CF499F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AFBE4FA-325F-C60D-8EFD-9CA83C3DD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839" y="1556726"/>
            <a:ext cx="7093649" cy="4194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CC2931-0E7D-0E74-07D9-FB6C03D48138}"/>
              </a:ext>
            </a:extLst>
          </p:cNvPr>
          <p:cNvSpPr txBox="1"/>
          <p:nvPr/>
        </p:nvSpPr>
        <p:spPr>
          <a:xfrm>
            <a:off x="742950" y="463218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FUZZING RESULTS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5EDBD1-4B8B-306B-AEBA-1CB568799E5C}"/>
                  </a:ext>
                </a:extLst>
              </p:cNvPr>
              <p:cNvSpPr txBox="1"/>
              <p:nvPr/>
            </p:nvSpPr>
            <p:spPr>
              <a:xfrm>
                <a:off x="612648" y="2286000"/>
                <a:ext cx="2044919" cy="860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=12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5EDBD1-4B8B-306B-AEBA-1CB568799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2286000"/>
                <a:ext cx="2044919" cy="860620"/>
              </a:xfrm>
              <a:prstGeom prst="rect">
                <a:avLst/>
              </a:prstGeom>
              <a:blipFill>
                <a:blip r:embed="rId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455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120D1C0-90B6-475D-8852-A6CF499F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E5B38-E667-4BE6-E964-8405AB2F4D2E}"/>
              </a:ext>
            </a:extLst>
          </p:cNvPr>
          <p:cNvSpPr txBox="1"/>
          <p:nvPr/>
        </p:nvSpPr>
        <p:spPr>
          <a:xfrm>
            <a:off x="761238" y="528566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FUTURE PLANS</a:t>
            </a:r>
            <a:endParaRPr lang="ru-RU" sz="3600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82E716C9-8F47-A939-5571-68B43C0C1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898197"/>
              </p:ext>
            </p:extLst>
          </p:nvPr>
        </p:nvGraphicFramePr>
        <p:xfrm>
          <a:off x="852424" y="1945640"/>
          <a:ext cx="9151112" cy="2194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51112">
                  <a:extLst>
                    <a:ext uri="{9D8B030D-6E8A-4147-A177-3AD203B41FA5}">
                      <a16:colId xmlns:a16="http://schemas.microsoft.com/office/drawing/2014/main" val="4016082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To consider the scheme of using the proposed solution with static analyzers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0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To add  visualization module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4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Machine learning elements usage 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59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To consider the approach in schemes based on other fuzzing tools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801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334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477608-5E61-7A9F-6C80-7E879A547BE7}"/>
              </a:ext>
            </a:extLst>
          </p:cNvPr>
          <p:cNvSpPr txBox="1"/>
          <p:nvPr/>
        </p:nvSpPr>
        <p:spPr>
          <a:xfrm>
            <a:off x="356616" y="3598546"/>
            <a:ext cx="6071616" cy="25069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rPr>
              <a:t>THANK  YOU  FOR YOUR  ATTENTION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5CF155-FE54-6C45-6516-5DDFB112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864" y="657781"/>
            <a:ext cx="4608576" cy="49148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179C8FD-8671-29E0-EC21-05DC0389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mtClean="0"/>
              <a:pPr defTabSz="914400"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1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17A7557-3671-61C0-8864-E202E91F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A05E6D58-B8B4-FC11-01DC-B29171CE7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410412"/>
              </p:ext>
            </p:extLst>
          </p:nvPr>
        </p:nvGraphicFramePr>
        <p:xfrm>
          <a:off x="1069846" y="1581150"/>
          <a:ext cx="8102727" cy="3931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02727">
                  <a:extLst>
                    <a:ext uri="{9D8B030D-6E8A-4147-A177-3AD203B41FA5}">
                      <a16:colId xmlns:a16="http://schemas.microsoft.com/office/drawing/2014/main" val="2636308355"/>
                    </a:ext>
                  </a:extLst>
                </a:gridCol>
              </a:tblGrid>
              <a:tr h="1665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Fuzzing and classification of </a:t>
                      </a:r>
                      <a:r>
                        <a:rPr lang="en-US" sz="2400" dirty="0" err="1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fuzzers</a:t>
                      </a:r>
                      <a:endParaRPr lang="ru-RU" sz="24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7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The main fuzzing strategy</a:t>
                      </a:r>
                      <a:endParaRPr lang="ru-RU" sz="24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07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Fuzzing with AFL. The problem of analyzing identical code sections</a:t>
                      </a:r>
                      <a:endParaRPr lang="ru-RU" sz="24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7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The proposed tool. The algorithm and details of the work</a:t>
                      </a:r>
                      <a:endParaRPr lang="ru-RU" sz="24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26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Execution traces registration</a:t>
                      </a:r>
                      <a:endParaRPr lang="ru-RU" sz="24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Test results</a:t>
                      </a:r>
                      <a:endParaRPr lang="ru-RU" sz="24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5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Future plans</a:t>
                      </a:r>
                      <a:endParaRPr lang="ru-RU" sz="24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1526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D44FD26-4CB4-7FCF-AF61-EFEEC275189E}"/>
              </a:ext>
            </a:extLst>
          </p:cNvPr>
          <p:cNvSpPr txBox="1"/>
          <p:nvPr/>
        </p:nvSpPr>
        <p:spPr>
          <a:xfrm>
            <a:off x="418908" y="304800"/>
            <a:ext cx="470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AGENDA</a:t>
            </a:r>
            <a:endParaRPr lang="ru-RU" sz="3600" u="sng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97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956D6BE-9F42-4257-AF86-F7ADD2F93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6616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1">
            <a:extLst>
              <a:ext uri="{FF2B5EF4-FFF2-40B4-BE49-F238E27FC236}">
                <a16:creationId xmlns:a16="http://schemas.microsoft.com/office/drawing/2014/main" id="{52837CF7-EFEC-4B29-A2F8-CE22A481B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534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44FD26-4CB4-7FCF-AF61-EFEEC275189E}"/>
              </a:ext>
            </a:extLst>
          </p:cNvPr>
          <p:cNvSpPr txBox="1"/>
          <p:nvPr/>
        </p:nvSpPr>
        <p:spPr>
          <a:xfrm>
            <a:off x="838200" y="365125"/>
            <a:ext cx="66620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u="sng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rPr>
              <a:t>WHAT IS FUZZING?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8C0BE-6E66-715E-7FE4-DC966A8A5B78}"/>
              </a:ext>
            </a:extLst>
          </p:cNvPr>
          <p:cNvSpPr txBox="1"/>
          <p:nvPr/>
        </p:nvSpPr>
        <p:spPr>
          <a:xfrm>
            <a:off x="1077071" y="2603414"/>
            <a:ext cx="61843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Fuzzing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</a:rPr>
              <a:t> is a technique of automated testing when a program receives specially modified, incorrect data.</a:t>
            </a:r>
            <a:endParaRPr lang="en-US" sz="24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</p:txBody>
      </p:sp>
      <p:pic>
        <p:nvPicPr>
          <p:cNvPr id="6" name="Рисунок 5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7931C337-AE78-B9AE-541A-3755D071A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526" y="1308183"/>
            <a:ext cx="2800500" cy="129523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3CDBFC-F4C3-DAAA-A943-BC06EB32C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417" y="3589866"/>
            <a:ext cx="1246717" cy="2624669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17A7557-3671-61C0-8864-E202E91F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mtClean="0">
                <a:gradFill flip="none" rotWithShape="1">
                  <a:gsLst>
                    <a:gs pos="28000">
                      <a:schemeClr val="tx1">
                        <a:lumMod val="50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  <a:tileRect/>
                </a:gra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gradFill flip="none" rotWithShape="1">
                <a:gsLst>
                  <a:gs pos="28000">
                    <a:schemeClr val="tx1">
                      <a:lumMod val="50000"/>
                    </a:schemeClr>
                  </a:gs>
                  <a:gs pos="0">
                    <a:schemeClr val="bg1">
                      <a:lumMod val="38000"/>
                      <a:lumOff val="62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1790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17A7557-3671-61C0-8864-E202E91F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94CD975-682E-2E3F-ECFC-258F6FEDB799}"/>
              </a:ext>
            </a:extLst>
          </p:cNvPr>
          <p:cNvSpPr/>
          <p:nvPr/>
        </p:nvSpPr>
        <p:spPr>
          <a:xfrm>
            <a:off x="4495800" y="666750"/>
            <a:ext cx="2962275" cy="942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Fuzzers</a:t>
            </a:r>
            <a:endParaRPr lang="ru-RU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CFD2F88-EFE9-C248-D806-3B2635EF8CFA}"/>
              </a:ext>
            </a:extLst>
          </p:cNvPr>
          <p:cNvSpPr/>
          <p:nvPr/>
        </p:nvSpPr>
        <p:spPr>
          <a:xfrm>
            <a:off x="904876" y="2333625"/>
            <a:ext cx="2962275" cy="9429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Fuzzing goal</a:t>
            </a:r>
            <a:endParaRPr lang="ru-RU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C611D06-6D01-977F-DA2B-F9E700E96383}"/>
              </a:ext>
            </a:extLst>
          </p:cNvPr>
          <p:cNvSpPr/>
          <p:nvPr/>
        </p:nvSpPr>
        <p:spPr>
          <a:xfrm>
            <a:off x="4495800" y="3238499"/>
            <a:ext cx="2962275" cy="1133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Input data info</a:t>
            </a:r>
            <a:endParaRPr lang="ru-RU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A8D201C-25FB-B4C5-D5BC-9E3209B90A39}"/>
              </a:ext>
            </a:extLst>
          </p:cNvPr>
          <p:cNvSpPr/>
          <p:nvPr/>
        </p:nvSpPr>
        <p:spPr>
          <a:xfrm>
            <a:off x="8086724" y="2343149"/>
            <a:ext cx="2962275" cy="1095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Input data receiving</a:t>
            </a:r>
            <a:endParaRPr lang="ru-RU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4" name="Соединитель: уступ 3">
            <a:extLst>
              <a:ext uri="{FF2B5EF4-FFF2-40B4-BE49-F238E27FC236}">
                <a16:creationId xmlns:a16="http://schemas.microsoft.com/office/drawing/2014/main" id="{93FC5245-AF93-0D41-D209-7BFAB138E688}"/>
              </a:ext>
            </a:extLst>
          </p:cNvPr>
          <p:cNvCxnSpPr>
            <a:stCxn id="2" idx="1"/>
            <a:endCxn id="5" idx="0"/>
          </p:cNvCxnSpPr>
          <p:nvPr/>
        </p:nvCxnSpPr>
        <p:spPr>
          <a:xfrm rot="10800000" flipV="1">
            <a:off x="2386014" y="1138237"/>
            <a:ext cx="2109786" cy="1195387"/>
          </a:xfrm>
          <a:prstGeom prst="bentConnector2">
            <a:avLst/>
          </a:prstGeom>
          <a:ln w="38100">
            <a:solidFill>
              <a:schemeClr val="tx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A26CC79B-F72B-9BF8-9867-D5509DC613A0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>
            <a:off x="7458075" y="1138238"/>
            <a:ext cx="2109787" cy="1204911"/>
          </a:xfrm>
          <a:prstGeom prst="bentConnector2">
            <a:avLst/>
          </a:prstGeom>
          <a:ln w="38100">
            <a:solidFill>
              <a:schemeClr val="tx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3EA3362-6C81-3990-7C49-7DFB6A90E2EA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5976938" y="1609725"/>
            <a:ext cx="0" cy="162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F7CEC71-4CB1-C4E9-3D82-A949CE2459F9}"/>
              </a:ext>
            </a:extLst>
          </p:cNvPr>
          <p:cNvSpPr/>
          <p:nvPr/>
        </p:nvSpPr>
        <p:spPr>
          <a:xfrm>
            <a:off x="1066784" y="3611562"/>
            <a:ext cx="2638425" cy="5143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Network protocols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38901F6-0FDF-8C02-FBA1-4DCAF63C058B}"/>
              </a:ext>
            </a:extLst>
          </p:cNvPr>
          <p:cNvSpPr/>
          <p:nvPr/>
        </p:nvSpPr>
        <p:spPr>
          <a:xfrm>
            <a:off x="1066781" y="4125912"/>
            <a:ext cx="2638425" cy="5143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 Kernel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286E030C-CAE2-DF76-F5BB-FC5AC22A44DE}"/>
              </a:ext>
            </a:extLst>
          </p:cNvPr>
          <p:cNvSpPr/>
          <p:nvPr/>
        </p:nvSpPr>
        <p:spPr>
          <a:xfrm>
            <a:off x="1066784" y="4640262"/>
            <a:ext cx="2638425" cy="5143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Drivers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9C0CE75-9DC8-EA1B-97E2-7680E4636EE0}"/>
              </a:ext>
            </a:extLst>
          </p:cNvPr>
          <p:cNvSpPr/>
          <p:nvPr/>
        </p:nvSpPr>
        <p:spPr>
          <a:xfrm>
            <a:off x="1066788" y="5161756"/>
            <a:ext cx="2638425" cy="5143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 App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4E10849-E126-6D18-F584-A90DFC14CA72}"/>
              </a:ext>
            </a:extLst>
          </p:cNvPr>
          <p:cNvSpPr/>
          <p:nvPr/>
        </p:nvSpPr>
        <p:spPr>
          <a:xfrm>
            <a:off x="1066784" y="5676106"/>
            <a:ext cx="2638425" cy="5143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Local App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9E4836E-D26C-C2FD-374D-ABCBF73A3969}"/>
              </a:ext>
            </a:extLst>
          </p:cNvPr>
          <p:cNvSpPr/>
          <p:nvPr/>
        </p:nvSpPr>
        <p:spPr>
          <a:xfrm>
            <a:off x="4657712" y="4569618"/>
            <a:ext cx="2638425" cy="5143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White-box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6EE7FA3-3077-6A3B-0415-D330F665B883}"/>
              </a:ext>
            </a:extLst>
          </p:cNvPr>
          <p:cNvSpPr/>
          <p:nvPr/>
        </p:nvSpPr>
        <p:spPr>
          <a:xfrm>
            <a:off x="4657722" y="5083968"/>
            <a:ext cx="2638425" cy="5143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Grey-box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8F9FD87-4CF5-66CF-F9D1-F1FE3712517A}"/>
              </a:ext>
            </a:extLst>
          </p:cNvPr>
          <p:cNvSpPr/>
          <p:nvPr/>
        </p:nvSpPr>
        <p:spPr>
          <a:xfrm>
            <a:off x="4657725" y="5598318"/>
            <a:ext cx="2638425" cy="5143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Black-box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0F2DB1-326B-FDCC-B4D8-EB1191CB106C}"/>
              </a:ext>
            </a:extLst>
          </p:cNvPr>
          <p:cNvSpPr/>
          <p:nvPr/>
        </p:nvSpPr>
        <p:spPr>
          <a:xfrm>
            <a:off x="8248637" y="3717924"/>
            <a:ext cx="2638425" cy="5143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Generation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72B72A97-A28E-5E0F-D376-8DBA8B20784D}"/>
              </a:ext>
            </a:extLst>
          </p:cNvPr>
          <p:cNvSpPr/>
          <p:nvPr/>
        </p:nvSpPr>
        <p:spPr>
          <a:xfrm>
            <a:off x="8248634" y="4232274"/>
            <a:ext cx="2638425" cy="5143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Mutation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1705A9B3-5A06-ABB9-9802-CFCE57DAC5BC}"/>
              </a:ext>
            </a:extLst>
          </p:cNvPr>
          <p:cNvSpPr/>
          <p:nvPr/>
        </p:nvSpPr>
        <p:spPr>
          <a:xfrm>
            <a:off x="8248637" y="4746624"/>
            <a:ext cx="2638425" cy="5143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Combined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: один скругленный угол 41">
            <a:extLst>
              <a:ext uri="{FF2B5EF4-FFF2-40B4-BE49-F238E27FC236}">
                <a16:creationId xmlns:a16="http://schemas.microsoft.com/office/drawing/2014/main" id="{FCA048BD-14F6-75EC-076C-BD0A71247631}"/>
              </a:ext>
            </a:extLst>
          </p:cNvPr>
          <p:cNvSpPr/>
          <p:nvPr/>
        </p:nvSpPr>
        <p:spPr>
          <a:xfrm>
            <a:off x="8763000" y="1895475"/>
            <a:ext cx="2009775" cy="14097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E30A3DF-E8D3-490F-B936-F407069E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7C070-D2E9-E948-24C7-66116E59C5E1}"/>
              </a:ext>
            </a:extLst>
          </p:cNvPr>
          <p:cNvSpPr txBox="1"/>
          <p:nvPr/>
        </p:nvSpPr>
        <p:spPr>
          <a:xfrm>
            <a:off x="1123951" y="117475"/>
            <a:ext cx="6400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u="sng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rPr>
              <a:t>FUZZING STRATEGY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6558A0-034C-0134-22D2-C393885D0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1" y="1552575"/>
            <a:ext cx="489302" cy="590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2555CE-6095-0C58-76B7-5707B6B047C5}"/>
              </a:ext>
            </a:extLst>
          </p:cNvPr>
          <p:cNvSpPr txBox="1"/>
          <p:nvPr/>
        </p:nvSpPr>
        <p:spPr>
          <a:xfrm>
            <a:off x="647700" y="1183243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7EC726D-D7C1-8787-50CA-AC8A076CC561}"/>
              </a:ext>
            </a:extLst>
          </p:cNvPr>
          <p:cNvSpPr/>
          <p:nvPr/>
        </p:nvSpPr>
        <p:spPr>
          <a:xfrm>
            <a:off x="436651" y="2329932"/>
            <a:ext cx="1828800" cy="8286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analysis</a:t>
            </a:r>
            <a:endParaRPr lang="ru-RU" dirty="0"/>
          </a:p>
        </p:txBody>
      </p:sp>
      <p:sp>
        <p:nvSpPr>
          <p:cNvPr id="10" name="Облако 9">
            <a:extLst>
              <a:ext uri="{FF2B5EF4-FFF2-40B4-BE49-F238E27FC236}">
                <a16:creationId xmlns:a16="http://schemas.microsoft.com/office/drawing/2014/main" id="{E0196237-73B7-5933-D3EF-FBDCA5757E69}"/>
              </a:ext>
            </a:extLst>
          </p:cNvPr>
          <p:cNvSpPr/>
          <p:nvPr/>
        </p:nvSpPr>
        <p:spPr>
          <a:xfrm>
            <a:off x="2713126" y="2123001"/>
            <a:ext cx="1943100" cy="11144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Attack surface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264FF85-5218-1056-F97B-5C42BE6D67CD}"/>
              </a:ext>
            </a:extLst>
          </p:cNvPr>
          <p:cNvSpPr/>
          <p:nvPr/>
        </p:nvSpPr>
        <p:spPr>
          <a:xfrm>
            <a:off x="5353050" y="1895475"/>
            <a:ext cx="148590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Input_1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CE60352-D6B5-3363-9A2B-12486B8EBB3A}"/>
              </a:ext>
            </a:extLst>
          </p:cNvPr>
          <p:cNvSpPr/>
          <p:nvPr/>
        </p:nvSpPr>
        <p:spPr>
          <a:xfrm>
            <a:off x="5353050" y="2371723"/>
            <a:ext cx="148590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Input_2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8C66855-3F4B-6E85-F529-DB4DF3E638EC}"/>
              </a:ext>
            </a:extLst>
          </p:cNvPr>
          <p:cNvSpPr/>
          <p:nvPr/>
        </p:nvSpPr>
        <p:spPr>
          <a:xfrm>
            <a:off x="5353050" y="2819400"/>
            <a:ext cx="148590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Input_3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F14EEAE-B551-B8EF-C051-F1C1351E6328}"/>
              </a:ext>
            </a:extLst>
          </p:cNvPr>
          <p:cNvSpPr/>
          <p:nvPr/>
        </p:nvSpPr>
        <p:spPr>
          <a:xfrm>
            <a:off x="5353050" y="3267077"/>
            <a:ext cx="148590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Input_4</a:t>
            </a:r>
            <a:endParaRPr lang="ru-RU" dirty="0"/>
          </a:p>
        </p:txBody>
      </p:sp>
      <p:sp>
        <p:nvSpPr>
          <p:cNvPr id="19" name="Правая фигурная скобка 18">
            <a:extLst>
              <a:ext uri="{FF2B5EF4-FFF2-40B4-BE49-F238E27FC236}">
                <a16:creationId xmlns:a16="http://schemas.microsoft.com/office/drawing/2014/main" id="{54D04D60-F561-B74B-E0CF-C744F2BE9C1F}"/>
              </a:ext>
            </a:extLst>
          </p:cNvPr>
          <p:cNvSpPr/>
          <p:nvPr/>
        </p:nvSpPr>
        <p:spPr>
          <a:xfrm>
            <a:off x="7029450" y="2019300"/>
            <a:ext cx="219075" cy="1409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4B428F7-13BC-5E9E-B679-840FB11EAD73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7248525" y="2724150"/>
            <a:ext cx="151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7E13E2-77E8-2CAE-2237-B7B3DBFF69A8}"/>
              </a:ext>
            </a:extLst>
          </p:cNvPr>
          <p:cNvSpPr txBox="1"/>
          <p:nvPr/>
        </p:nvSpPr>
        <p:spPr>
          <a:xfrm>
            <a:off x="7169180" y="231088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minimization</a:t>
            </a: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09939C5-E086-376E-07BA-13190189D041}"/>
              </a:ext>
            </a:extLst>
          </p:cNvPr>
          <p:cNvSpPr/>
          <p:nvPr/>
        </p:nvSpPr>
        <p:spPr>
          <a:xfrm>
            <a:off x="9009310" y="2310882"/>
            <a:ext cx="148590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Input_2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A6DE94D-3789-F4AC-6B4A-B6E1B77CEA63}"/>
              </a:ext>
            </a:extLst>
          </p:cNvPr>
          <p:cNvSpPr/>
          <p:nvPr/>
        </p:nvSpPr>
        <p:spPr>
          <a:xfrm>
            <a:off x="9009310" y="2809875"/>
            <a:ext cx="148590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Input_3</a:t>
            </a:r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6C3F07C-3FAA-2EA6-FE54-75E04BE92357}"/>
              </a:ext>
            </a:extLst>
          </p:cNvPr>
          <p:cNvSpPr/>
          <p:nvPr/>
        </p:nvSpPr>
        <p:spPr>
          <a:xfrm>
            <a:off x="8852147" y="4040188"/>
            <a:ext cx="1800225" cy="10001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AFL</a:t>
            </a:r>
            <a:endParaRPr lang="ru-RU" dirty="0"/>
          </a:p>
        </p:txBody>
      </p:sp>
      <p:sp>
        <p:nvSpPr>
          <p:cNvPr id="27" name="Свиток: вертикальный 26">
            <a:extLst>
              <a:ext uri="{FF2B5EF4-FFF2-40B4-BE49-F238E27FC236}">
                <a16:creationId xmlns:a16="http://schemas.microsoft.com/office/drawing/2014/main" id="{A3DC884F-D70E-4DF8-D8F1-73897B17509C}"/>
              </a:ext>
            </a:extLst>
          </p:cNvPr>
          <p:cNvSpPr/>
          <p:nvPr/>
        </p:nvSpPr>
        <p:spPr>
          <a:xfrm>
            <a:off x="6883523" y="3914496"/>
            <a:ext cx="1298452" cy="132556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Crash report</a:t>
            </a:r>
            <a:endParaRPr lang="ru-RU" dirty="0"/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9479A12D-7BE5-BA31-DD84-DA9C94F1C46F}"/>
              </a:ext>
            </a:extLst>
          </p:cNvPr>
          <p:cNvSpPr/>
          <p:nvPr/>
        </p:nvSpPr>
        <p:spPr>
          <a:xfrm>
            <a:off x="4048125" y="4162425"/>
            <a:ext cx="1869951" cy="98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</a:t>
            </a:r>
            <a:r>
              <a:rPr lang="en-US" dirty="0" err="1"/>
              <a:t>lassifier</a:t>
            </a:r>
            <a:endParaRPr lang="ru-RU" dirty="0"/>
          </a:p>
        </p:txBody>
      </p:sp>
      <p:sp>
        <p:nvSpPr>
          <p:cNvPr id="29" name="Свиток: вертикальный 28">
            <a:extLst>
              <a:ext uri="{FF2B5EF4-FFF2-40B4-BE49-F238E27FC236}">
                <a16:creationId xmlns:a16="http://schemas.microsoft.com/office/drawing/2014/main" id="{0E9B59B3-E53C-2403-D90E-0A9F8306B923}"/>
              </a:ext>
            </a:extLst>
          </p:cNvPr>
          <p:cNvSpPr/>
          <p:nvPr/>
        </p:nvSpPr>
        <p:spPr>
          <a:xfrm>
            <a:off x="1425328" y="3899016"/>
            <a:ext cx="1943100" cy="150789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vulnerabilities list</a:t>
            </a:r>
            <a:endParaRPr lang="ru-RU"/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7EE5AEE5-AFA2-0DB0-043D-EC870F3050B4}"/>
              </a:ext>
            </a:extLst>
          </p:cNvPr>
          <p:cNvSpPr/>
          <p:nvPr/>
        </p:nvSpPr>
        <p:spPr>
          <a:xfrm>
            <a:off x="2265451" y="2619373"/>
            <a:ext cx="447675" cy="200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DEC292-FEBF-B42A-0EAE-648191B65FD9}"/>
              </a:ext>
            </a:extLst>
          </p:cNvPr>
          <p:cNvCxnSpPr>
            <a:stCxn id="10" idx="0"/>
            <a:endCxn id="15" idx="1"/>
          </p:cNvCxnSpPr>
          <p:nvPr/>
        </p:nvCxnSpPr>
        <p:spPr>
          <a:xfrm flipV="1">
            <a:off x="4654607" y="2019300"/>
            <a:ext cx="698443" cy="66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F485A82-0CFF-C81C-7A3C-9C6383ADE185}"/>
              </a:ext>
            </a:extLst>
          </p:cNvPr>
          <p:cNvCxnSpPr>
            <a:cxnSpLocks/>
            <a:stCxn id="10" idx="0"/>
            <a:endCxn id="16" idx="1"/>
          </p:cNvCxnSpPr>
          <p:nvPr/>
        </p:nvCxnSpPr>
        <p:spPr>
          <a:xfrm flipV="1">
            <a:off x="4654607" y="2495548"/>
            <a:ext cx="69844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05C2858-D1B9-21EA-341C-04583CDBD639}"/>
              </a:ext>
            </a:extLst>
          </p:cNvPr>
          <p:cNvCxnSpPr>
            <a:cxnSpLocks/>
            <a:stCxn id="10" idx="0"/>
            <a:endCxn id="17" idx="1"/>
          </p:cNvCxnSpPr>
          <p:nvPr/>
        </p:nvCxnSpPr>
        <p:spPr>
          <a:xfrm>
            <a:off x="4654607" y="2680214"/>
            <a:ext cx="698443" cy="26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79898E07-3819-0878-5148-AEA3E16CD121}"/>
              </a:ext>
            </a:extLst>
          </p:cNvPr>
          <p:cNvCxnSpPr>
            <a:cxnSpLocks/>
            <a:stCxn id="10" idx="0"/>
            <a:endCxn id="18" idx="1"/>
          </p:cNvCxnSpPr>
          <p:nvPr/>
        </p:nvCxnSpPr>
        <p:spPr>
          <a:xfrm>
            <a:off x="4654607" y="2680214"/>
            <a:ext cx="698443" cy="71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Стрелка: вправо 42">
            <a:extLst>
              <a:ext uri="{FF2B5EF4-FFF2-40B4-BE49-F238E27FC236}">
                <a16:creationId xmlns:a16="http://schemas.microsoft.com/office/drawing/2014/main" id="{81E75020-5084-E8C9-1F56-0CDEFB5413F1}"/>
              </a:ext>
            </a:extLst>
          </p:cNvPr>
          <p:cNvSpPr/>
          <p:nvPr/>
        </p:nvSpPr>
        <p:spPr>
          <a:xfrm rot="5400000">
            <a:off x="9438481" y="3620294"/>
            <a:ext cx="649285" cy="190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: вправо 43">
            <a:extLst>
              <a:ext uri="{FF2B5EF4-FFF2-40B4-BE49-F238E27FC236}">
                <a16:creationId xmlns:a16="http://schemas.microsoft.com/office/drawing/2014/main" id="{59EC4B79-1CC5-A823-E42D-650DB763E328}"/>
              </a:ext>
            </a:extLst>
          </p:cNvPr>
          <p:cNvSpPr/>
          <p:nvPr/>
        </p:nvSpPr>
        <p:spPr>
          <a:xfrm rot="10800000">
            <a:off x="8062912" y="4479807"/>
            <a:ext cx="649285" cy="209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7FE68B52-C4E9-F4D6-DCD8-0BDCD1C5D080}"/>
              </a:ext>
            </a:extLst>
          </p:cNvPr>
          <p:cNvSpPr/>
          <p:nvPr/>
        </p:nvSpPr>
        <p:spPr>
          <a:xfrm rot="10800000">
            <a:off x="6094288" y="4479807"/>
            <a:ext cx="649285" cy="209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1D71B367-3ACB-FA21-52FA-BA62894B2B16}"/>
              </a:ext>
            </a:extLst>
          </p:cNvPr>
          <p:cNvSpPr/>
          <p:nvPr/>
        </p:nvSpPr>
        <p:spPr>
          <a:xfrm rot="10800000">
            <a:off x="3246856" y="4548185"/>
            <a:ext cx="649285" cy="209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DCF7D75D-760D-ECB9-42CB-2161427AE30B}"/>
              </a:ext>
            </a:extLst>
          </p:cNvPr>
          <p:cNvSpPr/>
          <p:nvPr/>
        </p:nvSpPr>
        <p:spPr>
          <a:xfrm>
            <a:off x="8852147" y="5775325"/>
            <a:ext cx="1800225" cy="58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  <a:endParaRPr lang="ru-RU" dirty="0"/>
          </a:p>
        </p:txBody>
      </p:sp>
      <p:sp>
        <p:nvSpPr>
          <p:cNvPr id="48" name="Стрелка: влево-вправо 47">
            <a:extLst>
              <a:ext uri="{FF2B5EF4-FFF2-40B4-BE49-F238E27FC236}">
                <a16:creationId xmlns:a16="http://schemas.microsoft.com/office/drawing/2014/main" id="{2D0A16CF-969D-2BBB-3044-B094463DDF54}"/>
              </a:ext>
            </a:extLst>
          </p:cNvPr>
          <p:cNvSpPr/>
          <p:nvPr/>
        </p:nvSpPr>
        <p:spPr>
          <a:xfrm rot="16200000">
            <a:off x="9447792" y="5264113"/>
            <a:ext cx="663145" cy="2229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64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691A0E5-94D8-C55E-00C0-46AF291A42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8" r="26238" b="-1"/>
          <a:stretch/>
        </p:blipFill>
        <p:spPr bwMode="auto">
          <a:xfrm>
            <a:off x="20" y="10"/>
            <a:ext cx="60898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0C22F1-138D-4502-9919-EF8D6D4734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12000"/>
          </a:blip>
          <a:srcRect t="10090"/>
          <a:stretch/>
        </p:blipFill>
        <p:spPr>
          <a:xfrm>
            <a:off x="6089884" y="10"/>
            <a:ext cx="6102096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D7C070-D2E9-E948-24C7-66116E59C5E1}"/>
              </a:ext>
            </a:extLst>
          </p:cNvPr>
          <p:cNvSpPr txBox="1"/>
          <p:nvPr/>
        </p:nvSpPr>
        <p:spPr>
          <a:xfrm>
            <a:off x="2143125" y="5216500"/>
            <a:ext cx="9144000" cy="164149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u="sng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rPr>
              <a:t>American Fuzzy Lop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E30A3DF-E8D3-490F-B936-F407069E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4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120D1C0-90B6-475D-8852-A6CF499F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ED06E2-C14B-68A9-FE7E-F7BFC3CF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83" y="938195"/>
            <a:ext cx="9150033" cy="5783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B5D408-C5DD-3FBA-42AB-0164C14BB557}"/>
              </a:ext>
            </a:extLst>
          </p:cNvPr>
          <p:cNvSpPr txBox="1"/>
          <p:nvPr/>
        </p:nvSpPr>
        <p:spPr>
          <a:xfrm>
            <a:off x="514350" y="136525"/>
            <a:ext cx="784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AFL – PROCESS STANDARD CYCLE</a:t>
            </a:r>
            <a:endParaRPr lang="ru-RU" sz="3600" u="sng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79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C0FD12C-99A0-4719-440D-C46CABFC8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98" y="1443038"/>
            <a:ext cx="4523338" cy="4970702"/>
          </a:xfrm>
          <a:prstGeom prst="rect">
            <a:avLst/>
          </a:prstGeom>
          <a:ln w="190500" cap="flat" cmpd="thinThick">
            <a:solidFill>
              <a:srgbClr val="FFFFFF"/>
            </a:solidFill>
            <a:prstDash val="solid"/>
            <a:round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6D8CF2-6C94-9124-C4A0-8DA2D3A24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667" y="2848840"/>
            <a:ext cx="4731397" cy="2436669"/>
          </a:xfrm>
          <a:prstGeom prst="rect">
            <a:avLst/>
          </a:prstGeom>
          <a:ln w="190500" cap="flat" cmpd="thinThick">
            <a:solidFill>
              <a:srgbClr val="FFFFFF"/>
            </a:solidFill>
            <a:prstDash val="solid"/>
            <a:round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E30A3DF-E8D3-490F-B936-F407069E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7C070-D2E9-E948-24C7-66116E59C5E1}"/>
              </a:ext>
            </a:extLst>
          </p:cNvPr>
          <p:cNvSpPr txBox="1"/>
          <p:nvPr/>
        </p:nvSpPr>
        <p:spPr>
          <a:xfrm>
            <a:off x="1123951" y="117475"/>
            <a:ext cx="6400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u="sng" dirty="0">
              <a:gradFill flip="none" rotWithShape="1">
                <a:gsLst>
                  <a:gs pos="28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  <a:tileRect/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3CA98-14FA-0DE6-DA45-CB36205A1E41}"/>
              </a:ext>
            </a:extLst>
          </p:cNvPr>
          <p:cNvSpPr txBox="1"/>
          <p:nvPr/>
        </p:nvSpPr>
        <p:spPr>
          <a:xfrm>
            <a:off x="5648325" y="1058377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B23237-AAA4-1F43-7E52-C85F998B617F}"/>
              </a:ext>
            </a:extLst>
          </p:cNvPr>
          <p:cNvSpPr txBox="1"/>
          <p:nvPr/>
        </p:nvSpPr>
        <p:spPr>
          <a:xfrm>
            <a:off x="752475" y="2647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EXECUTION TRACE</a:t>
            </a:r>
            <a:endParaRPr lang="ru-RU" sz="3600" u="sng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02670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Глубина</Template>
  <TotalTime>54323</TotalTime>
  <Words>286</Words>
  <Application>Microsoft Office PowerPoint</Application>
  <PresentationFormat>Широкоэкранный</PresentationFormat>
  <Paragraphs>99</Paragraphs>
  <Slides>28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Corbel</vt:lpstr>
      <vt:lpstr>Segoe UI Semibold</vt:lpstr>
      <vt:lpstr>Глубина</vt:lpstr>
      <vt:lpstr>Visio.Drawing.15</vt:lpstr>
      <vt:lpstr>Human-Controlled Fuzzing with AFL</vt:lpstr>
      <vt:lpstr>WHO WE ARE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Максим</cp:lastModifiedBy>
  <cp:revision>1495</cp:revision>
  <dcterms:created xsi:type="dcterms:W3CDTF">2020-05-30T05:46:53Z</dcterms:created>
  <dcterms:modified xsi:type="dcterms:W3CDTF">2022-09-16T21:07:58Z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(3)4qJFSsHc6T+kIhyCKOiZ0Uj0X5YyT34LJwWTHauWOLCRmJqw06S67Op3g4AP3Rx5TJW9HwTU
tYUlnxIXx/QQ0lE+Mkv0ejRyGmK2cFe64Z8mZy8Nlxs1R6onrr6QDJK5pmvExkMRZnkin62S
02L6NYSbLDpMh1UprBEBifnoliIeaR51M1dwp2dQJySNCwc3sg60mAeMY7F5Fx+yFUMmFwnv
q8EvaMP6JeiwLbwm2N</vt:lpwstr>
  </property>
  <property fmtid="{D5CDD505-2E9C-101B-9397-08002B2CF9AE}" pid="3" name="_2015_ms_pID_7253431">
    <vt:lpwstr>66hXgrQKuCOBWgEkzCW/WUAgpM2AMh5bUHrV6zPgCCcvRitBWot0Pz
vZp/lg4HlQKlJCxqAPawAOIaZn59EWq0ssq4HF3vTaG3wGG7mg1mZNBWPac/gIRTO0wXyzK2
WTLSiEj+RqquhwIKNe77WebfYn0p1c7+VNGikhMP+wklqd+AnLCqIsmoyp6hSsxyPDybJPyC
lu6eCGX8s4JrpC9yl+dX/jPp1UQaLaa8bcDK</vt:lpwstr>
  </property>
  <property fmtid="{D5CDD505-2E9C-101B-9397-08002B2CF9AE}" pid="4" name="_2015_ms_pID_7253432">
    <vt:lpwstr>pg==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1655467231</vt:lpwstr>
  </property>
</Properties>
</file>