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handoutMasterIdLst>
    <p:handoutMasterId r:id="rId81"/>
  </p:handoutMasterIdLst>
  <p:sldIdLst>
    <p:sldId id="256" r:id="rId2"/>
    <p:sldId id="304" r:id="rId3"/>
    <p:sldId id="358" r:id="rId4"/>
    <p:sldId id="305" r:id="rId5"/>
    <p:sldId id="306" r:id="rId6"/>
    <p:sldId id="307" r:id="rId7"/>
    <p:sldId id="308" r:id="rId8"/>
    <p:sldId id="310" r:id="rId9"/>
    <p:sldId id="361" r:id="rId10"/>
    <p:sldId id="362" r:id="rId11"/>
    <p:sldId id="359" r:id="rId12"/>
    <p:sldId id="312" r:id="rId13"/>
    <p:sldId id="385" r:id="rId14"/>
    <p:sldId id="386" r:id="rId15"/>
    <p:sldId id="387" r:id="rId16"/>
    <p:sldId id="396" r:id="rId17"/>
    <p:sldId id="397" r:id="rId18"/>
    <p:sldId id="398" r:id="rId19"/>
    <p:sldId id="400" r:id="rId20"/>
    <p:sldId id="399" r:id="rId21"/>
    <p:sldId id="401" r:id="rId22"/>
    <p:sldId id="402" r:id="rId23"/>
    <p:sldId id="360" r:id="rId24"/>
    <p:sldId id="269" r:id="rId25"/>
    <p:sldId id="363" r:id="rId26"/>
    <p:sldId id="364" r:id="rId27"/>
    <p:sldId id="270" r:id="rId28"/>
    <p:sldId id="302" r:id="rId29"/>
    <p:sldId id="273" r:id="rId30"/>
    <p:sldId id="377" r:id="rId31"/>
    <p:sldId id="378" r:id="rId32"/>
    <p:sldId id="274" r:id="rId33"/>
    <p:sldId id="341" r:id="rId34"/>
    <p:sldId id="380" r:id="rId35"/>
    <p:sldId id="278" r:id="rId36"/>
    <p:sldId id="366" r:id="rId37"/>
    <p:sldId id="334" r:id="rId38"/>
    <p:sldId id="343" r:id="rId39"/>
    <p:sldId id="281" r:id="rId40"/>
    <p:sldId id="282" r:id="rId41"/>
    <p:sldId id="367" r:id="rId42"/>
    <p:sldId id="283" r:id="rId43"/>
    <p:sldId id="411" r:id="rId44"/>
    <p:sldId id="412" r:id="rId45"/>
    <p:sldId id="414" r:id="rId46"/>
    <p:sldId id="372" r:id="rId47"/>
    <p:sldId id="299" r:id="rId48"/>
    <p:sldId id="373" r:id="rId49"/>
    <p:sldId id="337" r:id="rId50"/>
    <p:sldId id="403" r:id="rId51"/>
    <p:sldId id="404" r:id="rId52"/>
    <p:sldId id="381" r:id="rId53"/>
    <p:sldId id="287" r:id="rId54"/>
    <p:sldId id="353" r:id="rId55"/>
    <p:sldId id="405" r:id="rId56"/>
    <p:sldId id="415" r:id="rId57"/>
    <p:sldId id="416" r:id="rId58"/>
    <p:sldId id="410" r:id="rId59"/>
    <p:sldId id="348" r:id="rId60"/>
    <p:sldId id="351" r:id="rId61"/>
    <p:sldId id="352" r:id="rId62"/>
    <p:sldId id="365" r:id="rId63"/>
    <p:sldId id="301" r:id="rId64"/>
    <p:sldId id="322" r:id="rId65"/>
    <p:sldId id="323" r:id="rId66"/>
    <p:sldId id="324" r:id="rId67"/>
    <p:sldId id="326" r:id="rId68"/>
    <p:sldId id="327" r:id="rId69"/>
    <p:sldId id="331" r:id="rId70"/>
    <p:sldId id="332" r:id="rId71"/>
    <p:sldId id="335" r:id="rId72"/>
    <p:sldId id="344" r:id="rId73"/>
    <p:sldId id="345" r:id="rId74"/>
    <p:sldId id="346" r:id="rId75"/>
    <p:sldId id="347" r:id="rId76"/>
    <p:sldId id="349" r:id="rId77"/>
    <p:sldId id="338" r:id="rId78"/>
    <p:sldId id="350" r:id="rId79"/>
  </p:sldIdLst>
  <p:sldSz cx="9144000" cy="6858000" type="screen4x3"/>
  <p:notesSz cx="9928225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333300"/>
    <a:srgbClr val="008000"/>
    <a:srgbClr val="993300"/>
    <a:srgbClr val="884535"/>
    <a:srgbClr val="FFFFFF"/>
    <a:srgbClr val="C05E5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5" autoAdjust="0"/>
    <p:restoredTop sz="87486" autoAdjust="0"/>
  </p:normalViewPr>
  <p:slideViewPr>
    <p:cSldViewPr>
      <p:cViewPr>
        <p:scale>
          <a:sx n="40" d="100"/>
          <a:sy n="40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36D8F-71DD-4F9C-BC0E-468FFCEC4ED1}" type="datetimeFigureOut">
              <a:rPr lang="ru-RU" smtClean="0"/>
              <a:t>27.05.2014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247D5-6249-49BA-8ABB-41513A5BC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77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54644CD-5E38-47C8-BB68-ECD398C9243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8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2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4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1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9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3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3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3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25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5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644CD-5E38-47C8-BB68-ECD398C92431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0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12875"/>
            <a:ext cx="7772400" cy="3311525"/>
          </a:xfrm>
        </p:spPr>
        <p:txBody>
          <a:bodyPr/>
          <a:lstStyle>
            <a:lvl1pPr>
              <a:defRPr>
                <a:solidFill>
                  <a:srgbClr val="CCCCFF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256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84763"/>
            <a:ext cx="9144000" cy="1320800"/>
          </a:xfrm>
        </p:spPr>
        <p:txBody>
          <a:bodyPr/>
          <a:lstStyle>
            <a:lvl1pPr marL="0" indent="0" algn="ctr">
              <a:buFont typeface="Arial" charset="0"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7F8C71-637C-494F-A650-A78CA6F4DA2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96075" y="301625"/>
            <a:ext cx="2124075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301625"/>
            <a:ext cx="6219825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DC308C-CB71-424C-91B8-80A3B55A1A1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6F129-8A3F-42BE-AFCF-7BCAE909227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B0873E-AE2F-4B17-A1EB-D0A5340408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13543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1688" y="1412875"/>
            <a:ext cx="413702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48E56B-94AC-417E-B592-243907C340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6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8C7C5-CE41-4AE3-8485-56F4787F933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F4A37-79DC-4859-A620-301AAE9B3AB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930B2C-C7EE-4F36-8537-A6FCD3937AC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8039B7-79A8-470F-915F-C7668592C8C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053B8A-2F72-46A0-BB2B-6328D00A0E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1625"/>
            <a:ext cx="8496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234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12875"/>
            <a:ext cx="842486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237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2350" y="6235700"/>
            <a:ext cx="190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1EFC5BA-734E-4144-A0B7-3C76FBA3CF2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" y="0"/>
            <a:ext cx="9131120" cy="119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908720"/>
            <a:ext cx="8424428" cy="2700300"/>
          </a:xfrm>
        </p:spPr>
        <p:txBody>
          <a:bodyPr/>
          <a:lstStyle/>
          <a:p>
            <a:r>
              <a:rPr lang="en-US" b="1" spc="150" dirty="0"/>
              <a:t>APPLYING MEMORY FORENSICS TO ROOTKIT DETECTION</a:t>
            </a:r>
            <a:endParaRPr lang="ru-RU" spc="15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508" y="4581128"/>
            <a:ext cx="9144000" cy="648072"/>
          </a:xfrm>
        </p:spPr>
        <p:txBody>
          <a:bodyPr/>
          <a:lstStyle/>
          <a:p>
            <a:r>
              <a:rPr lang="en-US" sz="2800" b="1" dirty="0"/>
              <a:t> Igor </a:t>
            </a:r>
            <a:r>
              <a:rPr lang="en-US" sz="2800" b="1" dirty="0" smtClean="0"/>
              <a:t>Korkin     Ivan </a:t>
            </a:r>
            <a:r>
              <a:rPr lang="en-US" sz="2800" b="1" dirty="0" err="1"/>
              <a:t>Nesterov</a:t>
            </a:r>
            <a:endParaRPr lang="ru-RU" sz="28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6273316"/>
            <a:ext cx="9144000" cy="58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CDFSL  2014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ыноска-облако 11"/>
          <p:cNvSpPr/>
          <p:nvPr/>
        </p:nvSpPr>
        <p:spPr bwMode="auto">
          <a:xfrm>
            <a:off x="-508" y="188640"/>
            <a:ext cx="8640452" cy="2340261"/>
          </a:xfrm>
          <a:prstGeom prst="cloudCallout">
            <a:avLst>
              <a:gd name="adj1" fmla="val -33880"/>
              <a:gd name="adj2" fmla="val 533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527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kern="0" dirty="0">
                <a:solidFill>
                  <a:srgbClr val="000099"/>
                </a:solidFill>
                <a:latin typeface="Arial"/>
              </a:rPr>
              <a:t>What can we do under these circumstances?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1314400" y="3333182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>
                <a:solidFill>
                  <a:srgbClr val="FF0000"/>
                </a:solidFill>
                <a:latin typeface="Arial"/>
              </a:rPr>
              <a:t>Let's omit the functions</a:t>
            </a:r>
            <a:r>
              <a:rPr lang="en-US" sz="4000" b="1" kern="0" dirty="0" smtClean="0">
                <a:solidFill>
                  <a:srgbClr val="FF0000"/>
                </a:solidFill>
                <a:latin typeface="Arial"/>
              </a:rPr>
              <a:t>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Выноска-облако 11"/>
          <p:cNvSpPr/>
          <p:nvPr/>
        </p:nvSpPr>
        <p:spPr bwMode="auto">
          <a:xfrm>
            <a:off x="1727684" y="4185084"/>
            <a:ext cx="5472608" cy="2595854"/>
          </a:xfrm>
          <a:prstGeom prst="cloudCallout">
            <a:avLst>
              <a:gd name="adj1" fmla="val -49946"/>
              <a:gd name="adj2" fmla="val 397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Выноска-облако 11"/>
          <p:cNvSpPr/>
          <p:nvPr/>
        </p:nvSpPr>
        <p:spPr bwMode="auto">
          <a:xfrm>
            <a:off x="-508" y="188640"/>
            <a:ext cx="8640452" cy="2340261"/>
          </a:xfrm>
          <a:prstGeom prst="cloudCallout">
            <a:avLst>
              <a:gd name="adj1" fmla="val -33880"/>
              <a:gd name="adj2" fmla="val 533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4620698"/>
            <a:ext cx="9145016" cy="1728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FF0000"/>
                </a:solidFill>
              </a:rPr>
              <a:t>What can we use 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instead?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527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kern="0" dirty="0">
                <a:solidFill>
                  <a:srgbClr val="000099"/>
                </a:solidFill>
                <a:latin typeface="Arial"/>
              </a:rPr>
              <a:t>What can we do under these circumstances?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1314400" y="3333182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kern="0" dirty="0">
                <a:solidFill>
                  <a:srgbClr val="000099"/>
                </a:solidFill>
                <a:latin typeface="Arial"/>
              </a:rPr>
              <a:t>Let's omit the functions</a:t>
            </a:r>
            <a:r>
              <a:rPr lang="en-US" sz="4000" b="1" kern="0" dirty="0" smtClean="0">
                <a:solidFill>
                  <a:srgbClr val="000099"/>
                </a:solidFill>
                <a:latin typeface="Arial"/>
              </a:rPr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Скругленный прямоугольник 94"/>
          <p:cNvSpPr/>
          <p:nvPr/>
        </p:nvSpPr>
        <p:spPr bwMode="auto">
          <a:xfrm>
            <a:off x="5508104" y="1159752"/>
            <a:ext cx="3129869" cy="5400600"/>
          </a:xfrm>
          <a:prstGeom prst="roundRect">
            <a:avLst>
              <a:gd name="adj" fmla="val 11464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9" name="Скругленный прямоугольник 88"/>
          <p:cNvSpPr/>
          <p:nvPr/>
        </p:nvSpPr>
        <p:spPr bwMode="auto">
          <a:xfrm>
            <a:off x="472828" y="1185004"/>
            <a:ext cx="3775136" cy="5375348"/>
          </a:xfrm>
          <a:prstGeom prst="roundRect">
            <a:avLst>
              <a:gd name="adj" fmla="val 11464"/>
            </a:avLst>
          </a:prstGeom>
          <a:noFill/>
          <a:ln w="38100">
            <a:solidFill>
              <a:schemeClr val="accent2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49374"/>
            <a:ext cx="8496300" cy="895350"/>
          </a:xfrm>
        </p:spPr>
        <p:txBody>
          <a:bodyPr/>
          <a:lstStyle/>
          <a:p>
            <a:r>
              <a:rPr lang="en-US" sz="4000" b="1" dirty="0" smtClean="0"/>
              <a:t>Virtual and Physical memory</a:t>
            </a:r>
            <a:endParaRPr lang="ru-RU" sz="4000" b="1" dirty="0"/>
          </a:p>
        </p:txBody>
      </p:sp>
      <p:sp>
        <p:nvSpPr>
          <p:cNvPr id="4" name="Параллелограмм 3"/>
          <p:cNvSpPr/>
          <p:nvPr/>
        </p:nvSpPr>
        <p:spPr bwMode="auto">
          <a:xfrm>
            <a:off x="2077886" y="3067964"/>
            <a:ext cx="1530170" cy="360040"/>
          </a:xfrm>
          <a:prstGeom prst="parallelogram">
            <a:avLst>
              <a:gd name="adj" fmla="val 112596"/>
            </a:avLst>
          </a:prstGeom>
          <a:solidFill>
            <a:srgbClr val="92D05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3608" y="4277400"/>
            <a:ext cx="1260140" cy="1887252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3608" y="2636260"/>
            <a:ext cx="1260140" cy="1641140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араллелограмм 6"/>
          <p:cNvSpPr/>
          <p:nvPr/>
        </p:nvSpPr>
        <p:spPr bwMode="auto">
          <a:xfrm>
            <a:off x="1043608" y="3032624"/>
            <a:ext cx="2654458" cy="1249587"/>
          </a:xfrm>
          <a:prstGeom prst="parallelogram">
            <a:avLst>
              <a:gd name="adj" fmla="val 113469"/>
            </a:avLst>
          </a:prstGeom>
          <a:noFill/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74226" y="2665604"/>
            <a:ext cx="1193518" cy="438708"/>
          </a:xfrm>
          <a:prstGeom prst="rect">
            <a:avLst/>
          </a:prstGeom>
          <a:solidFill>
            <a:srgbClr val="FF66FF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 bwMode="auto">
          <a:xfrm flipV="1">
            <a:off x="1043608" y="3176320"/>
            <a:ext cx="1260140" cy="1105892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 bwMode="auto">
          <a:xfrm>
            <a:off x="1074226" y="5660596"/>
            <a:ext cx="1193518" cy="474712"/>
          </a:xfrm>
          <a:prstGeom prst="rect">
            <a:avLst/>
          </a:prstGeom>
          <a:solidFill>
            <a:srgbClr val="CC00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0199" y="3228404"/>
            <a:ext cx="164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user mode</a:t>
            </a:r>
            <a:endParaRPr lang="ru-RU" sz="24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08500" y="4992601"/>
            <a:ext cx="188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kernel mode</a:t>
            </a:r>
            <a:endParaRPr lang="ru-RU" sz="24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1353" y="2138247"/>
            <a:ext cx="133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calc.exe</a:t>
            </a:r>
            <a:endParaRPr lang="ru-RU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2606299"/>
            <a:ext cx="148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/>
              </a:rPr>
              <a:t>word.exe</a:t>
            </a:r>
            <a:endParaRPr lang="ru-RU" sz="2400" dirty="0">
              <a:latin typeface="+mn-lt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6266994" y="2085104"/>
            <a:ext cx="1446304" cy="3647156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6300192" y="2305220"/>
            <a:ext cx="1381083" cy="474712"/>
          </a:xfrm>
          <a:prstGeom prst="rect">
            <a:avLst/>
          </a:prstGeom>
          <a:solidFill>
            <a:srgbClr val="CC00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kernel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Стрелка вправо 84"/>
          <p:cNvSpPr/>
          <p:nvPr/>
        </p:nvSpPr>
        <p:spPr bwMode="auto">
          <a:xfrm>
            <a:off x="4139952" y="3176320"/>
            <a:ext cx="1656184" cy="8857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969183" y="1294255"/>
            <a:ext cx="2597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u="sng" dirty="0">
                <a:latin typeface="+mn-lt"/>
              </a:rPr>
              <a:t>Virtual memory</a:t>
            </a:r>
            <a:endParaRPr lang="ru-RU" sz="2800" u="sng" dirty="0">
              <a:latin typeface="+mn-lt"/>
            </a:endParaRPr>
          </a:p>
        </p:txBody>
      </p:sp>
      <p:sp>
        <p:nvSpPr>
          <p:cNvPr id="94" name="Прямоугольник 93"/>
          <p:cNvSpPr/>
          <p:nvPr/>
        </p:nvSpPr>
        <p:spPr bwMode="auto">
          <a:xfrm>
            <a:off x="1074227" y="4472464"/>
            <a:ext cx="1193517" cy="474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5508104" y="1274151"/>
            <a:ext cx="312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+mn-lt"/>
              </a:rPr>
              <a:t>Physical memory</a:t>
            </a:r>
            <a:endParaRPr lang="ru-RU" sz="2800" u="sng" dirty="0">
              <a:latin typeface="+mn-lt"/>
            </a:endParaRPr>
          </a:p>
        </p:txBody>
      </p:sp>
      <p:pic>
        <p:nvPicPr>
          <p:cNvPr id="1030" name="Picture 6" descr="FreeMemory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4876">
            <a:off x="6138020" y="5328721"/>
            <a:ext cx="1994688" cy="13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Прямоугольник 97"/>
          <p:cNvSpPr/>
          <p:nvPr/>
        </p:nvSpPr>
        <p:spPr bwMode="auto">
          <a:xfrm>
            <a:off x="6300418" y="2795269"/>
            <a:ext cx="1385815" cy="4747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>
            <a:off x="6300418" y="4242696"/>
            <a:ext cx="1380858" cy="474712"/>
          </a:xfrm>
          <a:prstGeom prst="rect">
            <a:avLst/>
          </a:prstGeom>
          <a:solidFill>
            <a:srgbClr val="FF66FF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calc.exe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 bwMode="auto">
          <a:xfrm>
            <a:off x="6300192" y="4832825"/>
            <a:ext cx="1381084" cy="474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kernel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75821" y="2780928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n-lt"/>
              </a:rPr>
              <a:t>word.exe</a:t>
            </a:r>
            <a:endParaRPr lang="ru-RU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" name="Выноска-облако 30"/>
          <p:cNvSpPr/>
          <p:nvPr/>
        </p:nvSpPr>
        <p:spPr bwMode="auto">
          <a:xfrm>
            <a:off x="4391980" y="3248980"/>
            <a:ext cx="900100" cy="720080"/>
          </a:xfrm>
          <a:prstGeom prst="cloudCallout">
            <a:avLst>
              <a:gd name="adj1" fmla="val -34061"/>
              <a:gd name="adj2" fmla="val 54146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627978" y="3286725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77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1943708" y="1983904"/>
            <a:ext cx="3636404" cy="3209291"/>
          </a:xfrm>
          <a:prstGeom prst="roundRect">
            <a:avLst>
              <a:gd name="adj" fmla="val 0"/>
            </a:avLst>
          </a:prstGeom>
          <a:noFill/>
          <a:ln w="28575" cap="rnd" cmpd="sng">
            <a:prstDash val="dash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2159732" y="3843044"/>
            <a:ext cx="3203290" cy="113412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374"/>
            <a:ext cx="9144000" cy="751334"/>
          </a:xfrm>
        </p:spPr>
        <p:txBody>
          <a:bodyPr/>
          <a:lstStyle/>
          <a:p>
            <a:r>
              <a:rPr lang="en-US" sz="3600" b="1" dirty="0"/>
              <a:t>How does </a:t>
            </a:r>
            <a:r>
              <a:rPr lang="en-US" sz="3600" b="1" dirty="0" smtClean="0"/>
              <a:t>addresses translation work?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483768" y="975792"/>
            <a:ext cx="2592287" cy="787152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Virtual address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1151620" y="939788"/>
            <a:ext cx="1423827" cy="907504"/>
          </a:xfrm>
          <a:prstGeom prst="right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303748" y="2307940"/>
            <a:ext cx="2916324" cy="10801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Page Directory &amp; Page Tables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303748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FLAGS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761910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PFN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32772" y="3843044"/>
            <a:ext cx="2297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Table’s entry:</a:t>
            </a:r>
            <a:endParaRPr lang="ru-RU" sz="2800" dirty="0">
              <a:latin typeface="+mn-lt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5832140" y="4356974"/>
            <a:ext cx="2628292" cy="2091426"/>
          </a:xfrm>
          <a:prstGeom prst="roundRect">
            <a:avLst>
              <a:gd name="adj" fmla="val 8332"/>
            </a:avLst>
          </a:prstGeom>
          <a:ln w="28575">
            <a:solidFill>
              <a:schemeClr val="tx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32140" y="4438563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Physical memory</a:t>
            </a:r>
            <a:endParaRPr lang="ru-RU" sz="2400" dirty="0">
              <a:latin typeface="+mn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51620" y="118775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ACCESS</a:t>
            </a:r>
            <a:endParaRPr lang="ru-RU" sz="2000" dirty="0">
              <a:latin typeface="+mn-lt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6003425" y="5368280"/>
            <a:ext cx="2268252" cy="803405"/>
          </a:xfrm>
          <a:prstGeom prst="roundRect">
            <a:avLst>
              <a:gd name="adj" fmla="val 18349"/>
            </a:avLst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/>
              <a:t>Address </a:t>
            </a:r>
            <a:r>
              <a:rPr lang="en-US" sz="2400" dirty="0"/>
              <a:t>= </a:t>
            </a:r>
            <a:r>
              <a:rPr lang="en-US" sz="2400" dirty="0" smtClean="0"/>
              <a:t>PFN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/>
              <a:t>0x1000</a:t>
            </a:r>
            <a:endParaRPr lang="ru-RU" sz="2400" dirty="0"/>
          </a:p>
        </p:txBody>
      </p:sp>
      <p:sp>
        <p:nvSpPr>
          <p:cNvPr id="21" name="Стрелка углом 20"/>
          <p:cNvSpPr/>
          <p:nvPr/>
        </p:nvSpPr>
        <p:spPr bwMode="auto">
          <a:xfrm flipV="1">
            <a:off x="4788024" y="4869160"/>
            <a:ext cx="1224136" cy="823156"/>
          </a:xfrm>
          <a:prstGeom prst="bentArrow">
            <a:avLst>
              <a:gd name="adj1" fmla="val 14996"/>
              <a:gd name="adj2" fmla="val 22439"/>
              <a:gd name="adj3" fmla="val 39343"/>
              <a:gd name="adj4" fmla="val 40589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Стрелка вниз 28"/>
          <p:cNvSpPr/>
          <p:nvPr/>
        </p:nvSpPr>
        <p:spPr bwMode="auto">
          <a:xfrm>
            <a:off x="3635896" y="1767880"/>
            <a:ext cx="249244" cy="540060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Стрелка вниз 34"/>
          <p:cNvSpPr/>
          <p:nvPr/>
        </p:nvSpPr>
        <p:spPr bwMode="auto">
          <a:xfrm>
            <a:off x="3643949" y="3398127"/>
            <a:ext cx="249244" cy="460648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2051" name="Picture 3" descr="C:\Users\KorkinIY\Downloads\bin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07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 bwMode="auto">
          <a:xfrm>
            <a:off x="1943708" y="1983904"/>
            <a:ext cx="3636404" cy="3209291"/>
          </a:xfrm>
          <a:prstGeom prst="roundRect">
            <a:avLst>
              <a:gd name="adj" fmla="val 0"/>
            </a:avLst>
          </a:prstGeom>
          <a:noFill/>
          <a:ln w="28575" cap="rnd" cmpd="sng">
            <a:prstDash val="dash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Выноска-облако 27"/>
          <p:cNvSpPr/>
          <p:nvPr/>
        </p:nvSpPr>
        <p:spPr bwMode="auto">
          <a:xfrm>
            <a:off x="5724128" y="908720"/>
            <a:ext cx="3276363" cy="2881747"/>
          </a:xfrm>
          <a:prstGeom prst="cloudCallout">
            <a:avLst>
              <a:gd name="adj1" fmla="val -52328"/>
              <a:gd name="adj2" fmla="val 490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Скругленный прямоугольник 33"/>
          <p:cNvSpPr/>
          <p:nvPr/>
        </p:nvSpPr>
        <p:spPr bwMode="auto">
          <a:xfrm>
            <a:off x="2159732" y="3843044"/>
            <a:ext cx="3203290" cy="113412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374"/>
            <a:ext cx="9144000" cy="751334"/>
          </a:xfrm>
        </p:spPr>
        <p:txBody>
          <a:bodyPr/>
          <a:lstStyle/>
          <a:p>
            <a:r>
              <a:rPr lang="en-US" sz="3600" b="1" dirty="0"/>
              <a:t>How does </a:t>
            </a:r>
            <a:r>
              <a:rPr lang="en-US" sz="3600" b="1" dirty="0" smtClean="0"/>
              <a:t>addresses translation work?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483768" y="975792"/>
            <a:ext cx="2592287" cy="787152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Virtual address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1151620" y="939788"/>
            <a:ext cx="1423827" cy="907504"/>
          </a:xfrm>
          <a:prstGeom prst="right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303748" y="2307940"/>
            <a:ext cx="2916324" cy="10801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Page Directory &amp; Page Tables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303748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FLAGS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761910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PFN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32772" y="3843044"/>
            <a:ext cx="2297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Table’s entry:</a:t>
            </a:r>
            <a:endParaRPr lang="ru-RU" sz="2800" dirty="0">
              <a:latin typeface="+mn-lt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5832140" y="4356974"/>
            <a:ext cx="2628292" cy="2091426"/>
          </a:xfrm>
          <a:prstGeom prst="roundRect">
            <a:avLst>
              <a:gd name="adj" fmla="val 8332"/>
            </a:avLst>
          </a:prstGeom>
          <a:ln w="28575">
            <a:solidFill>
              <a:schemeClr val="tx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32140" y="4438563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Physical memory</a:t>
            </a:r>
            <a:endParaRPr lang="ru-RU" sz="2400" dirty="0">
              <a:latin typeface="+mn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51620" y="118775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ACCESS</a:t>
            </a:r>
            <a:endParaRPr lang="ru-RU" sz="2000" dirty="0">
              <a:latin typeface="+mn-lt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6003425" y="5368280"/>
            <a:ext cx="2268252" cy="803405"/>
          </a:xfrm>
          <a:prstGeom prst="roundRect">
            <a:avLst>
              <a:gd name="adj" fmla="val 18349"/>
            </a:avLst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/>
              <a:t>Address </a:t>
            </a:r>
            <a:r>
              <a:rPr lang="en-US" sz="2400" dirty="0"/>
              <a:t>= </a:t>
            </a:r>
            <a:r>
              <a:rPr lang="en-US" sz="2400" dirty="0" smtClean="0"/>
              <a:t>PFN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/>
              <a:t>0x1000</a:t>
            </a:r>
            <a:endParaRPr lang="ru-RU" sz="2400" dirty="0"/>
          </a:p>
        </p:txBody>
      </p:sp>
      <p:sp>
        <p:nvSpPr>
          <p:cNvPr id="21" name="Стрелка углом 20"/>
          <p:cNvSpPr/>
          <p:nvPr/>
        </p:nvSpPr>
        <p:spPr bwMode="auto">
          <a:xfrm flipV="1">
            <a:off x="4788024" y="4869160"/>
            <a:ext cx="1224136" cy="823156"/>
          </a:xfrm>
          <a:prstGeom prst="bentArrow">
            <a:avLst>
              <a:gd name="adj1" fmla="val 14996"/>
              <a:gd name="adj2" fmla="val 22439"/>
              <a:gd name="adj3" fmla="val 39343"/>
              <a:gd name="adj4" fmla="val 40589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Стрелка вниз 28"/>
          <p:cNvSpPr/>
          <p:nvPr/>
        </p:nvSpPr>
        <p:spPr bwMode="auto">
          <a:xfrm>
            <a:off x="3635896" y="1767880"/>
            <a:ext cx="249244" cy="540060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Стрелка вниз 34"/>
          <p:cNvSpPr/>
          <p:nvPr/>
        </p:nvSpPr>
        <p:spPr bwMode="auto">
          <a:xfrm>
            <a:off x="3643949" y="3398127"/>
            <a:ext cx="249244" cy="460648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2051" name="Picture 3" descr="C:\Users\KorkinIY\Downloads\bin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07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5976156" y="1376772"/>
            <a:ext cx="2961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+mn-lt"/>
              </a:rPr>
              <a:t>Is it possible to use paging in a dump?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1943708" y="1983904"/>
            <a:ext cx="3636404" cy="3209291"/>
          </a:xfrm>
          <a:prstGeom prst="roundRect">
            <a:avLst>
              <a:gd name="adj" fmla="val 0"/>
            </a:avLst>
          </a:prstGeom>
          <a:noFill/>
          <a:ln w="28575" cap="rnd" cmpd="sng">
            <a:prstDash val="dash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2159732" y="3843044"/>
            <a:ext cx="3203290" cy="113412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374"/>
            <a:ext cx="9144000" cy="751334"/>
          </a:xfrm>
        </p:spPr>
        <p:txBody>
          <a:bodyPr/>
          <a:lstStyle/>
          <a:p>
            <a:r>
              <a:rPr lang="en-US" sz="3600" b="1" dirty="0"/>
              <a:t>How does </a:t>
            </a:r>
            <a:r>
              <a:rPr lang="en-US" sz="3600" b="1" dirty="0" smtClean="0"/>
              <a:t>addresses translation work?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483768" y="975792"/>
            <a:ext cx="2592287" cy="787152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Virtual address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1151620" y="939788"/>
            <a:ext cx="1423827" cy="907504"/>
          </a:xfrm>
          <a:prstGeom prst="right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303748" y="2307940"/>
            <a:ext cx="2916324" cy="10801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Page Directory &amp; Page Tables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303748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FLAGS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761910" y="4365104"/>
            <a:ext cx="1458162" cy="50405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PFN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32772" y="3843044"/>
            <a:ext cx="2297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Table’s entry:</a:t>
            </a:r>
            <a:endParaRPr lang="ru-RU" sz="2800" dirty="0">
              <a:latin typeface="+mn-lt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5832140" y="4356974"/>
            <a:ext cx="2628292" cy="2091426"/>
          </a:xfrm>
          <a:prstGeom prst="roundRect">
            <a:avLst>
              <a:gd name="adj" fmla="val 8332"/>
            </a:avLst>
          </a:prstGeom>
          <a:ln w="28575">
            <a:solidFill>
              <a:schemeClr val="tx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32140" y="4438563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Physical memory</a:t>
            </a:r>
            <a:endParaRPr lang="ru-RU" sz="2400" dirty="0">
              <a:latin typeface="+mn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51620" y="1187750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ACCESS</a:t>
            </a:r>
            <a:endParaRPr lang="ru-RU" sz="2000" dirty="0">
              <a:latin typeface="+mn-lt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6003425" y="5368280"/>
            <a:ext cx="2268252" cy="803405"/>
          </a:xfrm>
          <a:prstGeom prst="roundRect">
            <a:avLst>
              <a:gd name="adj" fmla="val 18349"/>
            </a:avLst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/>
              <a:t>Address </a:t>
            </a:r>
            <a:r>
              <a:rPr lang="en-US" sz="2400" dirty="0"/>
              <a:t>= </a:t>
            </a:r>
            <a:r>
              <a:rPr lang="en-US" sz="2400" dirty="0" smtClean="0"/>
              <a:t>PFN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/>
              <a:t>0x1000</a:t>
            </a:r>
            <a:endParaRPr lang="ru-RU" sz="2400" dirty="0"/>
          </a:p>
        </p:txBody>
      </p:sp>
      <p:sp>
        <p:nvSpPr>
          <p:cNvPr id="21" name="Стрелка углом 20"/>
          <p:cNvSpPr/>
          <p:nvPr/>
        </p:nvSpPr>
        <p:spPr bwMode="auto">
          <a:xfrm flipV="1">
            <a:off x="4788024" y="4869160"/>
            <a:ext cx="1224136" cy="823156"/>
          </a:xfrm>
          <a:prstGeom prst="bentArrow">
            <a:avLst>
              <a:gd name="adj1" fmla="val 14996"/>
              <a:gd name="adj2" fmla="val 22439"/>
              <a:gd name="adj3" fmla="val 39343"/>
              <a:gd name="adj4" fmla="val 40589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Стрелка вниз 28"/>
          <p:cNvSpPr/>
          <p:nvPr/>
        </p:nvSpPr>
        <p:spPr bwMode="auto">
          <a:xfrm>
            <a:off x="3635896" y="1767880"/>
            <a:ext cx="249244" cy="540060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Стрелка вниз 34"/>
          <p:cNvSpPr/>
          <p:nvPr/>
        </p:nvSpPr>
        <p:spPr bwMode="auto">
          <a:xfrm>
            <a:off x="3643949" y="3398127"/>
            <a:ext cx="249244" cy="460648"/>
          </a:xfrm>
          <a:prstGeom prst="downArrow">
            <a:avLst>
              <a:gd name="adj1" fmla="val 28444"/>
              <a:gd name="adj2" fmla="val 80182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2051" name="Picture 3" descr="C:\Users\KorkinIY\Downloads\bin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07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Развернутая стрелка 23"/>
          <p:cNvSpPr/>
          <p:nvPr/>
        </p:nvSpPr>
        <p:spPr bwMode="auto">
          <a:xfrm rot="5400000" flipH="1">
            <a:off x="1694907" y="3874152"/>
            <a:ext cx="1378028" cy="4376157"/>
          </a:xfrm>
          <a:prstGeom prst="uturnArrow">
            <a:avLst>
              <a:gd name="adj1" fmla="val 37228"/>
              <a:gd name="adj2" fmla="val 24862"/>
              <a:gd name="adj3" fmla="val 45800"/>
              <a:gd name="adj4" fmla="val 46596"/>
              <a:gd name="adj5" fmla="val 100000"/>
            </a:avLst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31563" y="5265204"/>
            <a:ext cx="3980397" cy="1475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800"/>
              </a:lnSpc>
            </a:pPr>
            <a:r>
              <a:rPr lang="en-US" sz="2800" b="1" dirty="0" smtClean="0">
                <a:latin typeface="+mn-lt"/>
              </a:rPr>
              <a:t>Let’s </a:t>
            </a:r>
            <a:r>
              <a:rPr lang="en-US" sz="2800" b="1" dirty="0">
                <a:latin typeface="+mn-lt"/>
              </a:rPr>
              <a:t>run addresses translation in reverse!</a:t>
            </a:r>
            <a:endParaRPr lang="en-US" sz="2800" dirty="0">
              <a:latin typeface="+mn-lt"/>
            </a:endParaRPr>
          </a:p>
        </p:txBody>
      </p:sp>
      <p:sp>
        <p:nvSpPr>
          <p:cNvPr id="26" name="Выноска-облако 25"/>
          <p:cNvSpPr/>
          <p:nvPr/>
        </p:nvSpPr>
        <p:spPr bwMode="auto">
          <a:xfrm>
            <a:off x="5724128" y="908720"/>
            <a:ext cx="3276363" cy="2881747"/>
          </a:xfrm>
          <a:prstGeom prst="cloudCallout">
            <a:avLst>
              <a:gd name="adj1" fmla="val -52328"/>
              <a:gd name="adj2" fmla="val 490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976156" y="1376772"/>
            <a:ext cx="2961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+mn-lt"/>
              </a:rPr>
              <a:t>Is it possible to use paging in a dump?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8" y="764704"/>
            <a:ext cx="7137228" cy="2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 bwMode="auto">
          <a:xfrm>
            <a:off x="71500" y="1808820"/>
            <a:ext cx="3996444" cy="612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" y="764704"/>
            <a:ext cx="7372598" cy="2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71500" y="2204864"/>
            <a:ext cx="3996444" cy="612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9615"/>
            <a:ext cx="7390390" cy="569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 bwMode="auto">
          <a:xfrm>
            <a:off x="71500" y="2600908"/>
            <a:ext cx="3996444" cy="612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53642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231740" y="5193196"/>
            <a:ext cx="3384376" cy="612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95350"/>
          </a:xfrm>
        </p:spPr>
        <p:txBody>
          <a:bodyPr/>
          <a:lstStyle/>
          <a:p>
            <a:r>
              <a:rPr lang="en-US" sz="4000" b="1" dirty="0" smtClean="0"/>
              <a:t>Goals of </a:t>
            </a:r>
            <a:r>
              <a:rPr lang="en-US" sz="4000" b="1" dirty="0"/>
              <a:t>memory forensics</a:t>
            </a:r>
            <a:endParaRPr lang="ru-RU" sz="4000" b="1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51520" y="944724"/>
            <a:ext cx="5976664" cy="1584176"/>
          </a:xfrm>
          <a:prstGeom prst="roundRect">
            <a:avLst>
              <a:gd name="adj" fmla="val 26465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Passwords, crypto keys </a:t>
            </a:r>
            <a:r>
              <a:rPr lang="en-US" sz="2800" b="1" dirty="0" smtClean="0">
                <a:latin typeface="+mn-lt"/>
              </a:rPr>
              <a:t>and etc. revealing software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 descr="http://a3.mzstatic.com/us/r30/Purple6/v4/a8/87/7c/a8877cea-30aa-ba02-3bba-4650c742b43e/mzl.fpittfzq.175x175-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78" y="878682"/>
            <a:ext cx="1830238" cy="1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3185846" y="3014092"/>
            <a:ext cx="5598622" cy="1314512"/>
          </a:xfrm>
          <a:prstGeom prst="roundRect">
            <a:avLst>
              <a:gd name="adj" fmla="val 26465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latin typeface="+mn-lt"/>
              </a:rPr>
              <a:t>Software </a:t>
            </a:r>
            <a:r>
              <a:rPr lang="en-US" sz="2800" b="1" dirty="0" smtClean="0">
                <a:latin typeface="+mn-lt"/>
              </a:rPr>
              <a:t>reverse engineering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79512" y="5085184"/>
            <a:ext cx="5544616" cy="1341784"/>
          </a:xfrm>
          <a:prstGeom prst="roundRect">
            <a:avLst>
              <a:gd name="adj" fmla="val 2646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Rootkits analysis </a:t>
            </a:r>
            <a:r>
              <a:rPr lang="en-US" sz="2800" b="1" dirty="0" smtClean="0">
                <a:latin typeface="+mn-lt"/>
              </a:rPr>
              <a:t>&amp;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detection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30" name="Picture 6" descr="http://1.bp.blogspot.com/-P1wxli6BFiM/UCeR5TgRasI/AAAAAAAAB7E/KlcQA4t1zOo/s320/738-computer_artic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8" t="29576"/>
          <a:stretch/>
        </p:blipFill>
        <p:spPr bwMode="auto">
          <a:xfrm>
            <a:off x="567792" y="2960333"/>
            <a:ext cx="2240012" cy="14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K:\Dropbox\!english\ADFSL\rootkits_memo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59" y="4613710"/>
            <a:ext cx="3093876" cy="20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" y="764704"/>
            <a:ext cx="8756557" cy="579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 bwMode="auto">
          <a:xfrm>
            <a:off x="2231740" y="5553236"/>
            <a:ext cx="3384376" cy="6120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756084"/>
          </a:xfrm>
        </p:spPr>
        <p:txBody>
          <a:bodyPr>
            <a:normAutofit/>
          </a:bodyPr>
          <a:lstStyle/>
          <a:p>
            <a:r>
              <a:rPr lang="en-US" sz="4000" b="1" dirty="0"/>
              <a:t>MASHKA’s </a:t>
            </a:r>
            <a:r>
              <a:rPr lang="en-US" sz="4000" b="1" dirty="0" smtClean="0"/>
              <a:t>memory dump algorithm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9" y="764704"/>
            <a:ext cx="8756557" cy="579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 bwMode="auto">
          <a:xfrm>
            <a:off x="3203848" y="195283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508" cy="656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MASHKA’s dump </a:t>
            </a:r>
            <a:r>
              <a:rPr lang="en-US" sz="4000" b="1" dirty="0"/>
              <a:t>algorithm </a:t>
            </a:r>
            <a:r>
              <a:rPr lang="en-US" sz="4000" b="1" dirty="0" smtClean="0"/>
              <a:t>details </a:t>
            </a:r>
            <a:endParaRPr lang="ru-RU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" y="548680"/>
            <a:ext cx="9023382" cy="510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Выноска-облако 11"/>
          <p:cNvSpPr/>
          <p:nvPr/>
        </p:nvSpPr>
        <p:spPr bwMode="auto">
          <a:xfrm>
            <a:off x="251520" y="5726826"/>
            <a:ext cx="8604956" cy="1051973"/>
          </a:xfrm>
          <a:prstGeom prst="cloudCallout">
            <a:avLst>
              <a:gd name="adj1" fmla="val -37703"/>
              <a:gd name="adj2" fmla="val 4400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508" cy="656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MASHKA’s dump </a:t>
            </a:r>
            <a:r>
              <a:rPr lang="en-US" sz="4000" b="1" dirty="0"/>
              <a:t>algorithm </a:t>
            </a:r>
            <a:r>
              <a:rPr lang="en-US" sz="4000" b="1" dirty="0" smtClean="0"/>
              <a:t>details </a:t>
            </a:r>
            <a:endParaRPr lang="ru-RU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" y="548680"/>
            <a:ext cx="9023382" cy="510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500" y="5661248"/>
            <a:ext cx="8460432" cy="11066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b="1" dirty="0" smtClean="0"/>
              <a:t>How should new files be used?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61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Скругленный прямоугольник 64"/>
          <p:cNvSpPr/>
          <p:nvPr/>
        </p:nvSpPr>
        <p:spPr bwMode="auto">
          <a:xfrm>
            <a:off x="143508" y="776113"/>
            <a:ext cx="5004556" cy="4422105"/>
          </a:xfrm>
          <a:prstGeom prst="roundRect">
            <a:avLst>
              <a:gd name="adj" fmla="val 10234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MASHKA </a:t>
            </a:r>
            <a:r>
              <a:rPr lang="en-US" sz="4000" b="1" dirty="0"/>
              <a:t>in memory forensics tasks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21136" y="1293362"/>
            <a:ext cx="2686996" cy="1874563"/>
          </a:xfrm>
          <a:prstGeom prst="rect">
            <a:avLst/>
          </a:prstGeom>
          <a:ln w="34925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836712"/>
            <a:ext cx="340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Loaded Dump File</a:t>
            </a:r>
            <a:endParaRPr lang="en-US" sz="2400" b="1" dirty="0">
              <a:latin typeface="+mn-lt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1475656" y="2273678"/>
            <a:ext cx="2523319" cy="612068"/>
          </a:xfrm>
          <a:prstGeom prst="wedgeRoundRectCallout">
            <a:avLst>
              <a:gd name="adj1" fmla="val 61840"/>
              <a:gd name="adj2" fmla="val -53339"/>
              <a:gd name="adj3" fmla="val 16667"/>
            </a:avLst>
          </a:prstGeom>
          <a:ln w="1905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08132" y="1923219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".sys</a:t>
            </a:r>
            <a:r>
              <a:rPr lang="en-US" sz="2400" b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8" name="Прямая со стрелкой 17"/>
          <p:cNvCxnSpPr/>
          <p:nvPr/>
        </p:nvCxnSpPr>
        <p:spPr bwMode="auto">
          <a:xfrm>
            <a:off x="1322277" y="1293362"/>
            <a:ext cx="0" cy="1267815"/>
          </a:xfrm>
          <a:prstGeom prst="straightConnector1">
            <a:avLst/>
          </a:prstGeom>
          <a:ln w="19050" cap="rnd">
            <a:bevel/>
            <a:headEnd type="triangle" w="lg" len="lg"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 bwMode="auto">
          <a:xfrm flipH="1">
            <a:off x="1286273" y="1289330"/>
            <a:ext cx="134864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 bwMode="auto">
          <a:xfrm flipH="1">
            <a:off x="1259631" y="2561177"/>
            <a:ext cx="252029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676" y="2384884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VALF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Выноска 1 (с границей) 36"/>
          <p:cNvSpPr/>
          <p:nvPr/>
        </p:nvSpPr>
        <p:spPr bwMode="auto">
          <a:xfrm rot="16200000">
            <a:off x="440981" y="1128299"/>
            <a:ext cx="396044" cy="845406"/>
          </a:xfrm>
          <a:prstGeom prst="accentCallout1">
            <a:avLst>
              <a:gd name="adj1" fmla="val 73892"/>
              <a:gd name="adj2" fmla="val -8333"/>
              <a:gd name="adj3" fmla="val 131297"/>
              <a:gd name="adj4" fmla="val -103390"/>
            </a:avLst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43508" y="1376772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</a:rPr>
              <a:t>ODUF</a:t>
            </a:r>
            <a:endParaRPr lang="en-US" dirty="0"/>
          </a:p>
        </p:txBody>
      </p:sp>
      <p:sp>
        <p:nvSpPr>
          <p:cNvPr id="40" name="Выноска 1 (с границей) 39"/>
          <p:cNvSpPr/>
          <p:nvPr/>
        </p:nvSpPr>
        <p:spPr bwMode="auto">
          <a:xfrm rot="16200000">
            <a:off x="447362" y="2168910"/>
            <a:ext cx="396044" cy="773398"/>
          </a:xfrm>
          <a:prstGeom prst="accentCallout1">
            <a:avLst>
              <a:gd name="adj1" fmla="val 98967"/>
              <a:gd name="adj2" fmla="val -8814"/>
              <a:gd name="adj3" fmla="val 130096"/>
              <a:gd name="adj4" fmla="val 48608"/>
            </a:avLst>
          </a:prstGeom>
          <a:noFill/>
          <a:ln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72" name="Таблица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16858"/>
              </p:ext>
            </p:extLst>
          </p:nvPr>
        </p:nvGraphicFramePr>
        <p:xfrm>
          <a:off x="431539" y="5826968"/>
          <a:ext cx="850199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6917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VALF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Address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Loaded dump File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ODUF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 in </a:t>
                      </a: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DUmp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475656" y="2348880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spc="-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 73 79 </a:t>
            </a:r>
            <a:r>
              <a:rPr lang="en-US" sz="2400" b="1" spc="-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73 00</a:t>
            </a:r>
            <a:endParaRPr lang="en-US" sz="2400" b="1" spc="-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Скругленный прямоугольник 64"/>
          <p:cNvSpPr/>
          <p:nvPr/>
        </p:nvSpPr>
        <p:spPr bwMode="auto">
          <a:xfrm>
            <a:off x="143508" y="776113"/>
            <a:ext cx="5004556" cy="4422105"/>
          </a:xfrm>
          <a:prstGeom prst="roundRect">
            <a:avLst>
              <a:gd name="adj" fmla="val 10234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MASHKA </a:t>
            </a:r>
            <a:r>
              <a:rPr lang="en-US" sz="4000" b="1" dirty="0"/>
              <a:t>in memory forensics tasks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21136" y="1293362"/>
            <a:ext cx="2686996" cy="1874563"/>
          </a:xfrm>
          <a:prstGeom prst="rect">
            <a:avLst/>
          </a:prstGeom>
          <a:ln w="34925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836712"/>
            <a:ext cx="340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Loaded Dump File</a:t>
            </a:r>
            <a:endParaRPr lang="en-US" sz="2400" b="1" dirty="0">
              <a:latin typeface="+mn-lt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1475656" y="2273678"/>
            <a:ext cx="2523319" cy="612068"/>
          </a:xfrm>
          <a:prstGeom prst="wedgeRoundRectCallout">
            <a:avLst>
              <a:gd name="adj1" fmla="val 61840"/>
              <a:gd name="adj2" fmla="val -53339"/>
              <a:gd name="adj3" fmla="val 16667"/>
            </a:avLst>
          </a:prstGeom>
          <a:ln w="1905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08132" y="1923219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".sys</a:t>
            </a:r>
            <a:r>
              <a:rPr lang="en-US" sz="2400" b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8" name="Прямая со стрелкой 17"/>
          <p:cNvCxnSpPr/>
          <p:nvPr/>
        </p:nvCxnSpPr>
        <p:spPr bwMode="auto">
          <a:xfrm>
            <a:off x="1322277" y="1293362"/>
            <a:ext cx="0" cy="1267815"/>
          </a:xfrm>
          <a:prstGeom prst="straightConnector1">
            <a:avLst/>
          </a:prstGeom>
          <a:ln w="19050" cap="rnd">
            <a:bevel/>
            <a:headEnd type="triangle" w="lg" len="lg"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 bwMode="auto">
          <a:xfrm flipH="1">
            <a:off x="1286273" y="1289330"/>
            <a:ext cx="134864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 bwMode="auto">
          <a:xfrm flipH="1">
            <a:off x="1259631" y="2561177"/>
            <a:ext cx="252029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676" y="2384884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VALF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Выноска 1 (с границей) 36"/>
          <p:cNvSpPr/>
          <p:nvPr/>
        </p:nvSpPr>
        <p:spPr bwMode="auto">
          <a:xfrm rot="16200000">
            <a:off x="440981" y="1128299"/>
            <a:ext cx="396044" cy="845406"/>
          </a:xfrm>
          <a:prstGeom prst="accentCallout1">
            <a:avLst>
              <a:gd name="adj1" fmla="val 73892"/>
              <a:gd name="adj2" fmla="val -8333"/>
              <a:gd name="adj3" fmla="val 131297"/>
              <a:gd name="adj4" fmla="val -103390"/>
            </a:avLst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43508" y="1376772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</a:rPr>
              <a:t>ODUF</a:t>
            </a:r>
            <a:endParaRPr lang="en-US" dirty="0"/>
          </a:p>
        </p:txBody>
      </p:sp>
      <p:sp>
        <p:nvSpPr>
          <p:cNvPr id="40" name="Выноска 1 (с границей) 39"/>
          <p:cNvSpPr/>
          <p:nvPr/>
        </p:nvSpPr>
        <p:spPr bwMode="auto">
          <a:xfrm rot="16200000">
            <a:off x="447362" y="2168910"/>
            <a:ext cx="396044" cy="773398"/>
          </a:xfrm>
          <a:prstGeom prst="accentCallout1">
            <a:avLst>
              <a:gd name="adj1" fmla="val 98967"/>
              <a:gd name="adj2" fmla="val -8814"/>
              <a:gd name="adj3" fmla="val 130096"/>
              <a:gd name="adj4" fmla="val 48608"/>
            </a:avLst>
          </a:prstGeom>
          <a:noFill/>
          <a:ln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 bwMode="auto">
          <a:xfrm>
            <a:off x="1421137" y="3933090"/>
            <a:ext cx="2529432" cy="720046"/>
          </a:xfrm>
          <a:prstGeom prst="rect">
            <a:avLst/>
          </a:prstGeom>
          <a:ln w="34925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1136" y="3465004"/>
            <a:ext cx="25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Struct File</a:t>
            </a:r>
            <a:endParaRPr lang="en-US" sz="2400" b="1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0807" y="4695527"/>
            <a:ext cx="10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VAOM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2" name="Таблица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37007"/>
              </p:ext>
            </p:extLst>
          </p:nvPr>
        </p:nvGraphicFramePr>
        <p:xfrm>
          <a:off x="431539" y="5373216"/>
          <a:ext cx="850199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6917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Address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Original </a:t>
                      </a: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Memory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VALF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Address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Loaded dump File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ODUF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 in </a:t>
                      </a: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DUmp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143508" y="3969059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ODUF</a:t>
            </a:r>
          </a:p>
        </p:txBody>
      </p:sp>
      <p:sp>
        <p:nvSpPr>
          <p:cNvPr id="80" name="Стрелка вправо 79"/>
          <p:cNvSpPr/>
          <p:nvPr/>
        </p:nvSpPr>
        <p:spPr bwMode="auto">
          <a:xfrm>
            <a:off x="1187624" y="4041067"/>
            <a:ext cx="648073" cy="346248"/>
          </a:xfrm>
          <a:prstGeom prst="rightArrow">
            <a:avLst>
              <a:gd name="adj1" fmla="val 49999"/>
              <a:gd name="adj2" fmla="val 50000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2" name="Стрелка углом 81"/>
          <p:cNvSpPr/>
          <p:nvPr/>
        </p:nvSpPr>
        <p:spPr bwMode="auto">
          <a:xfrm flipV="1">
            <a:off x="2483768" y="4437114"/>
            <a:ext cx="756084" cy="612066"/>
          </a:xfrm>
          <a:prstGeom prst="bentArrow">
            <a:avLst>
              <a:gd name="adj1" fmla="val 17920"/>
              <a:gd name="adj2" fmla="val 23673"/>
              <a:gd name="adj3" fmla="val 17921"/>
              <a:gd name="adj4" fmla="val 34016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348880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spc="-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 73 79 </a:t>
            </a:r>
            <a:r>
              <a:rPr lang="en-US" sz="2400" b="1" spc="-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73 00</a:t>
            </a:r>
            <a:endParaRPr lang="en-US" sz="2400" b="1" spc="-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Скругленный прямоугольник 65"/>
          <p:cNvSpPr/>
          <p:nvPr/>
        </p:nvSpPr>
        <p:spPr bwMode="auto">
          <a:xfrm>
            <a:off x="5400091" y="764704"/>
            <a:ext cx="3564397" cy="4422105"/>
          </a:xfrm>
          <a:prstGeom prst="roundRect">
            <a:avLst>
              <a:gd name="adj" fmla="val 10753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Скругленный прямоугольник 64"/>
          <p:cNvSpPr/>
          <p:nvPr/>
        </p:nvSpPr>
        <p:spPr bwMode="auto">
          <a:xfrm>
            <a:off x="143508" y="776113"/>
            <a:ext cx="5004556" cy="4422105"/>
          </a:xfrm>
          <a:prstGeom prst="roundRect">
            <a:avLst>
              <a:gd name="adj" fmla="val 10234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MASHKA </a:t>
            </a:r>
            <a:r>
              <a:rPr lang="en-US" sz="4000" b="1" dirty="0"/>
              <a:t>in memory forensics tasks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21136" y="1293362"/>
            <a:ext cx="2686996" cy="1874563"/>
          </a:xfrm>
          <a:prstGeom prst="rect">
            <a:avLst/>
          </a:prstGeom>
          <a:ln w="34925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612" y="836712"/>
            <a:ext cx="340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Loaded Dump File</a:t>
            </a:r>
            <a:endParaRPr lang="en-US" sz="2400" b="1" dirty="0">
              <a:latin typeface="+mn-lt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1475656" y="2273678"/>
            <a:ext cx="2523319" cy="612068"/>
          </a:xfrm>
          <a:prstGeom prst="wedgeRoundRectCallout">
            <a:avLst>
              <a:gd name="adj1" fmla="val 61840"/>
              <a:gd name="adj2" fmla="val -53339"/>
              <a:gd name="adj3" fmla="val 16667"/>
            </a:avLst>
          </a:prstGeom>
          <a:ln w="1905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08132" y="1923219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".sys</a:t>
            </a:r>
            <a:r>
              <a:rPr lang="en-US" sz="2400" b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8" name="Прямая со стрелкой 17"/>
          <p:cNvCxnSpPr/>
          <p:nvPr/>
        </p:nvCxnSpPr>
        <p:spPr bwMode="auto">
          <a:xfrm>
            <a:off x="1322277" y="1293362"/>
            <a:ext cx="0" cy="1267815"/>
          </a:xfrm>
          <a:prstGeom prst="straightConnector1">
            <a:avLst/>
          </a:prstGeom>
          <a:ln w="19050" cap="rnd">
            <a:bevel/>
            <a:headEnd type="triangle" w="lg" len="lg"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 bwMode="auto">
          <a:xfrm flipH="1">
            <a:off x="1286273" y="1289330"/>
            <a:ext cx="134864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 bwMode="auto">
          <a:xfrm flipH="1">
            <a:off x="1259631" y="2561177"/>
            <a:ext cx="252029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676" y="2384884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VALF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Выноска 1 (с границей) 36"/>
          <p:cNvSpPr/>
          <p:nvPr/>
        </p:nvSpPr>
        <p:spPr bwMode="auto">
          <a:xfrm rot="16200000">
            <a:off x="440981" y="1128299"/>
            <a:ext cx="396044" cy="845406"/>
          </a:xfrm>
          <a:prstGeom prst="accentCallout1">
            <a:avLst>
              <a:gd name="adj1" fmla="val 73892"/>
              <a:gd name="adj2" fmla="val -8333"/>
              <a:gd name="adj3" fmla="val 131297"/>
              <a:gd name="adj4" fmla="val -103390"/>
            </a:avLst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43508" y="1376772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</a:rPr>
              <a:t>ODUF</a:t>
            </a:r>
            <a:endParaRPr lang="en-US" dirty="0"/>
          </a:p>
        </p:txBody>
      </p:sp>
      <p:sp>
        <p:nvSpPr>
          <p:cNvPr id="40" name="Выноска 1 (с границей) 39"/>
          <p:cNvSpPr/>
          <p:nvPr/>
        </p:nvSpPr>
        <p:spPr bwMode="auto">
          <a:xfrm rot="16200000">
            <a:off x="447362" y="2168910"/>
            <a:ext cx="396044" cy="773398"/>
          </a:xfrm>
          <a:prstGeom prst="accentCallout1">
            <a:avLst>
              <a:gd name="adj1" fmla="val 98967"/>
              <a:gd name="adj2" fmla="val -8814"/>
              <a:gd name="adj3" fmla="val 130096"/>
              <a:gd name="adj4" fmla="val 48608"/>
            </a:avLst>
          </a:prstGeom>
          <a:noFill/>
          <a:ln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6595099" y="1451439"/>
            <a:ext cx="2216009" cy="294966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73 79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5699" y="980728"/>
            <a:ext cx="339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Original </a:t>
            </a:r>
            <a:r>
              <a:rPr lang="en-US" sz="2400" b="1" dirty="0" err="1" smtClean="0">
                <a:latin typeface="+mn-lt"/>
              </a:rPr>
              <a:t>Virt</a:t>
            </a:r>
            <a:r>
              <a:rPr lang="en-US" sz="2400" b="1" dirty="0" smtClean="0">
                <a:latin typeface="+mn-lt"/>
              </a:rPr>
              <a:t>. memory</a:t>
            </a:r>
            <a:endParaRPr lang="en-US" sz="2400" b="1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57687" y="2463279"/>
            <a:ext cx="10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VAOM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1" name="Прямая со стрелкой 50"/>
          <p:cNvCxnSpPr/>
          <p:nvPr/>
        </p:nvCxnSpPr>
        <p:spPr bwMode="auto">
          <a:xfrm>
            <a:off x="6487022" y="1446425"/>
            <a:ext cx="0" cy="2418655"/>
          </a:xfrm>
          <a:prstGeom prst="straightConnector1">
            <a:avLst/>
          </a:prstGeom>
          <a:ln w="19050" cap="rnd">
            <a:bevel/>
            <a:headEnd type="triangle" w="lg" len="lg"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 bwMode="auto">
          <a:xfrm flipH="1">
            <a:off x="6461485" y="1448780"/>
            <a:ext cx="134864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 bwMode="auto">
          <a:xfrm flipH="1">
            <a:off x="6434843" y="3873057"/>
            <a:ext cx="252029" cy="0"/>
          </a:xfrm>
          <a:prstGeom prst="straightConnector1">
            <a:avLst/>
          </a:prstGeom>
          <a:ln w="15875" cap="rnd">
            <a:bevel/>
            <a:headEnd type="non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 bwMode="auto">
          <a:xfrm>
            <a:off x="1421137" y="3933090"/>
            <a:ext cx="2529432" cy="720046"/>
          </a:xfrm>
          <a:prstGeom prst="rect">
            <a:avLst/>
          </a:prstGeom>
          <a:ln w="34925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1136" y="3465004"/>
            <a:ext cx="25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Struct File</a:t>
            </a:r>
            <a:endParaRPr lang="en-US" sz="2400" b="1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0807" y="4695527"/>
            <a:ext cx="10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VAOM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2" name="Таблица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09187"/>
              </p:ext>
            </p:extLst>
          </p:nvPr>
        </p:nvGraphicFramePr>
        <p:xfrm>
          <a:off x="431539" y="5373216"/>
          <a:ext cx="850199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6917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Address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Original </a:t>
                      </a: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Memory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VALF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 Address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Loaded dump File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ODUF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 in </a:t>
                      </a: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DUmp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143508" y="3969059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ODUF</a:t>
            </a:r>
          </a:p>
        </p:txBody>
      </p:sp>
      <p:sp>
        <p:nvSpPr>
          <p:cNvPr id="80" name="Стрелка вправо 79"/>
          <p:cNvSpPr/>
          <p:nvPr/>
        </p:nvSpPr>
        <p:spPr bwMode="auto">
          <a:xfrm>
            <a:off x="1187624" y="4041067"/>
            <a:ext cx="648073" cy="346248"/>
          </a:xfrm>
          <a:prstGeom prst="rightArrow">
            <a:avLst>
              <a:gd name="adj1" fmla="val 49999"/>
              <a:gd name="adj2" fmla="val 50000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2" name="Стрелка углом 81"/>
          <p:cNvSpPr/>
          <p:nvPr/>
        </p:nvSpPr>
        <p:spPr bwMode="auto">
          <a:xfrm flipV="1">
            <a:off x="2483768" y="4437114"/>
            <a:ext cx="756084" cy="612066"/>
          </a:xfrm>
          <a:prstGeom prst="bentArrow">
            <a:avLst>
              <a:gd name="adj1" fmla="val 17920"/>
              <a:gd name="adj2" fmla="val 23673"/>
              <a:gd name="adj3" fmla="val 17921"/>
              <a:gd name="adj4" fmla="val 34016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348880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spc="-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 73 79 </a:t>
            </a:r>
            <a:r>
              <a:rPr lang="en-US" sz="2400" b="1" spc="-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73 00</a:t>
            </a:r>
            <a:endParaRPr lang="en-US" sz="2400" b="1" spc="-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ыноска-облако 11"/>
          <p:cNvSpPr/>
          <p:nvPr/>
        </p:nvSpPr>
        <p:spPr bwMode="auto">
          <a:xfrm>
            <a:off x="234752" y="1376772"/>
            <a:ext cx="8549716" cy="2196244"/>
          </a:xfrm>
          <a:prstGeom prst="cloudCallout">
            <a:avLst>
              <a:gd name="adj1" fmla="val -28700"/>
              <a:gd name="adj2" fmla="val 584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88" y="1736812"/>
            <a:ext cx="7344816" cy="100811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How is VAOM </a:t>
            </a:r>
            <a:r>
              <a:rPr lang="en-US" sz="4000" b="1" dirty="0" err="1" smtClean="0"/>
              <a:t>etc</a:t>
            </a:r>
            <a:r>
              <a:rPr lang="en-US" sz="4000" b="1" dirty="0" smtClean="0"/>
              <a:t> used?</a:t>
            </a:r>
          </a:p>
        </p:txBody>
      </p:sp>
    </p:spTree>
    <p:extLst>
      <p:ext uri="{BB962C8B-B14F-4D97-AF65-F5344CB8AC3E}">
        <p14:creationId xmlns:p14="http://schemas.microsoft.com/office/powerpoint/2010/main" val="3210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8" y="125760"/>
            <a:ext cx="9144000" cy="8189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Use MASHKA </a:t>
            </a:r>
            <a:r>
              <a:rPr lang="en-US" sz="4000" b="1" dirty="0" smtClean="0"/>
              <a:t>in drivers </a:t>
            </a:r>
            <a:r>
              <a:rPr lang="en-US" sz="4000" b="1" dirty="0"/>
              <a:t>forensics</a:t>
            </a:r>
            <a:endParaRPr lang="ru-RU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328084" y="3969060"/>
            <a:ext cx="3701578" cy="2747221"/>
          </a:xfrm>
          <a:prstGeom prst="rect">
            <a:avLst/>
          </a:prstGeom>
          <a:blipFill>
            <a:blip r:embed="rId3">
              <a:alphaModFix amt="75000"/>
            </a:blip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603304" y="6165304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n-lt"/>
              </a:rPr>
              <a:t>DRIVER_OBJECT</a:t>
            </a:r>
            <a:endParaRPr lang="ru-RU" sz="2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28084" y="2096021"/>
            <a:ext cx="3701578" cy="187303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004048" y="2153171"/>
            <a:ext cx="4100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n-lt"/>
              </a:rPr>
              <a:t>SCM structures list:</a:t>
            </a:r>
            <a:endParaRPr lang="ru-RU" sz="2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41040" y="2813112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202760" y="2813110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Straight Connector 72"/>
          <p:cNvCxnSpPr/>
          <p:nvPr/>
        </p:nvCxnSpPr>
        <p:spPr>
          <a:xfrm>
            <a:off x="6735400" y="3145852"/>
            <a:ext cx="462280" cy="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04048" y="1556792"/>
            <a:ext cx="40256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+mn-lt"/>
              </a:rPr>
              <a:t>SERVICES.EXE</a:t>
            </a:r>
            <a:endParaRPr lang="ru-RU" sz="2600" b="1" dirty="0">
              <a:latin typeface="+mn-lt"/>
            </a:endParaRPr>
          </a:p>
        </p:txBody>
      </p:sp>
      <p:sp>
        <p:nvSpPr>
          <p:cNvPr id="39" name="Rectangle 58"/>
          <p:cNvSpPr/>
          <p:nvPr/>
        </p:nvSpPr>
        <p:spPr>
          <a:xfrm>
            <a:off x="7339417" y="4685548"/>
            <a:ext cx="580955" cy="55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7"/>
          <p:cNvSpPr/>
          <p:nvPr/>
        </p:nvSpPr>
        <p:spPr>
          <a:xfrm>
            <a:off x="7884368" y="5530326"/>
            <a:ext cx="970341" cy="310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58"/>
          <p:cNvSpPr/>
          <p:nvPr/>
        </p:nvSpPr>
        <p:spPr>
          <a:xfrm>
            <a:off x="5940152" y="4688650"/>
            <a:ext cx="580955" cy="55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7"/>
          <p:cNvSpPr/>
          <p:nvPr/>
        </p:nvSpPr>
        <p:spPr>
          <a:xfrm>
            <a:off x="6480212" y="5625244"/>
            <a:ext cx="970341" cy="310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72"/>
          <p:cNvCxnSpPr>
            <a:stCxn id="41" idx="3"/>
            <a:endCxn id="39" idx="1"/>
          </p:cNvCxnSpPr>
          <p:nvPr/>
        </p:nvCxnSpPr>
        <p:spPr>
          <a:xfrm flipV="1">
            <a:off x="6521107" y="4965137"/>
            <a:ext cx="818310" cy="3102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41" idx="2"/>
            <a:endCxn id="42" idx="1"/>
          </p:cNvCxnSpPr>
          <p:nvPr/>
        </p:nvCxnSpPr>
        <p:spPr bwMode="auto">
          <a:xfrm rot="16200000" flipH="1">
            <a:off x="6088977" y="5389480"/>
            <a:ext cx="532888" cy="249582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39" idx="2"/>
            <a:endCxn id="40" idx="1"/>
          </p:cNvCxnSpPr>
          <p:nvPr/>
        </p:nvCxnSpPr>
        <p:spPr bwMode="auto">
          <a:xfrm rot="16200000" flipH="1">
            <a:off x="7536595" y="5338024"/>
            <a:ext cx="441072" cy="254473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2" idx="2"/>
            <a:endCxn id="10" idx="0"/>
          </p:cNvCxnSpPr>
          <p:nvPr/>
        </p:nvCxnSpPr>
        <p:spPr bwMode="auto">
          <a:xfrm>
            <a:off x="6965383" y="5936186"/>
            <a:ext cx="390521" cy="229118"/>
          </a:xfrm>
          <a:prstGeom prst="line">
            <a:avLst/>
          </a:prstGeom>
          <a:ln w="12700" cap="rnd">
            <a:headEnd type="oval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0" idx="2"/>
            <a:endCxn id="10" idx="0"/>
          </p:cNvCxnSpPr>
          <p:nvPr/>
        </p:nvCxnSpPr>
        <p:spPr bwMode="auto">
          <a:xfrm flipH="1">
            <a:off x="7355904" y="5841268"/>
            <a:ext cx="1013635" cy="324036"/>
          </a:xfrm>
          <a:prstGeom prst="line">
            <a:avLst/>
          </a:prstGeom>
          <a:ln w="12700" cap="rnd">
            <a:headEnd type="oval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1676" y="4073706"/>
            <a:ext cx="3322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+mn-lt"/>
              </a:rPr>
              <a:t>PsLoadModuleList</a:t>
            </a:r>
            <a:r>
              <a:rPr lang="en-US" sz="2600" dirty="0" smtClean="0">
                <a:latin typeface="+mn-lt"/>
              </a:rPr>
              <a:t>:</a:t>
            </a:r>
            <a:endParaRPr lang="ru-RU" sz="26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82567" y="2634007"/>
            <a:ext cx="114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n-lt"/>
              </a:rPr>
              <a:t>user mode</a:t>
            </a:r>
            <a:endParaRPr lang="ru-RU" sz="26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1940" y="4828628"/>
            <a:ext cx="1404156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 smtClean="0">
                <a:latin typeface="+mn-lt"/>
              </a:rPr>
              <a:t>kernel mode</a:t>
            </a:r>
            <a:endParaRPr lang="ru-RU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Use MASHKA </a:t>
            </a:r>
            <a:r>
              <a:rPr lang="en-US" sz="4000" b="1" dirty="0" smtClean="0"/>
              <a:t>in drivers </a:t>
            </a:r>
            <a:r>
              <a:rPr lang="en-US" sz="4000" b="1" dirty="0"/>
              <a:t>forensics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06" y="1304764"/>
            <a:ext cx="915580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CreateService</a:t>
            </a:r>
            <a:r>
              <a:rPr lang="en-US" sz="2400" dirty="0" smtClean="0"/>
              <a:t>( </a:t>
            </a:r>
            <a:r>
              <a:rPr lang="en-US" sz="2400" dirty="0" err="1" smtClean="0"/>
              <a:t>ServiceName</a:t>
            </a:r>
            <a:r>
              <a:rPr lang="en-US" sz="2400" dirty="0" smtClean="0"/>
              <a:t>, </a:t>
            </a:r>
            <a:r>
              <a:rPr lang="en-US" sz="2400" dirty="0" err="1" smtClean="0"/>
              <a:t>DisplayName</a:t>
            </a:r>
            <a:r>
              <a:rPr lang="en-US" sz="2400" dirty="0" smtClean="0"/>
              <a:t>, </a:t>
            </a:r>
            <a:r>
              <a:rPr lang="en-US" sz="2400" dirty="0" err="1" smtClean="0"/>
              <a:t>BinaryPath</a:t>
            </a:r>
            <a:r>
              <a:rPr lang="en-US" sz="2400" dirty="0" smtClean="0"/>
              <a:t>,...)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4365281"/>
            <a:ext cx="3881598" cy="2360651"/>
          </a:xfrm>
          <a:prstGeom prst="rect">
            <a:avLst/>
          </a:prstGeom>
          <a:blipFill>
            <a:blip r:embed="rId3">
              <a:alphaModFix amt="75000"/>
            </a:blip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508104" y="5299848"/>
            <a:ext cx="1217937" cy="591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987306" y="5852120"/>
            <a:ext cx="22292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ru-RU" sz="2400" dirty="0"/>
          </a:p>
        </p:txBody>
      </p:sp>
      <p:cxnSp>
        <p:nvCxnSpPr>
          <p:cNvPr id="45" name="Elbow Connector 44"/>
          <p:cNvCxnSpPr>
            <a:endCxn id="44" idx="1"/>
          </p:cNvCxnSpPr>
          <p:nvPr/>
        </p:nvCxnSpPr>
        <p:spPr>
          <a:xfrm>
            <a:off x="6376840" y="5441032"/>
            <a:ext cx="610466" cy="639688"/>
          </a:xfrm>
          <a:prstGeom prst="bentConnector3">
            <a:avLst>
              <a:gd name="adj1" fmla="val 36207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67240" y="5387458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991376" y="6284168"/>
            <a:ext cx="186813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BinaryPath</a:t>
            </a:r>
            <a:endParaRPr lang="en-US" sz="2400" b="1" dirty="0" smtClean="0"/>
          </a:p>
          <a:p>
            <a:endParaRPr lang="ru-RU" sz="2400" dirty="0"/>
          </a:p>
        </p:txBody>
      </p:sp>
      <p:sp>
        <p:nvSpPr>
          <p:cNvPr id="49" name="Rectangle 48"/>
          <p:cNvSpPr/>
          <p:nvPr/>
        </p:nvSpPr>
        <p:spPr>
          <a:xfrm>
            <a:off x="5769708" y="56168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/>
          <p:cNvSpPr/>
          <p:nvPr/>
        </p:nvSpPr>
        <p:spPr>
          <a:xfrm>
            <a:off x="5148064" y="1880827"/>
            <a:ext cx="3881598" cy="248445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5364088" y="2226138"/>
            <a:ext cx="1080120" cy="723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/>
          <p:cNvSpPr/>
          <p:nvPr/>
        </p:nvSpPr>
        <p:spPr>
          <a:xfrm>
            <a:off x="7056120" y="222613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750496" y="318782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768244" y="372788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DisplayName</a:t>
            </a:r>
            <a:endParaRPr lang="en-US" sz="2400" dirty="0" smtClean="0"/>
          </a:p>
          <a:p>
            <a:endParaRPr lang="ru-RU" sz="2400" dirty="0"/>
          </a:p>
        </p:txBody>
      </p:sp>
      <p:cxnSp>
        <p:nvCxnSpPr>
          <p:cNvPr id="62" name="Elbow Connector 61"/>
          <p:cNvCxnSpPr>
            <a:stCxn id="64" idx="3"/>
            <a:endCxn id="60" idx="1"/>
          </p:cNvCxnSpPr>
          <p:nvPr/>
        </p:nvCxnSpPr>
        <p:spPr>
          <a:xfrm>
            <a:off x="6084168" y="2382360"/>
            <a:ext cx="666328" cy="1034064"/>
          </a:xfrm>
          <a:prstGeom prst="bentConnector3">
            <a:avLst>
              <a:gd name="adj1" fmla="val 36103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74568" y="23061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/>
          <p:cNvSpPr/>
          <p:nvPr/>
        </p:nvSpPr>
        <p:spPr>
          <a:xfrm>
            <a:off x="5474568" y="2581614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8100392" y="222995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Straight Connector 71"/>
          <p:cNvCxnSpPr>
            <a:stCxn id="57" idx="3"/>
            <a:endCxn id="59" idx="1"/>
          </p:cNvCxnSpPr>
          <p:nvPr/>
        </p:nvCxnSpPr>
        <p:spPr>
          <a:xfrm>
            <a:off x="6444208" y="2588088"/>
            <a:ext cx="611912" cy="0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9" idx="1"/>
          </p:cNvCxnSpPr>
          <p:nvPr/>
        </p:nvCxnSpPr>
        <p:spPr>
          <a:xfrm>
            <a:off x="7665720" y="2588088"/>
            <a:ext cx="434672" cy="382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ent Arrow 77"/>
          <p:cNvSpPr/>
          <p:nvPr/>
        </p:nvSpPr>
        <p:spPr>
          <a:xfrm flipV="1">
            <a:off x="614138" y="1880828"/>
            <a:ext cx="4533926" cy="2196244"/>
          </a:xfrm>
          <a:prstGeom prst="bentArrow">
            <a:avLst>
              <a:gd name="adj1" fmla="val 6344"/>
              <a:gd name="adj2" fmla="val 11383"/>
              <a:gd name="adj3" fmla="val 15935"/>
              <a:gd name="adj4" fmla="val 18924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Rectangle 58"/>
          <p:cNvSpPr/>
          <p:nvPr/>
        </p:nvSpPr>
        <p:spPr>
          <a:xfrm>
            <a:off x="7956376" y="4487359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7"/>
          <p:cNvSpPr/>
          <p:nvPr/>
        </p:nvSpPr>
        <p:spPr>
          <a:xfrm>
            <a:off x="8352420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7"/>
          <p:cNvSpPr/>
          <p:nvPr/>
        </p:nvSpPr>
        <p:spPr>
          <a:xfrm>
            <a:off x="7416316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Straight Connector 72"/>
          <p:cNvCxnSpPr>
            <a:stCxn id="39" idx="3"/>
            <a:endCxn id="37" idx="1"/>
          </p:cNvCxnSpPr>
          <p:nvPr/>
        </p:nvCxnSpPr>
        <p:spPr>
          <a:xfrm flipV="1">
            <a:off x="7344308" y="4647649"/>
            <a:ext cx="612068" cy="3102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9" idx="2"/>
            <a:endCxn id="40" idx="1"/>
          </p:cNvCxnSpPr>
          <p:nvPr/>
        </p:nvCxnSpPr>
        <p:spPr bwMode="auto">
          <a:xfrm rot="16200000" flipH="1">
            <a:off x="7075536" y="4927702"/>
            <a:ext cx="457443" cy="224118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7" idx="2"/>
            <a:endCxn id="38" idx="1"/>
          </p:cNvCxnSpPr>
          <p:nvPr/>
        </p:nvCxnSpPr>
        <p:spPr bwMode="auto">
          <a:xfrm rot="16200000" flipH="1">
            <a:off x="8000181" y="4916243"/>
            <a:ext cx="460545" cy="243933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58"/>
          <p:cNvSpPr/>
          <p:nvPr/>
        </p:nvSpPr>
        <p:spPr>
          <a:xfrm>
            <a:off x="6120172" y="4487358"/>
            <a:ext cx="304221" cy="320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Straight Connector 72"/>
          <p:cNvCxnSpPr>
            <a:stCxn id="50" idx="3"/>
            <a:endCxn id="39" idx="1"/>
          </p:cNvCxnSpPr>
          <p:nvPr/>
        </p:nvCxnSpPr>
        <p:spPr>
          <a:xfrm>
            <a:off x="6424393" y="4647648"/>
            <a:ext cx="615694" cy="3103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50" idx="2"/>
            <a:endCxn id="8" idx="0"/>
          </p:cNvCxnSpPr>
          <p:nvPr/>
        </p:nvCxnSpPr>
        <p:spPr bwMode="auto">
          <a:xfrm rot="5400000">
            <a:off x="5948723" y="4976287"/>
            <a:ext cx="491911" cy="15521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Скругленный прямоугольник 53"/>
          <p:cNvSpPr/>
          <p:nvPr/>
        </p:nvSpPr>
        <p:spPr bwMode="auto">
          <a:xfrm>
            <a:off x="996317" y="2060848"/>
            <a:ext cx="3719699" cy="145769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SCM </a:t>
            </a:r>
            <a:r>
              <a:rPr lang="en-US" sz="2400" dirty="0" smtClean="0"/>
              <a:t>structure, DRIVER_OBJECT </a:t>
            </a:r>
            <a:r>
              <a:rPr lang="en-US" sz="2400" dirty="0"/>
              <a:t>and others will be </a:t>
            </a:r>
            <a:r>
              <a:rPr lang="en-US" sz="2400" dirty="0" smtClean="0"/>
              <a:t>added</a:t>
            </a:r>
            <a:endParaRPr lang="ru-RU" sz="2400" dirty="0"/>
          </a:p>
        </p:txBody>
      </p:sp>
      <p:cxnSp>
        <p:nvCxnSpPr>
          <p:cNvPr id="75" name="Elbow Connector 44"/>
          <p:cNvCxnSpPr>
            <a:stCxn id="49" idx="3"/>
            <a:endCxn id="47" idx="1"/>
          </p:cNvCxnSpPr>
          <p:nvPr/>
        </p:nvCxnSpPr>
        <p:spPr>
          <a:xfrm>
            <a:off x="6379308" y="5693060"/>
            <a:ext cx="612068" cy="819708"/>
          </a:xfrm>
          <a:prstGeom prst="bentConnector3">
            <a:avLst>
              <a:gd name="adj1" fmla="val 16075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58"/>
          <p:cNvSpPr/>
          <p:nvPr/>
        </p:nvSpPr>
        <p:spPr>
          <a:xfrm>
            <a:off x="7040087" y="4490461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Elbow Connector 61"/>
          <p:cNvCxnSpPr>
            <a:stCxn id="65" idx="3"/>
            <a:endCxn id="61" idx="1"/>
          </p:cNvCxnSpPr>
          <p:nvPr/>
        </p:nvCxnSpPr>
        <p:spPr>
          <a:xfrm>
            <a:off x="6084168" y="2657814"/>
            <a:ext cx="684076" cy="1298670"/>
          </a:xfrm>
          <a:prstGeom prst="bentConnector3">
            <a:avLst>
              <a:gd name="adj1" fmla="val 1616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745572">
            <a:off x="6451912" y="4318876"/>
            <a:ext cx="61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+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19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ирог 25"/>
          <p:cNvSpPr/>
          <p:nvPr/>
        </p:nvSpPr>
        <p:spPr bwMode="auto">
          <a:xfrm>
            <a:off x="1368124" y="3393170"/>
            <a:ext cx="5976184" cy="3312194"/>
          </a:xfrm>
          <a:prstGeom prst="pie">
            <a:avLst>
              <a:gd name="adj1" fmla="val 12017821"/>
              <a:gd name="adj2" fmla="val 20304696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666743"/>
            <a:ext cx="1908212" cy="11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44624"/>
            <a:ext cx="8496300" cy="576064"/>
          </a:xfrm>
        </p:spPr>
        <p:txBody>
          <a:bodyPr/>
          <a:lstStyle/>
          <a:p>
            <a:r>
              <a:rPr lang="en-US" sz="4000" b="1" dirty="0"/>
              <a:t>Agenda</a:t>
            </a:r>
            <a:endParaRPr lang="ru-RU" sz="4000" b="1" dirty="0"/>
          </a:p>
        </p:txBody>
      </p:sp>
      <p:sp>
        <p:nvSpPr>
          <p:cNvPr id="14" name="Пирог 13"/>
          <p:cNvSpPr/>
          <p:nvPr/>
        </p:nvSpPr>
        <p:spPr bwMode="auto">
          <a:xfrm>
            <a:off x="1368124" y="3386640"/>
            <a:ext cx="5976184" cy="3312194"/>
          </a:xfrm>
          <a:prstGeom prst="pie">
            <a:avLst>
              <a:gd name="adj1" fmla="val 5460659"/>
              <a:gd name="adj2" fmla="val 11916774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Пирог 17"/>
          <p:cNvSpPr/>
          <p:nvPr/>
        </p:nvSpPr>
        <p:spPr bwMode="auto">
          <a:xfrm>
            <a:off x="1368124" y="3386640"/>
            <a:ext cx="5976184" cy="3312194"/>
          </a:xfrm>
          <a:prstGeom prst="pie">
            <a:avLst>
              <a:gd name="adj1" fmla="val 20402806"/>
              <a:gd name="adj2" fmla="val 53454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68124" y="3495544"/>
            <a:ext cx="5976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  <a:latin typeface="+mn-lt"/>
              </a:rPr>
              <a:t>Memory </a:t>
            </a:r>
            <a:r>
              <a:rPr lang="en-US" sz="2800" b="1" kern="0" dirty="0" smtClean="0">
                <a:solidFill>
                  <a:prstClr val="black"/>
                </a:solidFill>
                <a:latin typeface="+mn-lt"/>
              </a:rPr>
              <a:t>Dump </a:t>
            </a:r>
            <a:br>
              <a:rPr lang="en-US" sz="2800" b="1" kern="0" dirty="0" smtClean="0">
                <a:solidFill>
                  <a:prstClr val="black"/>
                </a:solidFill>
                <a:latin typeface="+mn-lt"/>
              </a:rPr>
            </a:br>
            <a:r>
              <a:rPr lang="en-US" sz="2800" b="1" kern="0" dirty="0" smtClean="0">
                <a:solidFill>
                  <a:prstClr val="black"/>
                </a:solidFill>
                <a:latin typeface="+mn-lt"/>
              </a:rPr>
              <a:t>System</a:t>
            </a:r>
            <a:endParaRPr lang="ru-RU" sz="2800" b="1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64168" y="4744479"/>
            <a:ext cx="20782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  <a:latin typeface="+mn-lt"/>
              </a:rPr>
              <a:t>RPI for drivers</a:t>
            </a:r>
            <a:endParaRPr lang="ru-RU" sz="2800" b="1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175956" y="4816313"/>
            <a:ext cx="2975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  <a:latin typeface="+mn-lt"/>
              </a:rPr>
              <a:t>DBS for processes</a:t>
            </a:r>
            <a:endParaRPr lang="ru-RU" sz="2800" b="1" kern="0" dirty="0">
              <a:solidFill>
                <a:prstClr val="black"/>
              </a:solidFill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0663"/>
              </p:ext>
            </p:extLst>
          </p:nvPr>
        </p:nvGraphicFramePr>
        <p:xfrm>
          <a:off x="107504" y="548680"/>
          <a:ext cx="900049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  <a:gridCol w="8100392"/>
              </a:tblGrid>
              <a:tr h="13716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solidFill>
                            <a:srgbClr val="000099"/>
                          </a:solidFill>
                          <a:latin typeface="+mn-lt"/>
                        </a:rPr>
                        <a:t>1.</a:t>
                      </a:r>
                      <a:endParaRPr lang="en-US" sz="2800" b="1" dirty="0">
                        <a:solidFill>
                          <a:srgbClr val="000099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+mn-lt"/>
                        </a:rPr>
                        <a:t>Review of dump &amp; analysis tools in rootkit conditions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solidFill>
                            <a:srgbClr val="000099"/>
                          </a:solidFill>
                          <a:latin typeface="+mn-lt"/>
                        </a:rPr>
                        <a:t>2-3.</a:t>
                      </a:r>
                      <a:endParaRPr lang="en-US" sz="2800" b="1" dirty="0">
                        <a:solidFill>
                          <a:srgbClr val="000099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0" dirty="0" smtClean="0">
                          <a:latin typeface="+mn-lt"/>
                        </a:rPr>
                        <a:t>MASHKA ─ Malware Analysis System for Hidden Knotty Anomalies: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Use MASHKA </a:t>
            </a:r>
            <a:r>
              <a:rPr lang="en-US" sz="4000" b="1" dirty="0" smtClean="0"/>
              <a:t>in drivers </a:t>
            </a:r>
            <a:r>
              <a:rPr lang="en-US" sz="4000" b="1" dirty="0"/>
              <a:t>forensics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06" y="1304764"/>
            <a:ext cx="915580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CreateService</a:t>
            </a:r>
            <a:r>
              <a:rPr lang="en-US" sz="2400" dirty="0" smtClean="0"/>
              <a:t>( </a:t>
            </a:r>
            <a:r>
              <a:rPr lang="en-US" sz="2400" dirty="0" err="1" smtClean="0"/>
              <a:t>ServiceName</a:t>
            </a:r>
            <a:r>
              <a:rPr lang="en-US" sz="2400" dirty="0" smtClean="0"/>
              <a:t>, </a:t>
            </a:r>
            <a:r>
              <a:rPr lang="en-US" sz="2400" dirty="0" err="1" smtClean="0"/>
              <a:t>DisplayName</a:t>
            </a:r>
            <a:r>
              <a:rPr lang="en-US" sz="2400" dirty="0" smtClean="0"/>
              <a:t>, </a:t>
            </a:r>
            <a:r>
              <a:rPr lang="en-US" sz="2400" dirty="0" err="1" smtClean="0"/>
              <a:t>BinaryPath</a:t>
            </a:r>
            <a:r>
              <a:rPr lang="en-US" sz="2400" dirty="0" smtClean="0"/>
              <a:t>,...)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4365281"/>
            <a:ext cx="3881598" cy="2360651"/>
          </a:xfrm>
          <a:prstGeom prst="rect">
            <a:avLst/>
          </a:prstGeom>
          <a:blipFill>
            <a:blip r:embed="rId3">
              <a:alphaModFix amt="75000"/>
            </a:blip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508104" y="5299848"/>
            <a:ext cx="1217937" cy="591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987306" y="5852120"/>
            <a:ext cx="22292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ru-RU" sz="2400" dirty="0"/>
          </a:p>
        </p:txBody>
      </p:sp>
      <p:cxnSp>
        <p:nvCxnSpPr>
          <p:cNvPr id="45" name="Elbow Connector 44"/>
          <p:cNvCxnSpPr>
            <a:endCxn id="44" idx="1"/>
          </p:cNvCxnSpPr>
          <p:nvPr/>
        </p:nvCxnSpPr>
        <p:spPr>
          <a:xfrm>
            <a:off x="6376840" y="5441032"/>
            <a:ext cx="610466" cy="639688"/>
          </a:xfrm>
          <a:prstGeom prst="bentConnector3">
            <a:avLst>
              <a:gd name="adj1" fmla="val 36207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67240" y="5387458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991376" y="6284168"/>
            <a:ext cx="186813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BinaryPath</a:t>
            </a:r>
            <a:endParaRPr lang="en-US" sz="2400" b="1" dirty="0" smtClean="0"/>
          </a:p>
          <a:p>
            <a:endParaRPr lang="ru-RU" sz="2400" dirty="0"/>
          </a:p>
        </p:txBody>
      </p:sp>
      <p:sp>
        <p:nvSpPr>
          <p:cNvPr id="49" name="Rectangle 48"/>
          <p:cNvSpPr/>
          <p:nvPr/>
        </p:nvSpPr>
        <p:spPr>
          <a:xfrm>
            <a:off x="5769708" y="56168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/>
          <p:cNvSpPr/>
          <p:nvPr/>
        </p:nvSpPr>
        <p:spPr>
          <a:xfrm>
            <a:off x="5148064" y="1880827"/>
            <a:ext cx="3881598" cy="248445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5364088" y="2226138"/>
            <a:ext cx="1080120" cy="723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/>
          <p:cNvSpPr/>
          <p:nvPr/>
        </p:nvSpPr>
        <p:spPr>
          <a:xfrm>
            <a:off x="7056120" y="222613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750496" y="318782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768244" y="372788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DisplayName</a:t>
            </a:r>
            <a:endParaRPr lang="en-US" sz="2400" dirty="0" smtClean="0"/>
          </a:p>
          <a:p>
            <a:endParaRPr lang="ru-RU" sz="2400" dirty="0"/>
          </a:p>
        </p:txBody>
      </p:sp>
      <p:cxnSp>
        <p:nvCxnSpPr>
          <p:cNvPr id="62" name="Elbow Connector 61"/>
          <p:cNvCxnSpPr>
            <a:stCxn id="64" idx="3"/>
            <a:endCxn id="60" idx="1"/>
          </p:cNvCxnSpPr>
          <p:nvPr/>
        </p:nvCxnSpPr>
        <p:spPr>
          <a:xfrm>
            <a:off x="6084168" y="2382360"/>
            <a:ext cx="666328" cy="1034064"/>
          </a:xfrm>
          <a:prstGeom prst="bentConnector3">
            <a:avLst>
              <a:gd name="adj1" fmla="val 36103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74568" y="23061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/>
          <p:cNvSpPr/>
          <p:nvPr/>
        </p:nvSpPr>
        <p:spPr>
          <a:xfrm>
            <a:off x="5474568" y="2581614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8100392" y="222995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Straight Connector 71"/>
          <p:cNvCxnSpPr>
            <a:stCxn id="57" idx="3"/>
            <a:endCxn id="59" idx="1"/>
          </p:cNvCxnSpPr>
          <p:nvPr/>
        </p:nvCxnSpPr>
        <p:spPr>
          <a:xfrm>
            <a:off x="6444208" y="2588088"/>
            <a:ext cx="611912" cy="0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9" idx="1"/>
          </p:cNvCxnSpPr>
          <p:nvPr/>
        </p:nvCxnSpPr>
        <p:spPr>
          <a:xfrm>
            <a:off x="7665720" y="2588088"/>
            <a:ext cx="434672" cy="382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ent Arrow 77"/>
          <p:cNvSpPr/>
          <p:nvPr/>
        </p:nvSpPr>
        <p:spPr>
          <a:xfrm flipV="1">
            <a:off x="614138" y="1880828"/>
            <a:ext cx="4533926" cy="2196244"/>
          </a:xfrm>
          <a:prstGeom prst="bentArrow">
            <a:avLst>
              <a:gd name="adj1" fmla="val 6344"/>
              <a:gd name="adj2" fmla="val 11383"/>
              <a:gd name="adj3" fmla="val 15935"/>
              <a:gd name="adj4" fmla="val 18924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Rectangle 58"/>
          <p:cNvSpPr/>
          <p:nvPr/>
        </p:nvSpPr>
        <p:spPr>
          <a:xfrm>
            <a:off x="7956376" y="4487359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7"/>
          <p:cNvSpPr/>
          <p:nvPr/>
        </p:nvSpPr>
        <p:spPr>
          <a:xfrm>
            <a:off x="8352420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7"/>
          <p:cNvSpPr/>
          <p:nvPr/>
        </p:nvSpPr>
        <p:spPr>
          <a:xfrm>
            <a:off x="7416316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Straight Connector 72"/>
          <p:cNvCxnSpPr>
            <a:stCxn id="39" idx="3"/>
            <a:endCxn id="37" idx="1"/>
          </p:cNvCxnSpPr>
          <p:nvPr/>
        </p:nvCxnSpPr>
        <p:spPr>
          <a:xfrm flipV="1">
            <a:off x="7344308" y="4647649"/>
            <a:ext cx="612068" cy="3102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9" idx="2"/>
            <a:endCxn id="40" idx="1"/>
          </p:cNvCxnSpPr>
          <p:nvPr/>
        </p:nvCxnSpPr>
        <p:spPr bwMode="auto">
          <a:xfrm rot="16200000" flipH="1">
            <a:off x="7075536" y="4927702"/>
            <a:ext cx="457443" cy="224118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7" idx="2"/>
            <a:endCxn id="38" idx="1"/>
          </p:cNvCxnSpPr>
          <p:nvPr/>
        </p:nvCxnSpPr>
        <p:spPr bwMode="auto">
          <a:xfrm rot="16200000" flipH="1">
            <a:off x="8000181" y="4916243"/>
            <a:ext cx="460545" cy="243933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58"/>
          <p:cNvSpPr/>
          <p:nvPr/>
        </p:nvSpPr>
        <p:spPr>
          <a:xfrm>
            <a:off x="6120172" y="4487358"/>
            <a:ext cx="304221" cy="320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Straight Connector 72"/>
          <p:cNvCxnSpPr>
            <a:stCxn id="50" idx="3"/>
            <a:endCxn id="39" idx="1"/>
          </p:cNvCxnSpPr>
          <p:nvPr/>
        </p:nvCxnSpPr>
        <p:spPr>
          <a:xfrm>
            <a:off x="6424393" y="4647648"/>
            <a:ext cx="615694" cy="3103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50" idx="2"/>
            <a:endCxn id="8" idx="0"/>
          </p:cNvCxnSpPr>
          <p:nvPr/>
        </p:nvCxnSpPr>
        <p:spPr bwMode="auto">
          <a:xfrm rot="5400000">
            <a:off x="5948723" y="4976287"/>
            <a:ext cx="491911" cy="15521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 bwMode="auto">
          <a:xfrm>
            <a:off x="107504" y="5191646"/>
            <a:ext cx="4788532" cy="61361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8000"/>
              </a:solidFill>
              <a:latin typeface="Arial Black" pitchFamily="34" charset="0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 bwMode="auto">
          <a:xfrm>
            <a:off x="996317" y="2060848"/>
            <a:ext cx="3719699" cy="145769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SCM </a:t>
            </a:r>
            <a:r>
              <a:rPr lang="en-US" sz="2400" dirty="0" smtClean="0"/>
              <a:t>structure, DRIVER_OBJECT </a:t>
            </a:r>
            <a:r>
              <a:rPr lang="en-US" sz="2400" dirty="0"/>
              <a:t>and others will be </a:t>
            </a:r>
            <a:r>
              <a:rPr lang="en-US" sz="2400" dirty="0" smtClean="0"/>
              <a:t>added</a:t>
            </a:r>
            <a:endParaRPr lang="ru-RU" sz="2400" dirty="0"/>
          </a:p>
        </p:txBody>
      </p:sp>
      <p:cxnSp>
        <p:nvCxnSpPr>
          <p:cNvPr id="75" name="Elbow Connector 44"/>
          <p:cNvCxnSpPr>
            <a:stCxn id="49" idx="3"/>
            <a:endCxn id="47" idx="1"/>
          </p:cNvCxnSpPr>
          <p:nvPr/>
        </p:nvCxnSpPr>
        <p:spPr>
          <a:xfrm>
            <a:off x="6379308" y="5693060"/>
            <a:ext cx="612068" cy="819708"/>
          </a:xfrm>
          <a:prstGeom prst="bentConnector3">
            <a:avLst>
              <a:gd name="adj1" fmla="val 16075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58"/>
          <p:cNvSpPr/>
          <p:nvPr/>
        </p:nvSpPr>
        <p:spPr>
          <a:xfrm>
            <a:off x="7040087" y="4490461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Elbow Connector 61"/>
          <p:cNvCxnSpPr>
            <a:stCxn id="65" idx="3"/>
            <a:endCxn id="61" idx="1"/>
          </p:cNvCxnSpPr>
          <p:nvPr/>
        </p:nvCxnSpPr>
        <p:spPr>
          <a:xfrm>
            <a:off x="6084168" y="2657814"/>
            <a:ext cx="684076" cy="1298670"/>
          </a:xfrm>
          <a:prstGeom prst="bentConnector3">
            <a:avLst>
              <a:gd name="adj1" fmla="val 1616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745572">
            <a:off x="6451912" y="4318876"/>
            <a:ext cx="61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+</a:t>
            </a:r>
            <a:endParaRPr lang="en-US" sz="44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7241" y="5265204"/>
            <a:ext cx="472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ServiceName</a:t>
            </a:r>
            <a:r>
              <a:rPr lang="en-US" sz="2400" b="1" dirty="0" smtClean="0">
                <a:latin typeface="+mn-lt"/>
              </a:rPr>
              <a:t> &gt; 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VAOMs 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of ‘SN’</a:t>
            </a:r>
          </a:p>
        </p:txBody>
      </p:sp>
    </p:spTree>
    <p:extLst>
      <p:ext uri="{BB962C8B-B14F-4D97-AF65-F5344CB8AC3E}">
        <p14:creationId xmlns:p14="http://schemas.microsoft.com/office/powerpoint/2010/main" val="17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Use MASHKA </a:t>
            </a:r>
            <a:r>
              <a:rPr lang="en-US" sz="4000" b="1" dirty="0" smtClean="0"/>
              <a:t>in drivers </a:t>
            </a:r>
            <a:r>
              <a:rPr lang="en-US" sz="4000" b="1" dirty="0"/>
              <a:t>forensics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06" y="1304764"/>
            <a:ext cx="915580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CreateService</a:t>
            </a:r>
            <a:r>
              <a:rPr lang="en-US" sz="2400" dirty="0" smtClean="0"/>
              <a:t>( </a:t>
            </a:r>
            <a:r>
              <a:rPr lang="en-US" sz="2400" dirty="0" err="1" smtClean="0"/>
              <a:t>ServiceName</a:t>
            </a:r>
            <a:r>
              <a:rPr lang="en-US" sz="2400" dirty="0" smtClean="0"/>
              <a:t>, </a:t>
            </a:r>
            <a:r>
              <a:rPr lang="en-US" sz="2400" dirty="0" err="1" smtClean="0"/>
              <a:t>DisplayName</a:t>
            </a:r>
            <a:r>
              <a:rPr lang="en-US" sz="2400" dirty="0" smtClean="0"/>
              <a:t>, </a:t>
            </a:r>
            <a:r>
              <a:rPr lang="en-US" sz="2400" dirty="0" err="1" smtClean="0"/>
              <a:t>BinaryPath</a:t>
            </a:r>
            <a:r>
              <a:rPr lang="en-US" sz="2400" dirty="0" smtClean="0"/>
              <a:t>,...)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4365281"/>
            <a:ext cx="3881598" cy="2360651"/>
          </a:xfrm>
          <a:prstGeom prst="rect">
            <a:avLst/>
          </a:prstGeom>
          <a:blipFill>
            <a:blip r:embed="rId3">
              <a:alphaModFix amt="75000"/>
            </a:blip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508104" y="5299848"/>
            <a:ext cx="1217937" cy="591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987306" y="5852120"/>
            <a:ext cx="22292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ru-RU" sz="2400" dirty="0"/>
          </a:p>
        </p:txBody>
      </p:sp>
      <p:cxnSp>
        <p:nvCxnSpPr>
          <p:cNvPr id="45" name="Elbow Connector 44"/>
          <p:cNvCxnSpPr>
            <a:endCxn id="44" idx="1"/>
          </p:cNvCxnSpPr>
          <p:nvPr/>
        </p:nvCxnSpPr>
        <p:spPr>
          <a:xfrm>
            <a:off x="6376840" y="5441032"/>
            <a:ext cx="610466" cy="639688"/>
          </a:xfrm>
          <a:prstGeom prst="bentConnector3">
            <a:avLst>
              <a:gd name="adj1" fmla="val 36207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67240" y="5387458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991376" y="6284168"/>
            <a:ext cx="186813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BinaryPath</a:t>
            </a:r>
            <a:endParaRPr lang="en-US" sz="2400" b="1" dirty="0" smtClean="0"/>
          </a:p>
          <a:p>
            <a:endParaRPr lang="ru-RU" sz="2400" dirty="0"/>
          </a:p>
        </p:txBody>
      </p:sp>
      <p:sp>
        <p:nvSpPr>
          <p:cNvPr id="49" name="Rectangle 48"/>
          <p:cNvSpPr/>
          <p:nvPr/>
        </p:nvSpPr>
        <p:spPr>
          <a:xfrm>
            <a:off x="5769708" y="56168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/>
          <p:cNvSpPr/>
          <p:nvPr/>
        </p:nvSpPr>
        <p:spPr>
          <a:xfrm>
            <a:off x="5148064" y="1880827"/>
            <a:ext cx="3881598" cy="248445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5364088" y="2226138"/>
            <a:ext cx="1080120" cy="723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/>
          <p:cNvSpPr/>
          <p:nvPr/>
        </p:nvSpPr>
        <p:spPr>
          <a:xfrm>
            <a:off x="7056120" y="222613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750496" y="318782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ServiceName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768244" y="3727884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/>
              <a:t>DisplayName</a:t>
            </a:r>
            <a:endParaRPr lang="en-US" sz="2400" dirty="0" smtClean="0"/>
          </a:p>
          <a:p>
            <a:endParaRPr lang="ru-RU" sz="2400" dirty="0"/>
          </a:p>
        </p:txBody>
      </p:sp>
      <p:cxnSp>
        <p:nvCxnSpPr>
          <p:cNvPr id="62" name="Elbow Connector 61"/>
          <p:cNvCxnSpPr>
            <a:stCxn id="64" idx="3"/>
            <a:endCxn id="60" idx="1"/>
          </p:cNvCxnSpPr>
          <p:nvPr/>
        </p:nvCxnSpPr>
        <p:spPr>
          <a:xfrm>
            <a:off x="6084168" y="2382360"/>
            <a:ext cx="666328" cy="1034064"/>
          </a:xfrm>
          <a:prstGeom prst="bentConnector3">
            <a:avLst>
              <a:gd name="adj1" fmla="val 36103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74568" y="2306160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/>
          <p:cNvSpPr/>
          <p:nvPr/>
        </p:nvSpPr>
        <p:spPr>
          <a:xfrm>
            <a:off x="5474568" y="2581614"/>
            <a:ext cx="609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8100392" y="2229958"/>
            <a:ext cx="609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Straight Connector 71"/>
          <p:cNvCxnSpPr>
            <a:stCxn id="57" idx="3"/>
            <a:endCxn id="59" idx="1"/>
          </p:cNvCxnSpPr>
          <p:nvPr/>
        </p:nvCxnSpPr>
        <p:spPr>
          <a:xfrm>
            <a:off x="6444208" y="2588088"/>
            <a:ext cx="611912" cy="0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69" idx="1"/>
          </p:cNvCxnSpPr>
          <p:nvPr/>
        </p:nvCxnSpPr>
        <p:spPr>
          <a:xfrm>
            <a:off x="7665720" y="2588088"/>
            <a:ext cx="434672" cy="382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ent Arrow 77"/>
          <p:cNvSpPr/>
          <p:nvPr/>
        </p:nvSpPr>
        <p:spPr>
          <a:xfrm flipV="1">
            <a:off x="614138" y="1880828"/>
            <a:ext cx="4533926" cy="2196244"/>
          </a:xfrm>
          <a:prstGeom prst="bentArrow">
            <a:avLst>
              <a:gd name="adj1" fmla="val 6344"/>
              <a:gd name="adj2" fmla="val 11383"/>
              <a:gd name="adj3" fmla="val 15935"/>
              <a:gd name="adj4" fmla="val 18924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Rectangle 58"/>
          <p:cNvSpPr/>
          <p:nvPr/>
        </p:nvSpPr>
        <p:spPr>
          <a:xfrm>
            <a:off x="7956376" y="4487359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7"/>
          <p:cNvSpPr/>
          <p:nvPr/>
        </p:nvSpPr>
        <p:spPr>
          <a:xfrm>
            <a:off x="8352420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7"/>
          <p:cNvSpPr/>
          <p:nvPr/>
        </p:nvSpPr>
        <p:spPr>
          <a:xfrm>
            <a:off x="7416316" y="5125050"/>
            <a:ext cx="508126" cy="2868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Straight Connector 72"/>
          <p:cNvCxnSpPr>
            <a:stCxn id="39" idx="3"/>
            <a:endCxn id="37" idx="1"/>
          </p:cNvCxnSpPr>
          <p:nvPr/>
        </p:nvCxnSpPr>
        <p:spPr>
          <a:xfrm flipV="1">
            <a:off x="7344308" y="4647649"/>
            <a:ext cx="612068" cy="3102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9" idx="2"/>
            <a:endCxn id="40" idx="1"/>
          </p:cNvCxnSpPr>
          <p:nvPr/>
        </p:nvCxnSpPr>
        <p:spPr bwMode="auto">
          <a:xfrm rot="16200000" flipH="1">
            <a:off x="7075536" y="4927702"/>
            <a:ext cx="457443" cy="224118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7" idx="2"/>
            <a:endCxn id="38" idx="1"/>
          </p:cNvCxnSpPr>
          <p:nvPr/>
        </p:nvCxnSpPr>
        <p:spPr bwMode="auto">
          <a:xfrm rot="16200000" flipH="1">
            <a:off x="8000181" y="4916243"/>
            <a:ext cx="460545" cy="243933"/>
          </a:xfrm>
          <a:prstGeom prst="bentConnector2">
            <a:avLst/>
          </a:prstGeom>
          <a:ln w="19050"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58"/>
          <p:cNvSpPr/>
          <p:nvPr/>
        </p:nvSpPr>
        <p:spPr>
          <a:xfrm>
            <a:off x="6120172" y="4487358"/>
            <a:ext cx="304221" cy="320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Straight Connector 72"/>
          <p:cNvCxnSpPr>
            <a:stCxn id="50" idx="3"/>
            <a:endCxn id="39" idx="1"/>
          </p:cNvCxnSpPr>
          <p:nvPr/>
        </p:nvCxnSpPr>
        <p:spPr>
          <a:xfrm>
            <a:off x="6424393" y="4647648"/>
            <a:ext cx="615694" cy="3103"/>
          </a:xfrm>
          <a:prstGeom prst="line">
            <a:avLst/>
          </a:prstGeom>
          <a:ln w="1270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50" idx="2"/>
            <a:endCxn id="8" idx="0"/>
          </p:cNvCxnSpPr>
          <p:nvPr/>
        </p:nvCxnSpPr>
        <p:spPr bwMode="auto">
          <a:xfrm rot="5400000">
            <a:off x="5948723" y="4976287"/>
            <a:ext cx="491911" cy="15521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triangle" w="lg" len="lg"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 bwMode="auto">
          <a:xfrm>
            <a:off x="107504" y="5191646"/>
            <a:ext cx="4788532" cy="61361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8000"/>
              </a:solidFill>
              <a:latin typeface="Arial Black" pitchFamily="34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 bwMode="auto">
          <a:xfrm>
            <a:off x="105036" y="6019738"/>
            <a:ext cx="5590196" cy="613618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 bwMode="auto">
          <a:xfrm>
            <a:off x="996317" y="2060848"/>
            <a:ext cx="3719699" cy="145769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SCM </a:t>
            </a:r>
            <a:r>
              <a:rPr lang="en-US" sz="2400" dirty="0" smtClean="0"/>
              <a:t>structure, DRIVER_OBJECT </a:t>
            </a:r>
            <a:r>
              <a:rPr lang="en-US" sz="2400" dirty="0"/>
              <a:t>and others will be </a:t>
            </a:r>
            <a:r>
              <a:rPr lang="en-US" sz="2400" dirty="0" smtClean="0"/>
              <a:t>added</a:t>
            </a:r>
            <a:endParaRPr lang="ru-RU" sz="2400" dirty="0"/>
          </a:p>
        </p:txBody>
      </p:sp>
      <p:cxnSp>
        <p:nvCxnSpPr>
          <p:cNvPr id="75" name="Elbow Connector 44"/>
          <p:cNvCxnSpPr>
            <a:stCxn id="49" idx="3"/>
            <a:endCxn id="47" idx="1"/>
          </p:cNvCxnSpPr>
          <p:nvPr/>
        </p:nvCxnSpPr>
        <p:spPr>
          <a:xfrm>
            <a:off x="6379308" y="5693060"/>
            <a:ext cx="612068" cy="819708"/>
          </a:xfrm>
          <a:prstGeom prst="bentConnector3">
            <a:avLst>
              <a:gd name="adj1" fmla="val 16075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58"/>
          <p:cNvSpPr/>
          <p:nvPr/>
        </p:nvSpPr>
        <p:spPr>
          <a:xfrm>
            <a:off x="7040087" y="4490461"/>
            <a:ext cx="304221" cy="32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Elbow Connector 61"/>
          <p:cNvCxnSpPr>
            <a:stCxn id="65" idx="3"/>
            <a:endCxn id="61" idx="1"/>
          </p:cNvCxnSpPr>
          <p:nvPr/>
        </p:nvCxnSpPr>
        <p:spPr>
          <a:xfrm>
            <a:off x="6084168" y="2657814"/>
            <a:ext cx="684076" cy="1298670"/>
          </a:xfrm>
          <a:prstGeom prst="bentConnector3">
            <a:avLst>
              <a:gd name="adj1" fmla="val 1616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 bwMode="auto">
          <a:xfrm flipH="1">
            <a:off x="4968044" y="5387458"/>
            <a:ext cx="628836" cy="777846"/>
          </a:xfrm>
          <a:prstGeom prst="line">
            <a:avLst/>
          </a:prstGeom>
          <a:ln w="12700" cap="rnd">
            <a:headEnd type="oval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745572">
            <a:off x="6451912" y="4318876"/>
            <a:ext cx="617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+</a:t>
            </a:r>
            <a:endParaRPr lang="en-US" sz="44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7241" y="5265204"/>
            <a:ext cx="472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ServiceName</a:t>
            </a:r>
            <a:r>
              <a:rPr lang="en-US" sz="2400" b="1" dirty="0" smtClean="0">
                <a:latin typeface="+mn-lt"/>
              </a:rPr>
              <a:t> &gt; 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VAOMs 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of ‘SN’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6093296"/>
            <a:ext cx="5587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  <a:latin typeface="+mn-lt"/>
              </a:rPr>
              <a:t>VAOMs of ‘SN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’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&gt;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+mn-lt"/>
              </a:rPr>
              <a:t>VAOM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of DRV_OBJ</a:t>
            </a:r>
          </a:p>
        </p:txBody>
      </p:sp>
    </p:spTree>
    <p:extLst>
      <p:ext uri="{BB962C8B-B14F-4D97-AF65-F5344CB8AC3E}">
        <p14:creationId xmlns:p14="http://schemas.microsoft.com/office/powerpoint/2010/main" val="17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724"/>
            <a:ext cx="9144000" cy="762000"/>
          </a:xfrm>
        </p:spPr>
        <p:txBody>
          <a:bodyPr/>
          <a:lstStyle/>
          <a:p>
            <a:r>
              <a:rPr lang="en-US" sz="4000" b="1" dirty="0"/>
              <a:t>Advantages of MASHKA </a:t>
            </a:r>
            <a:endParaRPr lang="ru-RU" sz="4000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95536" y="1304764"/>
            <a:ext cx="4500500" cy="198022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smtClean="0"/>
              <a:t>Uses </a:t>
            </a:r>
            <a:r>
              <a:rPr lang="en-US" sz="2600" b="1" dirty="0"/>
              <a:t>only </a:t>
            </a:r>
            <a:r>
              <a:rPr lang="en-US" sz="2600" b="1" dirty="0" smtClean="0"/>
              <a:t>two functions: </a:t>
            </a:r>
            <a:r>
              <a:rPr lang="en-US" sz="2600" b="1" dirty="0" err="1" smtClean="0"/>
              <a:t>KeAttachProcess</a:t>
            </a:r>
            <a:r>
              <a:rPr lang="en-US" sz="2600" b="1" dirty="0" smtClean="0"/>
              <a:t> and ZwWriteFile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51520" y="3890726"/>
            <a:ext cx="3348372" cy="2454598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 smtClean="0"/>
              <a:t>Resilient </a:t>
            </a:r>
            <a:r>
              <a:rPr lang="en-US" sz="2500" b="1" dirty="0"/>
              <a:t>to </a:t>
            </a:r>
            <a:r>
              <a:rPr lang="en-US" sz="2500" b="1" dirty="0" smtClean="0"/>
              <a:t>hooks </a:t>
            </a:r>
            <a:r>
              <a:rPr lang="en-US" sz="2500" b="1" dirty="0"/>
              <a:t>due </a:t>
            </a:r>
            <a:r>
              <a:rPr lang="en-US" sz="2500" b="1" dirty="0" smtClean="0"/>
              <a:t>to low-level OS calls usage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995936" y="3871695"/>
            <a:ext cx="3384376" cy="2454598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/>
              <a:t>Protects the </a:t>
            </a:r>
            <a:r>
              <a:rPr lang="en-US" sz="2600" b="1" dirty="0"/>
              <a:t>stored</a:t>
            </a:r>
            <a:r>
              <a:rPr lang="en-US" sz="2400" b="1" dirty="0"/>
              <a:t> </a:t>
            </a:r>
            <a:r>
              <a:rPr lang="en-US" sz="2400" b="1" dirty="0" smtClean="0"/>
              <a:t>data by run-time encryption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5210782" y="1304764"/>
            <a:ext cx="3609690" cy="198022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smtClean="0"/>
              <a:t>Finds different memory </a:t>
            </a:r>
            <a:r>
              <a:rPr lang="en-US" sz="2600" b="1" dirty="0"/>
              <a:t>templates </a:t>
            </a:r>
            <a:r>
              <a:rPr lang="en-US" sz="2600" b="1" dirty="0" smtClean="0"/>
              <a:t>fast</a:t>
            </a:r>
            <a:endParaRPr lang="ru-RU" sz="26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 bwMode="auto">
          <a:xfrm flipH="1">
            <a:off x="863588" y="2672916"/>
            <a:ext cx="648072" cy="1548172"/>
          </a:xfrm>
          <a:prstGeom prst="line">
            <a:avLst/>
          </a:prstGeom>
          <a:ln w="25400" cap="sq">
            <a:bevel/>
            <a:tailEnd type="arrow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auto">
          <a:xfrm>
            <a:off x="3743908" y="3068960"/>
            <a:ext cx="648072" cy="1152128"/>
          </a:xfrm>
          <a:prstGeom prst="line">
            <a:avLst/>
          </a:prstGeom>
          <a:ln w="25400" cap="sq">
            <a:bevel/>
            <a:tailEnd type="arrow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268760"/>
            <a:ext cx="6948772" cy="295232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4000" b="1" dirty="0" smtClean="0"/>
              <a:t>How to </a:t>
            </a:r>
            <a:r>
              <a:rPr lang="en-US" sz="4000" b="1" dirty="0"/>
              <a:t>apply MASHKA </a:t>
            </a:r>
            <a:r>
              <a:rPr lang="en-US" sz="4000" b="1" dirty="0" smtClean="0"/>
              <a:t>to processes detection?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5630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Выноска-облако 11"/>
          <p:cNvSpPr/>
          <p:nvPr/>
        </p:nvSpPr>
        <p:spPr bwMode="auto">
          <a:xfrm>
            <a:off x="503548" y="5481228"/>
            <a:ext cx="8352928" cy="1216523"/>
          </a:xfrm>
          <a:prstGeom prst="cloudCallout">
            <a:avLst>
              <a:gd name="adj1" fmla="val -28700"/>
              <a:gd name="adj2" fmla="val 584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3347864" y="1016732"/>
            <a:ext cx="5508612" cy="1692188"/>
          </a:xfrm>
          <a:prstGeom prst="round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kern="0" dirty="0" err="1">
                <a:solidFill>
                  <a:srgbClr val="000000"/>
                </a:solidFill>
              </a:rPr>
              <a:t>ZwQuerySystemInformation</a:t>
            </a:r>
            <a:r>
              <a:rPr lang="en-US" sz="2800" b="1" kern="0" dirty="0">
                <a:solidFill>
                  <a:srgbClr val="000000"/>
                </a:solidFill>
              </a:rPr>
              <a:t> </a:t>
            </a:r>
            <a:r>
              <a:rPr lang="en-US" sz="2800" b="1" kern="0" dirty="0" smtClean="0">
                <a:solidFill>
                  <a:srgbClr val="000000"/>
                </a:solidFill>
              </a:rPr>
              <a:t> hooking </a:t>
            </a:r>
            <a:endParaRPr 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3391644" y="3638990"/>
            <a:ext cx="5508612" cy="1698222"/>
          </a:xfrm>
          <a:prstGeom prst="round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kern="0" dirty="0" err="1">
                <a:solidFill>
                  <a:srgbClr val="000000"/>
                </a:solidFill>
              </a:rPr>
              <a:t>PsActiveProcessList</a:t>
            </a:r>
            <a:r>
              <a:rPr lang="en-US" sz="2800" b="1" kern="0" dirty="0">
                <a:solidFill>
                  <a:srgbClr val="000000"/>
                </a:solidFill>
              </a:rPr>
              <a:t> </a:t>
            </a:r>
            <a:r>
              <a:rPr lang="en-US" sz="2800" b="1" kern="0" dirty="0" smtClean="0">
                <a:solidFill>
                  <a:srgbClr val="000000"/>
                </a:solidFill>
              </a:rPr>
              <a:t>modifying </a:t>
            </a:r>
            <a:endParaRPr 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001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4000" b="1" dirty="0" smtClean="0"/>
              <a:t>OS processes list handling</a:t>
            </a:r>
            <a:endParaRPr lang="en-US" sz="4000" b="1" dirty="0"/>
          </a:p>
        </p:txBody>
      </p:sp>
      <p:sp>
        <p:nvSpPr>
          <p:cNvPr id="4" name="Стрелка вниз 3"/>
          <p:cNvSpPr/>
          <p:nvPr/>
        </p:nvSpPr>
        <p:spPr bwMode="auto">
          <a:xfrm rot="14856722">
            <a:off x="2678260" y="1771794"/>
            <a:ext cx="471033" cy="1125482"/>
          </a:xfrm>
          <a:prstGeom prst="downArrow">
            <a:avLst>
              <a:gd name="adj1" fmla="val 37930"/>
              <a:gd name="adj2" fmla="val 57784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4108" y="2924944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or</a:t>
            </a:r>
            <a:endParaRPr lang="en-US" sz="2800" b="1" dirty="0">
              <a:latin typeface="+mn-lt"/>
            </a:endParaRPr>
          </a:p>
        </p:txBody>
      </p:sp>
      <p:sp>
        <p:nvSpPr>
          <p:cNvPr id="17" name="Стрелка вниз 16"/>
          <p:cNvSpPr/>
          <p:nvPr/>
        </p:nvSpPr>
        <p:spPr bwMode="auto">
          <a:xfrm rot="17494236">
            <a:off x="2725568" y="3402250"/>
            <a:ext cx="471033" cy="1187614"/>
          </a:xfrm>
          <a:prstGeom prst="downArrow">
            <a:avLst>
              <a:gd name="adj1" fmla="val 37930"/>
              <a:gd name="adj2" fmla="val 57784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79512" y="2068266"/>
            <a:ext cx="2628292" cy="2160240"/>
          </a:xfrm>
          <a:prstGeom prst="round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how </a:t>
            </a:r>
            <a:r>
              <a:rPr lang="en-US" sz="2800" b="1" dirty="0" smtClean="0"/>
              <a:t>can the </a:t>
            </a:r>
            <a:r>
              <a:rPr lang="en-US" sz="2800" b="1" dirty="0"/>
              <a:t>process </a:t>
            </a:r>
            <a:r>
              <a:rPr lang="en-US" sz="2800" b="1" dirty="0" smtClean="0"/>
              <a:t>be hidden?</a:t>
            </a:r>
            <a:endParaRPr lang="en-US" sz="2800" b="1" kern="0" dirty="0">
              <a:solidFill>
                <a:srgbClr val="0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1070" y="5697252"/>
            <a:ext cx="58192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+mn-lt"/>
              </a:rPr>
              <a:t>H</a:t>
            </a:r>
            <a:r>
              <a:rPr lang="en-US" sz="2800" b="1" dirty="0" smtClean="0">
                <a:latin typeface="+mn-lt"/>
              </a:rPr>
              <a:t>ow to detect a hidden process</a:t>
            </a:r>
            <a:r>
              <a:rPr lang="ru-RU" sz="2800" b="1" dirty="0" smtClean="0">
                <a:latin typeface="+mn-lt"/>
              </a:rPr>
              <a:t>?</a:t>
            </a:r>
            <a:endParaRPr lang="en-US" sz="2800" b="1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411760" y="2677108"/>
            <a:ext cx="6516724" cy="1363960"/>
          </a:xfrm>
          <a:prstGeom prst="roundRect">
            <a:avLst>
              <a:gd name="adj" fmla="val 16953"/>
            </a:avLst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2339752" y="4400237"/>
            <a:ext cx="6660741" cy="2305127"/>
          </a:xfrm>
          <a:prstGeom prst="roundRect">
            <a:avLst>
              <a:gd name="adj" fmla="val 9639"/>
            </a:avLst>
          </a:prstGeom>
          <a:solidFill>
            <a:schemeClr val="tx1">
              <a:alpha val="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423357" y="947626"/>
            <a:ext cx="6505127" cy="1347738"/>
          </a:xfrm>
          <a:prstGeom prst="roundRect">
            <a:avLst>
              <a:gd name="adj" fmla="val 16953"/>
            </a:avLst>
          </a:prstGeom>
          <a:solidFill>
            <a:srgbClr val="FFC000">
              <a:alpha val="4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9659"/>
            <a:ext cx="9144000" cy="676141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Process detection approaches review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59732" y="872716"/>
            <a:ext cx="6433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>
                <a:latin typeface="+mn-lt"/>
              </a:rPr>
              <a:t>hooking </a:t>
            </a:r>
            <a:r>
              <a:rPr lang="en-US" sz="2800" dirty="0">
                <a:latin typeface="+mn-lt"/>
              </a:rPr>
              <a:t>functions such as </a:t>
            </a:r>
            <a:r>
              <a:rPr lang="en-US" sz="2800" dirty="0" smtClean="0">
                <a:latin typeface="+mn-lt"/>
              </a:rPr>
              <a:t>              </a:t>
            </a:r>
            <a:r>
              <a:rPr lang="en-US" sz="2800" dirty="0" err="1" smtClean="0">
                <a:latin typeface="+mn-lt"/>
              </a:rPr>
              <a:t>SwapContext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or </a:t>
            </a:r>
            <a:r>
              <a:rPr lang="en-US" sz="2800" dirty="0" err="1">
                <a:latin typeface="+mn-lt"/>
              </a:rPr>
              <a:t>KiFastCallEntry</a:t>
            </a:r>
            <a:endParaRPr lang="en-US" sz="2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732" y="2656073"/>
            <a:ext cx="6613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processes’ list from CSRSS.EXE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processes handle table list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07704" y="4566027"/>
            <a:ext cx="723680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800" dirty="0"/>
              <a:t>● </a:t>
            </a:r>
            <a:r>
              <a:rPr lang="en-US" sz="2800" dirty="0" smtClean="0">
                <a:latin typeface="+mn-lt"/>
              </a:rPr>
              <a:t>static </a:t>
            </a:r>
            <a:r>
              <a:rPr lang="en-US" sz="2800" dirty="0">
                <a:latin typeface="+mn-lt"/>
              </a:rPr>
              <a:t>signatures by Schuster (‘07)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800" dirty="0" smtClean="0">
                <a:latin typeface="+mn-lt"/>
              </a:rPr>
              <a:t>● robust signatures by Dolan-</a:t>
            </a:r>
            <a:r>
              <a:rPr lang="en-US" sz="2800" dirty="0" err="1" smtClean="0">
                <a:latin typeface="+mn-lt"/>
              </a:rPr>
              <a:t>Gavitt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(‘</a:t>
            </a:r>
            <a:r>
              <a:rPr lang="en-US" sz="2800" dirty="0" smtClean="0">
                <a:latin typeface="+mn-lt"/>
              </a:rPr>
              <a:t>09)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>
              <a:lnSpc>
                <a:spcPct val="150000"/>
              </a:lnSpc>
              <a:defRPr/>
            </a:pPr>
            <a:r>
              <a:rPr lang="en-US" sz="2800" dirty="0" smtClean="0"/>
              <a:t>● </a:t>
            </a:r>
            <a:r>
              <a:rPr lang="en-US" sz="2800" dirty="0" smtClean="0">
                <a:latin typeface="+mn-lt"/>
              </a:rPr>
              <a:t>structures location </a:t>
            </a:r>
            <a:r>
              <a:rPr lang="en-US" sz="2800" dirty="0">
                <a:latin typeface="+mn-lt"/>
              </a:rPr>
              <a:t>by </a:t>
            </a:r>
            <a:r>
              <a:rPr lang="en-US" sz="2800" dirty="0" err="1">
                <a:latin typeface="+mn-lt"/>
              </a:rPr>
              <a:t>Grizzard</a:t>
            </a:r>
            <a:r>
              <a:rPr lang="en-US" sz="2800" dirty="0">
                <a:latin typeface="+mn-lt"/>
              </a:rPr>
              <a:t> (‘10)</a:t>
            </a:r>
          </a:p>
        </p:txBody>
      </p:sp>
      <p:sp>
        <p:nvSpPr>
          <p:cNvPr id="19" name="Выноска со стрелкой вправо 18"/>
          <p:cNvSpPr/>
          <p:nvPr/>
        </p:nvSpPr>
        <p:spPr bwMode="auto">
          <a:xfrm>
            <a:off x="174578" y="2477377"/>
            <a:ext cx="2248778" cy="1922859"/>
          </a:xfrm>
          <a:prstGeom prst="rightArrowCallout">
            <a:avLst>
              <a:gd name="adj1" fmla="val 17524"/>
              <a:gd name="adj2" fmla="val 17524"/>
              <a:gd name="adj3" fmla="val 17524"/>
              <a:gd name="adj4" fmla="val 79223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36512" y="2420888"/>
            <a:ext cx="213176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Object </a:t>
            </a:r>
            <a:r>
              <a:rPr lang="en-US" sz="2800" dirty="0">
                <a:latin typeface="+mn-lt"/>
              </a:rPr>
              <a:t>structure lists </a:t>
            </a:r>
            <a:endParaRPr lang="ru-RU" sz="2800" dirty="0">
              <a:latin typeface="+mn-lt"/>
            </a:endParaRPr>
          </a:p>
        </p:txBody>
      </p:sp>
      <p:sp>
        <p:nvSpPr>
          <p:cNvPr id="25" name="Выноска со стрелкой вправо 24"/>
          <p:cNvSpPr/>
          <p:nvPr/>
        </p:nvSpPr>
        <p:spPr bwMode="auto">
          <a:xfrm>
            <a:off x="174579" y="800708"/>
            <a:ext cx="2248778" cy="1457003"/>
          </a:xfrm>
          <a:prstGeom prst="rightArrowCallout">
            <a:avLst>
              <a:gd name="adj1" fmla="val 18118"/>
              <a:gd name="adj2" fmla="val 25147"/>
              <a:gd name="adj3" fmla="val 20769"/>
              <a:gd name="adj4" fmla="val 80179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508" y="819869"/>
            <a:ext cx="2131769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Heuristic </a:t>
            </a:r>
            <a:r>
              <a:rPr lang="en-US" sz="2800" dirty="0">
                <a:latin typeface="+mn-lt"/>
              </a:rPr>
              <a:t>analyzer </a:t>
            </a:r>
            <a:endParaRPr lang="ru-RU" sz="2800" dirty="0">
              <a:latin typeface="+mn-lt"/>
            </a:endParaRPr>
          </a:p>
        </p:txBody>
      </p:sp>
      <p:sp>
        <p:nvSpPr>
          <p:cNvPr id="29" name="Выноска со стрелкой вправо 28"/>
          <p:cNvSpPr/>
          <p:nvPr/>
        </p:nvSpPr>
        <p:spPr bwMode="auto">
          <a:xfrm>
            <a:off x="174579" y="4761147"/>
            <a:ext cx="2248778" cy="1873079"/>
          </a:xfrm>
          <a:prstGeom prst="rightArrowCallout">
            <a:avLst>
              <a:gd name="adj1" fmla="val 18068"/>
              <a:gd name="adj2" fmla="val 20603"/>
              <a:gd name="adj3" fmla="val 16947"/>
              <a:gd name="adj4" fmla="val 77823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72" y="4638035"/>
            <a:ext cx="213176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Static signature </a:t>
            </a:r>
            <a:r>
              <a:rPr lang="en-US" sz="2800" dirty="0">
                <a:latin typeface="+mn-lt"/>
              </a:rPr>
              <a:t>scans </a:t>
            </a:r>
            <a:endParaRPr lang="ru-RU" sz="2800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6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411760" y="2677108"/>
            <a:ext cx="6516724" cy="1363960"/>
          </a:xfrm>
          <a:prstGeom prst="roundRect">
            <a:avLst>
              <a:gd name="adj" fmla="val 16953"/>
            </a:avLst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2339752" y="4400237"/>
            <a:ext cx="6660741" cy="2305127"/>
          </a:xfrm>
          <a:prstGeom prst="roundRect">
            <a:avLst>
              <a:gd name="adj" fmla="val 9639"/>
            </a:avLst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423357" y="947626"/>
            <a:ext cx="6505127" cy="1347738"/>
          </a:xfrm>
          <a:prstGeom prst="roundRect">
            <a:avLst>
              <a:gd name="adj" fmla="val 16953"/>
            </a:avLst>
          </a:prstGeom>
          <a:solidFill>
            <a:srgbClr val="FFC000">
              <a:alpha val="4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9659"/>
            <a:ext cx="9144000" cy="676141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Process detection approaches review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59732" y="872716"/>
            <a:ext cx="6433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>
                <a:latin typeface="+mn-lt"/>
              </a:rPr>
              <a:t>hooking </a:t>
            </a:r>
            <a:r>
              <a:rPr lang="en-US" sz="2800" dirty="0">
                <a:latin typeface="+mn-lt"/>
              </a:rPr>
              <a:t>functions such as </a:t>
            </a:r>
            <a:r>
              <a:rPr lang="en-US" sz="2800" dirty="0" smtClean="0">
                <a:latin typeface="+mn-lt"/>
              </a:rPr>
              <a:t>              </a:t>
            </a:r>
            <a:r>
              <a:rPr lang="en-US" sz="2800" dirty="0" err="1" smtClean="0">
                <a:latin typeface="+mn-lt"/>
              </a:rPr>
              <a:t>SwapContext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or </a:t>
            </a:r>
            <a:r>
              <a:rPr lang="en-US" sz="2800" dirty="0" err="1">
                <a:latin typeface="+mn-lt"/>
              </a:rPr>
              <a:t>KiFastCallEntry</a:t>
            </a:r>
            <a:endParaRPr lang="en-US" sz="2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732" y="2656073"/>
            <a:ext cx="6613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processes’ list from CSRSS.EXE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>
                <a:latin typeface="+mn-lt"/>
              </a:rPr>
              <a:t>a processes handle table list</a:t>
            </a:r>
            <a:endParaRPr lang="ru-RU" sz="1200" dirty="0">
              <a:latin typeface="+mn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07704" y="4566027"/>
            <a:ext cx="7236804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sz="2800" dirty="0"/>
              <a:t>● </a:t>
            </a:r>
            <a:r>
              <a:rPr lang="en-US" sz="2800" dirty="0" smtClean="0">
                <a:latin typeface="+mn-lt"/>
              </a:rPr>
              <a:t>static </a:t>
            </a:r>
            <a:r>
              <a:rPr lang="en-US" sz="2800" dirty="0">
                <a:latin typeface="+mn-lt"/>
              </a:rPr>
              <a:t>signatures by Schuster (‘07)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800" dirty="0" smtClean="0">
                <a:latin typeface="+mn-lt"/>
              </a:rPr>
              <a:t>● robust signatures by Dolan-</a:t>
            </a:r>
            <a:r>
              <a:rPr lang="en-US" sz="2800" dirty="0" err="1" smtClean="0">
                <a:latin typeface="+mn-lt"/>
              </a:rPr>
              <a:t>Gavitt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(‘</a:t>
            </a:r>
            <a:r>
              <a:rPr lang="en-US" sz="2800" dirty="0" smtClean="0">
                <a:latin typeface="+mn-lt"/>
              </a:rPr>
              <a:t>09)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>
              <a:lnSpc>
                <a:spcPct val="150000"/>
              </a:lnSpc>
              <a:defRPr/>
            </a:pPr>
            <a:r>
              <a:rPr lang="en-US" sz="2800" dirty="0" smtClean="0"/>
              <a:t>● </a:t>
            </a:r>
            <a:r>
              <a:rPr lang="en-US" sz="2800" dirty="0" smtClean="0">
                <a:latin typeface="+mn-lt"/>
              </a:rPr>
              <a:t>structures location </a:t>
            </a:r>
            <a:r>
              <a:rPr lang="en-US" sz="2800" dirty="0">
                <a:latin typeface="+mn-lt"/>
              </a:rPr>
              <a:t>by </a:t>
            </a:r>
            <a:r>
              <a:rPr lang="en-US" sz="2800" dirty="0" err="1">
                <a:latin typeface="+mn-lt"/>
              </a:rPr>
              <a:t>Grizzard</a:t>
            </a:r>
            <a:r>
              <a:rPr lang="en-US" sz="2800" dirty="0">
                <a:latin typeface="+mn-lt"/>
              </a:rPr>
              <a:t> (‘10)</a:t>
            </a:r>
          </a:p>
        </p:txBody>
      </p:sp>
      <p:sp>
        <p:nvSpPr>
          <p:cNvPr id="19" name="Выноска со стрелкой вправо 18"/>
          <p:cNvSpPr/>
          <p:nvPr/>
        </p:nvSpPr>
        <p:spPr bwMode="auto">
          <a:xfrm>
            <a:off x="174578" y="2477377"/>
            <a:ext cx="2248778" cy="1922859"/>
          </a:xfrm>
          <a:prstGeom prst="rightArrowCallout">
            <a:avLst>
              <a:gd name="adj1" fmla="val 17524"/>
              <a:gd name="adj2" fmla="val 17524"/>
              <a:gd name="adj3" fmla="val 17524"/>
              <a:gd name="adj4" fmla="val 79223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36512" y="2420888"/>
            <a:ext cx="213176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Object </a:t>
            </a:r>
            <a:r>
              <a:rPr lang="en-US" sz="2800" dirty="0">
                <a:latin typeface="+mn-lt"/>
              </a:rPr>
              <a:t>structure lists </a:t>
            </a:r>
            <a:endParaRPr lang="ru-RU" sz="2800" dirty="0">
              <a:latin typeface="+mn-lt"/>
            </a:endParaRPr>
          </a:p>
        </p:txBody>
      </p:sp>
      <p:sp>
        <p:nvSpPr>
          <p:cNvPr id="25" name="Выноска со стрелкой вправо 24"/>
          <p:cNvSpPr/>
          <p:nvPr/>
        </p:nvSpPr>
        <p:spPr bwMode="auto">
          <a:xfrm>
            <a:off x="174579" y="800708"/>
            <a:ext cx="2248778" cy="1457003"/>
          </a:xfrm>
          <a:prstGeom prst="rightArrowCallout">
            <a:avLst>
              <a:gd name="adj1" fmla="val 18118"/>
              <a:gd name="adj2" fmla="val 25147"/>
              <a:gd name="adj3" fmla="val 20769"/>
              <a:gd name="adj4" fmla="val 80179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508" y="819869"/>
            <a:ext cx="2131769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Heuristic </a:t>
            </a:r>
            <a:r>
              <a:rPr lang="en-US" sz="2800" dirty="0">
                <a:latin typeface="+mn-lt"/>
              </a:rPr>
              <a:t>analyzer </a:t>
            </a:r>
            <a:endParaRPr lang="ru-RU" sz="2800" dirty="0">
              <a:latin typeface="+mn-lt"/>
            </a:endParaRPr>
          </a:p>
        </p:txBody>
      </p:sp>
      <p:sp>
        <p:nvSpPr>
          <p:cNvPr id="29" name="Выноска со стрелкой вправо 28"/>
          <p:cNvSpPr/>
          <p:nvPr/>
        </p:nvSpPr>
        <p:spPr bwMode="auto">
          <a:xfrm>
            <a:off x="174579" y="4761147"/>
            <a:ext cx="2248778" cy="1873079"/>
          </a:xfrm>
          <a:prstGeom prst="rightArrowCallout">
            <a:avLst>
              <a:gd name="adj1" fmla="val 18068"/>
              <a:gd name="adj2" fmla="val 20603"/>
              <a:gd name="adj3" fmla="val 16947"/>
              <a:gd name="adj4" fmla="val 77823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72" y="4638035"/>
            <a:ext cx="213176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Static signature </a:t>
            </a:r>
            <a:r>
              <a:rPr lang="en-US" sz="2800" dirty="0">
                <a:latin typeface="+mn-lt"/>
              </a:rPr>
              <a:t>scans </a:t>
            </a:r>
            <a:endParaRPr lang="ru-RU" sz="2800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5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31326"/>
              </p:ext>
            </p:extLst>
          </p:nvPr>
        </p:nvGraphicFramePr>
        <p:xfrm>
          <a:off x="251520" y="1772817"/>
          <a:ext cx="8640960" cy="428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  <a:gridCol w="4104456"/>
              </a:tblGrid>
              <a:tr h="921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+mn-lt"/>
                        </a:rPr>
                        <a:t>Scan is based on</a:t>
                      </a:r>
                      <a:endParaRPr lang="en-US" sz="28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+mn-lt"/>
                        </a:rPr>
                        <a:t>Disadvantages</a:t>
                      </a:r>
                      <a:endParaRPr lang="en-US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8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+mn-lt"/>
                        </a:rPr>
                        <a:t>some EPROCESS  fields values are either known or exceed the constant, </a:t>
                      </a:r>
                      <a:br>
                        <a:rPr lang="en-US" sz="2800" dirty="0" smtClean="0">
                          <a:latin typeface="+mn-lt"/>
                        </a:rPr>
                      </a:br>
                      <a:r>
                        <a:rPr lang="en-US" sz="2800" dirty="0" smtClean="0">
                          <a:latin typeface="+mn-lt"/>
                        </a:rPr>
                        <a:t>e.g. 0x8000_0000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vulnerable to field modifications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005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difficult to achieve portability</a:t>
                      </a:r>
                      <a:endParaRPr lang="en-US" sz="28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520"/>
            <a:ext cx="9144000" cy="838200"/>
          </a:xfrm>
        </p:spPr>
        <p:txBody>
          <a:bodyPr/>
          <a:lstStyle/>
          <a:p>
            <a:r>
              <a:rPr lang="en-US" sz="4000" b="1" dirty="0"/>
              <a:t>Analysis of </a:t>
            </a:r>
            <a:r>
              <a:rPr lang="en-US" sz="4000" b="1" dirty="0" smtClean="0"/>
              <a:t>static signature scan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872716"/>
            <a:ext cx="86049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+mn-lt"/>
              </a:rPr>
              <a:t>GMER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PowerTool</a:t>
            </a:r>
            <a:r>
              <a:rPr lang="en-US" sz="2800" dirty="0" smtClean="0">
                <a:latin typeface="+mn-lt"/>
              </a:rPr>
              <a:t> and </a:t>
            </a:r>
            <a:r>
              <a:rPr lang="en-US" sz="2800" dirty="0" err="1" smtClean="0">
                <a:latin typeface="+mn-lt"/>
              </a:rPr>
              <a:t>XueTr</a:t>
            </a:r>
            <a:r>
              <a:rPr lang="en-US" sz="2800" dirty="0" smtClean="0">
                <a:latin typeface="+mn-lt"/>
              </a:rPr>
              <a:t> use it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14697"/>
              </p:ext>
            </p:extLst>
          </p:nvPr>
        </p:nvGraphicFramePr>
        <p:xfrm>
          <a:off x="251520" y="1772817"/>
          <a:ext cx="8640960" cy="428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  <a:gridCol w="4104456"/>
              </a:tblGrid>
              <a:tr h="921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+mn-lt"/>
                        </a:rPr>
                        <a:t>Scan is based on</a:t>
                      </a:r>
                      <a:endParaRPr lang="en-US" sz="28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+mn-lt"/>
                        </a:rPr>
                        <a:t>Disadvantages</a:t>
                      </a:r>
                      <a:endParaRPr lang="en-US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8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latin typeface="+mn-lt"/>
                        </a:rPr>
                        <a:t>some EPROCESS  fields values are either known or exceed the constant, </a:t>
                      </a:r>
                      <a:br>
                        <a:rPr lang="en-US" sz="2800" dirty="0" smtClean="0">
                          <a:latin typeface="+mn-lt"/>
                        </a:rPr>
                      </a:br>
                      <a:r>
                        <a:rPr lang="en-US" sz="2800" dirty="0" smtClean="0">
                          <a:latin typeface="+mn-lt"/>
                        </a:rPr>
                        <a:t>e.g. 0x8000_0000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vulnerable to field modifications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005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difficult to achieve portability</a:t>
                      </a:r>
                      <a:endParaRPr lang="en-US" sz="28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ounded Rectangle 6"/>
          <p:cNvSpPr/>
          <p:nvPr/>
        </p:nvSpPr>
        <p:spPr>
          <a:xfrm>
            <a:off x="5148064" y="2816932"/>
            <a:ext cx="3492388" cy="1476164"/>
          </a:xfrm>
          <a:prstGeom prst="roundRect">
            <a:avLst>
              <a:gd name="adj" fmla="val 9639"/>
            </a:avLst>
          </a:prstGeom>
          <a:solidFill>
            <a:srgbClr val="FF0000">
              <a:alpha val="4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520"/>
            <a:ext cx="9144000" cy="838200"/>
          </a:xfrm>
        </p:spPr>
        <p:txBody>
          <a:bodyPr/>
          <a:lstStyle/>
          <a:p>
            <a:r>
              <a:rPr lang="en-US" sz="4000" b="1" dirty="0"/>
              <a:t>Analysis of </a:t>
            </a:r>
            <a:r>
              <a:rPr lang="en-US" sz="4000" b="1" dirty="0" smtClean="0"/>
              <a:t>static signature scan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872716"/>
            <a:ext cx="86049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+mn-lt"/>
              </a:rPr>
              <a:t>GMER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PowerTool</a:t>
            </a:r>
            <a:r>
              <a:rPr lang="en-US" sz="2800" dirty="0" smtClean="0">
                <a:latin typeface="+mn-lt"/>
              </a:rPr>
              <a:t> and </a:t>
            </a:r>
            <a:r>
              <a:rPr lang="en-US" sz="2800" dirty="0" err="1" smtClean="0">
                <a:latin typeface="+mn-lt"/>
              </a:rPr>
              <a:t>XueTr</a:t>
            </a:r>
            <a:r>
              <a:rPr lang="en-US" sz="2800" dirty="0" smtClean="0">
                <a:latin typeface="+mn-lt"/>
              </a:rPr>
              <a:t> use it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16732"/>
            <a:ext cx="7200727" cy="23762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 smtClean="0"/>
              <a:t>How can we improve </a:t>
            </a:r>
            <a:r>
              <a:rPr lang="en-US" sz="4000" b="1" dirty="0"/>
              <a:t>signature scans?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4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49374"/>
            <a:ext cx="8856984" cy="895350"/>
          </a:xfrm>
        </p:spPr>
        <p:txBody>
          <a:bodyPr/>
          <a:lstStyle/>
          <a:p>
            <a:r>
              <a:rPr lang="en-US" sz="4000" b="1" dirty="0" smtClean="0"/>
              <a:t>Review of rootkits techniques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156" y="944823"/>
            <a:ext cx="8840340" cy="108002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Rootkits </a:t>
            </a:r>
            <a:r>
              <a:rPr lang="en-US" u="sng" dirty="0"/>
              <a:t>techniques </a:t>
            </a:r>
            <a:r>
              <a:rPr lang="en-US" dirty="0" smtClean="0"/>
              <a:t> – </a:t>
            </a:r>
            <a:r>
              <a:rPr lang="en-US" dirty="0"/>
              <a:t>malware </a:t>
            </a:r>
            <a:r>
              <a:rPr lang="en-US" dirty="0" smtClean="0"/>
              <a:t>hiding						      from OS &amp; AV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15516" y="2132856"/>
            <a:ext cx="4104456" cy="4509120"/>
          </a:xfrm>
          <a:prstGeom prst="roundRect">
            <a:avLst>
              <a:gd name="adj" fmla="val 1548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2348880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function hooking</a:t>
            </a:r>
            <a:endParaRPr lang="ru-RU" sz="2400" b="1" dirty="0">
              <a:latin typeface="+mn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535996" y="2132856"/>
            <a:ext cx="4392488" cy="4509120"/>
          </a:xfrm>
          <a:prstGeom prst="roundRect">
            <a:avLst>
              <a:gd name="adj" fmla="val 1548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35996" y="2141081"/>
            <a:ext cx="4392487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800" b="1" dirty="0" smtClean="0">
                <a:latin typeface="+mn-lt"/>
              </a:rPr>
              <a:t>object manipulation</a:t>
            </a:r>
          </a:p>
          <a:p>
            <a:pPr algn="ctr">
              <a:lnSpc>
                <a:spcPts val="4100"/>
              </a:lnSpc>
            </a:pPr>
            <a:r>
              <a:rPr lang="en-US" sz="2800" b="1" dirty="0" smtClean="0">
                <a:latin typeface="+mn-lt"/>
              </a:rPr>
              <a:t>(byte modification)</a:t>
            </a:r>
            <a:endParaRPr lang="ru-RU" sz="2000" b="1" dirty="0">
              <a:latin typeface="+mn-l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359532" y="3742499"/>
            <a:ext cx="1656184" cy="57643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func_A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95536" y="4822619"/>
            <a:ext cx="1584176" cy="64807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func_B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Стрелка вниз 14"/>
          <p:cNvSpPr/>
          <p:nvPr/>
        </p:nvSpPr>
        <p:spPr bwMode="auto">
          <a:xfrm>
            <a:off x="1053215" y="4327898"/>
            <a:ext cx="278425" cy="503684"/>
          </a:xfrm>
          <a:prstGeom prst="downArrow">
            <a:avLst>
              <a:gd name="adj1" fmla="val 25293"/>
              <a:gd name="adj2" fmla="val 70590"/>
            </a:avLst>
          </a:prstGeom>
          <a:ln cap="rnd">
            <a:beve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2337486" y="3176972"/>
            <a:ext cx="1681362" cy="576436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func_A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2336410" y="5733256"/>
            <a:ext cx="1682437" cy="64807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func_B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Стрелка вниз 25"/>
          <p:cNvSpPr/>
          <p:nvPr/>
        </p:nvSpPr>
        <p:spPr bwMode="auto">
          <a:xfrm rot="19286639">
            <a:off x="3141949" y="3677090"/>
            <a:ext cx="278425" cy="865015"/>
          </a:xfrm>
          <a:prstGeom prst="downArrow">
            <a:avLst>
              <a:gd name="adj1" fmla="val 25293"/>
              <a:gd name="adj2" fmla="val 70590"/>
            </a:avLst>
          </a:prstGeom>
          <a:solidFill>
            <a:srgbClr val="FFFF00"/>
          </a:solidFill>
          <a:ln cap="rnd">
            <a:beve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Стрелка вниз 26"/>
          <p:cNvSpPr/>
          <p:nvPr/>
        </p:nvSpPr>
        <p:spPr bwMode="auto">
          <a:xfrm rot="2278417">
            <a:off x="3152465" y="5027107"/>
            <a:ext cx="278425" cy="804627"/>
          </a:xfrm>
          <a:prstGeom prst="downArrow">
            <a:avLst>
              <a:gd name="adj1" fmla="val 25293"/>
              <a:gd name="adj2" fmla="val 70590"/>
            </a:avLst>
          </a:prstGeom>
          <a:solidFill>
            <a:srgbClr val="FFFF00"/>
          </a:solidFill>
          <a:ln cap="rnd">
            <a:beve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2769534" y="4457903"/>
            <a:ext cx="1368152" cy="648072"/>
          </a:xfrm>
          <a:prstGeom prst="roundRect">
            <a:avLst/>
          </a:prstGeom>
          <a:solidFill>
            <a:srgbClr val="FFFF00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794712" y="4500409"/>
            <a:ext cx="134297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hook</a:t>
            </a:r>
            <a:endParaRPr lang="ru-RU" sz="3200" dirty="0">
              <a:latin typeface="+mn-lt"/>
            </a:endParaRPr>
          </a:p>
        </p:txBody>
      </p:sp>
      <p:sp>
        <p:nvSpPr>
          <p:cNvPr id="30" name="Стрелка вниз 29"/>
          <p:cNvSpPr/>
          <p:nvPr/>
        </p:nvSpPr>
        <p:spPr bwMode="auto">
          <a:xfrm>
            <a:off x="2414229" y="3753036"/>
            <a:ext cx="278425" cy="1993777"/>
          </a:xfrm>
          <a:prstGeom prst="downArrow">
            <a:avLst>
              <a:gd name="adj1" fmla="val 25293"/>
              <a:gd name="adj2" fmla="val 70590"/>
            </a:avLst>
          </a:prstGeom>
          <a:ln w="25400" cap="rnd">
            <a:prstDash val="dash"/>
            <a:beve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4705883" y="4220638"/>
            <a:ext cx="1053406" cy="684526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6205536" y="4211063"/>
            <a:ext cx="1053406" cy="684526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7705190" y="4211063"/>
            <a:ext cx="1053406" cy="684526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4705883" y="5492320"/>
            <a:ext cx="1053406" cy="684526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6192180" y="5482745"/>
            <a:ext cx="1053406" cy="684526"/>
          </a:xfrm>
          <a:prstGeom prst="rect">
            <a:avLst/>
          </a:prstGeom>
          <a:noFill/>
          <a:ln w="31750" cap="rnd">
            <a:prstDash val="dash"/>
            <a:beve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7705190" y="5482745"/>
            <a:ext cx="1053406" cy="684526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 bwMode="auto">
          <a:xfrm flipV="1">
            <a:off x="5759289" y="4495858"/>
            <a:ext cx="446247" cy="1"/>
          </a:xfrm>
          <a:prstGeom prst="straightConnector1">
            <a:avLst/>
          </a:prstGeom>
          <a:ln w="28575"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 bwMode="auto">
          <a:xfrm flipH="1" flipV="1">
            <a:off x="5759290" y="4648260"/>
            <a:ext cx="432890" cy="4426"/>
          </a:xfrm>
          <a:prstGeom prst="straightConnector1">
            <a:avLst/>
          </a:prstGeom>
          <a:ln w="28575"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 bwMode="auto">
          <a:xfrm flipV="1">
            <a:off x="7272299" y="4491430"/>
            <a:ext cx="446247" cy="1"/>
          </a:xfrm>
          <a:prstGeom prst="straightConnector1">
            <a:avLst/>
          </a:prstGeom>
          <a:ln w="28575"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 bwMode="auto">
          <a:xfrm flipH="1" flipV="1">
            <a:off x="7272300" y="4643832"/>
            <a:ext cx="432890" cy="4426"/>
          </a:xfrm>
          <a:prstGeom prst="straightConnector1">
            <a:avLst/>
          </a:prstGeom>
          <a:ln w="28575"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Дуга 51"/>
          <p:cNvSpPr/>
          <p:nvPr/>
        </p:nvSpPr>
        <p:spPr bwMode="auto">
          <a:xfrm>
            <a:off x="5472100" y="5271397"/>
            <a:ext cx="2448272" cy="864096"/>
          </a:xfrm>
          <a:prstGeom prst="arc">
            <a:avLst>
              <a:gd name="adj1" fmla="val 10923199"/>
              <a:gd name="adj2" fmla="val 139024"/>
            </a:avLst>
          </a:prstGeom>
          <a:ln w="25400" cap="rnd">
            <a:bevel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Дуга 52"/>
          <p:cNvSpPr/>
          <p:nvPr/>
        </p:nvSpPr>
        <p:spPr bwMode="auto">
          <a:xfrm rot="10800000">
            <a:off x="5475294" y="5573686"/>
            <a:ext cx="2448272" cy="915653"/>
          </a:xfrm>
          <a:prstGeom prst="arc">
            <a:avLst>
              <a:gd name="adj1" fmla="val 10923199"/>
              <a:gd name="adj2" fmla="val 139024"/>
            </a:avLst>
          </a:prstGeom>
          <a:ln w="25400" cap="rnd">
            <a:bevel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 bwMode="auto">
          <a:xfrm>
            <a:off x="5040052" y="5631437"/>
            <a:ext cx="504056" cy="11537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 bwMode="auto">
          <a:xfrm>
            <a:off x="7821650" y="5968237"/>
            <a:ext cx="504056" cy="11537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68044" y="3439197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EPROCESS structures</a:t>
            </a:r>
            <a:endParaRPr lang="ru-RU" sz="2800" dirty="0">
              <a:latin typeface="+mn-lt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 bwMode="auto">
          <a:xfrm flipV="1">
            <a:off x="5232586" y="3854405"/>
            <a:ext cx="1499655" cy="698922"/>
          </a:xfrm>
          <a:prstGeom prst="line">
            <a:avLst/>
          </a:prstGeom>
          <a:ln w="15875">
            <a:headEnd type="oval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 bwMode="auto">
          <a:xfrm flipH="1" flipV="1">
            <a:off x="6732239" y="3854405"/>
            <a:ext cx="2" cy="698922"/>
          </a:xfrm>
          <a:prstGeom prst="line">
            <a:avLst/>
          </a:prstGeom>
          <a:ln w="15875">
            <a:headEnd type="oval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 bwMode="auto">
          <a:xfrm flipH="1" flipV="1">
            <a:off x="6732239" y="3854405"/>
            <a:ext cx="1548175" cy="708496"/>
          </a:xfrm>
          <a:prstGeom prst="line">
            <a:avLst/>
          </a:prstGeom>
          <a:ln w="15875">
            <a:headEnd type="oval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 bwMode="auto">
          <a:xfrm>
            <a:off x="6277682" y="5725892"/>
            <a:ext cx="144016" cy="11537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 bwMode="auto">
          <a:xfrm>
            <a:off x="6552220" y="5725892"/>
            <a:ext cx="144016" cy="11537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r>
              <a:rPr lang="en-US" sz="4000" b="1" dirty="0"/>
              <a:t>Objects structures typical design</a:t>
            </a:r>
            <a:endParaRPr lang="ru-RU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7455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r>
              <a:rPr lang="en-US" sz="4000" b="1" dirty="0"/>
              <a:t>Objects structures typical design</a:t>
            </a:r>
            <a:endParaRPr lang="ru-RU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7455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72" y="4761148"/>
            <a:ext cx="5874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6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588"/>
            <a:ext cx="9144000" cy="12192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Process detection with </a:t>
            </a:r>
            <a:br>
              <a:rPr lang="en-US" sz="4000" b="1" dirty="0" smtClean="0"/>
            </a:br>
            <a:r>
              <a:rPr lang="en-US" sz="4000" b="1" dirty="0" smtClean="0"/>
              <a:t>Dynamic Byte Signature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840792"/>
            <a:ext cx="9000492" cy="353242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/>
              <a:t>Create Dynamic Byte Signature by using EPROCESS structures </a:t>
            </a:r>
            <a:r>
              <a:rPr lang="en-US" sz="2800" b="1" dirty="0"/>
              <a:t>in </a:t>
            </a:r>
            <a:r>
              <a:rPr lang="en-US" sz="2800" b="1" dirty="0" err="1" smtClean="0"/>
              <a:t>PsActiveProcessList</a:t>
            </a:r>
            <a:endParaRPr lang="ru-RU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/>
              <a:t>Use byte to byte DBS search to find all EPROCESS structures</a:t>
            </a:r>
            <a:endParaRPr lang="ru-RU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Compare </a:t>
            </a:r>
            <a:r>
              <a:rPr lang="en-US" sz="2800" b="1" dirty="0" smtClean="0"/>
              <a:t>a new list with </a:t>
            </a:r>
            <a:br>
              <a:rPr lang="en-US" sz="2800" b="1" dirty="0" smtClean="0"/>
            </a:br>
            <a:r>
              <a:rPr lang="en-US" sz="2800" b="1" dirty="0" err="1" smtClean="0"/>
              <a:t>NtQuerySystemInformation</a:t>
            </a:r>
            <a:r>
              <a:rPr lang="en-US" sz="2800" b="1" dirty="0" smtClean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288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774"/>
            <a:ext cx="9144000" cy="635922"/>
          </a:xfrm>
        </p:spPr>
        <p:txBody>
          <a:bodyPr/>
          <a:lstStyle/>
          <a:p>
            <a:r>
              <a:rPr lang="en-US" b="1" dirty="0" smtClean="0"/>
              <a:t>Bit signature = thorough analysis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6" y="620688"/>
            <a:ext cx="8248834" cy="23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49"/>
          <p:cNvSpPr/>
          <p:nvPr/>
        </p:nvSpPr>
        <p:spPr bwMode="auto">
          <a:xfrm>
            <a:off x="5082478" y="2943945"/>
            <a:ext cx="3384376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8" name="Скругленный прямоугольник 50"/>
          <p:cNvSpPr/>
          <p:nvPr/>
        </p:nvSpPr>
        <p:spPr bwMode="auto">
          <a:xfrm>
            <a:off x="5076056" y="3858672"/>
            <a:ext cx="3390797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9" name="Скругленный прямоугольник 5"/>
          <p:cNvSpPr/>
          <p:nvPr/>
        </p:nvSpPr>
        <p:spPr bwMode="auto">
          <a:xfrm>
            <a:off x="797440" y="2960663"/>
            <a:ext cx="1535890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240928" y="3068675"/>
            <a:ext cx="648072" cy="540061"/>
          </a:xfrm>
          <a:prstGeom prst="rect">
            <a:avLst/>
          </a:prstGeom>
          <a:solidFill>
            <a:srgbClr val="993300"/>
          </a:solidFill>
          <a:ln>
            <a:solidFill>
              <a:srgbClr val="884535">
                <a:alpha val="35000"/>
              </a:srgb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</p:txBody>
      </p:sp>
      <p:sp>
        <p:nvSpPr>
          <p:cNvPr id="11" name="Скругленный прямоугольник 16"/>
          <p:cNvSpPr/>
          <p:nvPr/>
        </p:nvSpPr>
        <p:spPr bwMode="auto">
          <a:xfrm>
            <a:off x="787012" y="3869147"/>
            <a:ext cx="1535890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2" name="Прямоугольник 18"/>
          <p:cNvSpPr/>
          <p:nvPr/>
        </p:nvSpPr>
        <p:spPr bwMode="auto">
          <a:xfrm>
            <a:off x="1240928" y="3977159"/>
            <a:ext cx="648072" cy="540061"/>
          </a:xfrm>
          <a:prstGeom prst="rect">
            <a:avLst/>
          </a:prstGeom>
          <a:solidFill>
            <a:srgbClr val="333300"/>
          </a:solidFill>
          <a:ln>
            <a:solidFill>
              <a:srgbClr val="3333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</p:txBody>
      </p:sp>
      <p:sp>
        <p:nvSpPr>
          <p:cNvPr id="13" name="Стрелка вправо 23"/>
          <p:cNvSpPr/>
          <p:nvPr/>
        </p:nvSpPr>
        <p:spPr bwMode="auto">
          <a:xfrm>
            <a:off x="2483768" y="2996952"/>
            <a:ext cx="2628292" cy="1628279"/>
          </a:xfrm>
          <a:prstGeom prst="rightArrow">
            <a:avLst>
              <a:gd name="adj1" fmla="val 79974"/>
              <a:gd name="adj2" fmla="val 40178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 стрелкой 27"/>
          <p:cNvCxnSpPr>
            <a:stCxn id="10" idx="2"/>
            <a:endCxn id="12" idx="0"/>
          </p:cNvCxnSpPr>
          <p:nvPr/>
        </p:nvCxnSpPr>
        <p:spPr bwMode="auto">
          <a:xfrm>
            <a:off x="1564964" y="3608736"/>
            <a:ext cx="0" cy="368423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33"/>
          <p:cNvSpPr/>
          <p:nvPr/>
        </p:nvSpPr>
        <p:spPr bwMode="auto">
          <a:xfrm>
            <a:off x="5406514" y="3085180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Прямоугольник 34"/>
          <p:cNvSpPr/>
          <p:nvPr/>
        </p:nvSpPr>
        <p:spPr bwMode="auto">
          <a:xfrm>
            <a:off x="5720328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35"/>
          <p:cNvSpPr/>
          <p:nvPr/>
        </p:nvSpPr>
        <p:spPr bwMode="auto">
          <a:xfrm>
            <a:off x="6034142" y="3085180"/>
            <a:ext cx="299992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Прямоугольник 36"/>
          <p:cNvSpPr/>
          <p:nvPr/>
        </p:nvSpPr>
        <p:spPr bwMode="auto">
          <a:xfrm>
            <a:off x="6334134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Прямоугольник 37"/>
          <p:cNvSpPr/>
          <p:nvPr/>
        </p:nvSpPr>
        <p:spPr bwMode="auto">
          <a:xfrm>
            <a:off x="6836452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Прямоугольник 38"/>
          <p:cNvSpPr/>
          <p:nvPr/>
        </p:nvSpPr>
        <p:spPr bwMode="auto">
          <a:xfrm>
            <a:off x="7150266" y="3085180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Прямоугольник 39"/>
          <p:cNvSpPr/>
          <p:nvPr/>
        </p:nvSpPr>
        <p:spPr bwMode="auto">
          <a:xfrm>
            <a:off x="7468964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Прямоугольник 41"/>
          <p:cNvSpPr/>
          <p:nvPr/>
        </p:nvSpPr>
        <p:spPr bwMode="auto">
          <a:xfrm>
            <a:off x="5406514" y="3977159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Прямоугольник 42"/>
          <p:cNvSpPr/>
          <p:nvPr/>
        </p:nvSpPr>
        <p:spPr bwMode="auto">
          <a:xfrm>
            <a:off x="5722066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Прямоугольник 43"/>
          <p:cNvSpPr/>
          <p:nvPr/>
        </p:nvSpPr>
        <p:spPr bwMode="auto">
          <a:xfrm>
            <a:off x="6035880" y="3977159"/>
            <a:ext cx="29825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Прямоугольник 44"/>
          <p:cNvSpPr/>
          <p:nvPr/>
        </p:nvSpPr>
        <p:spPr bwMode="auto">
          <a:xfrm>
            <a:off x="633413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7" name="Прямоугольник 45"/>
          <p:cNvSpPr/>
          <p:nvPr/>
        </p:nvSpPr>
        <p:spPr bwMode="auto">
          <a:xfrm>
            <a:off x="6836452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" name="Прямоугольник 46"/>
          <p:cNvSpPr/>
          <p:nvPr/>
        </p:nvSpPr>
        <p:spPr bwMode="auto">
          <a:xfrm>
            <a:off x="7150266" y="3977159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Прямоугольник 47"/>
          <p:cNvSpPr/>
          <p:nvPr/>
        </p:nvSpPr>
        <p:spPr bwMode="auto">
          <a:xfrm>
            <a:off x="746896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1" name="Прямая со стрелкой 51"/>
          <p:cNvCxnSpPr>
            <a:stCxn id="15" idx="2"/>
            <a:endCxn id="23" idx="0"/>
          </p:cNvCxnSpPr>
          <p:nvPr/>
        </p:nvCxnSpPr>
        <p:spPr bwMode="auto">
          <a:xfrm>
            <a:off x="556342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54"/>
          <p:cNvCxnSpPr>
            <a:stCxn id="16" idx="2"/>
            <a:endCxn id="24" idx="0"/>
          </p:cNvCxnSpPr>
          <p:nvPr/>
        </p:nvCxnSpPr>
        <p:spPr bwMode="auto">
          <a:xfrm>
            <a:off x="5877235" y="3521341"/>
            <a:ext cx="1738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58"/>
          <p:cNvCxnSpPr>
            <a:stCxn id="17" idx="2"/>
            <a:endCxn id="25" idx="0"/>
          </p:cNvCxnSpPr>
          <p:nvPr/>
        </p:nvCxnSpPr>
        <p:spPr bwMode="auto">
          <a:xfrm>
            <a:off x="6184138" y="3521341"/>
            <a:ext cx="869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59"/>
          <p:cNvCxnSpPr>
            <a:stCxn id="18" idx="2"/>
            <a:endCxn id="26" idx="0"/>
          </p:cNvCxnSpPr>
          <p:nvPr/>
        </p:nvCxnSpPr>
        <p:spPr bwMode="auto">
          <a:xfrm>
            <a:off x="649104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72"/>
          <p:cNvCxnSpPr/>
          <p:nvPr/>
        </p:nvCxnSpPr>
        <p:spPr bwMode="auto">
          <a:xfrm>
            <a:off x="7002650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73"/>
          <p:cNvCxnSpPr/>
          <p:nvPr/>
        </p:nvCxnSpPr>
        <p:spPr bwMode="auto">
          <a:xfrm>
            <a:off x="7316464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74"/>
          <p:cNvCxnSpPr/>
          <p:nvPr/>
        </p:nvCxnSpPr>
        <p:spPr bwMode="auto">
          <a:xfrm>
            <a:off x="7604496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11741" y="3124125"/>
            <a:ext cx="2104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Downscale from bytes to bits</a:t>
            </a:r>
            <a:endParaRPr lang="en-US" sz="2800" dirty="0">
              <a:latin typeface="+mn-lt"/>
            </a:endParaRPr>
          </a:p>
        </p:txBody>
      </p:sp>
      <p:sp>
        <p:nvSpPr>
          <p:cNvPr id="44" name="Прямоугольник 39"/>
          <p:cNvSpPr/>
          <p:nvPr/>
        </p:nvSpPr>
        <p:spPr bwMode="auto">
          <a:xfrm>
            <a:off x="7786578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Прямоугольник 47"/>
          <p:cNvSpPr/>
          <p:nvPr/>
        </p:nvSpPr>
        <p:spPr bwMode="auto">
          <a:xfrm>
            <a:off x="7786578" y="3977158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46" name="Прямая со стрелкой 74"/>
          <p:cNvCxnSpPr>
            <a:stCxn id="44" idx="2"/>
            <a:endCxn id="45" idx="0"/>
          </p:cNvCxnSpPr>
          <p:nvPr/>
        </p:nvCxnSpPr>
        <p:spPr bwMode="auto">
          <a:xfrm>
            <a:off x="7943485" y="3521341"/>
            <a:ext cx="0" cy="455817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774"/>
            <a:ext cx="9144000" cy="635922"/>
          </a:xfrm>
        </p:spPr>
        <p:txBody>
          <a:bodyPr/>
          <a:lstStyle/>
          <a:p>
            <a:r>
              <a:rPr lang="en-US" b="1" dirty="0" smtClean="0"/>
              <a:t>Bit signature = thorough analysis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6" y="620688"/>
            <a:ext cx="8248834" cy="23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49"/>
          <p:cNvSpPr/>
          <p:nvPr/>
        </p:nvSpPr>
        <p:spPr bwMode="auto">
          <a:xfrm>
            <a:off x="5082478" y="2943945"/>
            <a:ext cx="3384376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8" name="Скругленный прямоугольник 50"/>
          <p:cNvSpPr/>
          <p:nvPr/>
        </p:nvSpPr>
        <p:spPr bwMode="auto">
          <a:xfrm>
            <a:off x="5076056" y="3858672"/>
            <a:ext cx="3390797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9" name="Скругленный прямоугольник 5"/>
          <p:cNvSpPr/>
          <p:nvPr/>
        </p:nvSpPr>
        <p:spPr bwMode="auto">
          <a:xfrm>
            <a:off x="797440" y="2960663"/>
            <a:ext cx="1535890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240928" y="3068675"/>
            <a:ext cx="648072" cy="540061"/>
          </a:xfrm>
          <a:prstGeom prst="rect">
            <a:avLst/>
          </a:prstGeom>
          <a:solidFill>
            <a:srgbClr val="993300"/>
          </a:solidFill>
          <a:ln>
            <a:solidFill>
              <a:srgbClr val="884535">
                <a:alpha val="35000"/>
              </a:srgb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</p:txBody>
      </p:sp>
      <p:sp>
        <p:nvSpPr>
          <p:cNvPr id="11" name="Скругленный прямоугольник 16"/>
          <p:cNvSpPr/>
          <p:nvPr/>
        </p:nvSpPr>
        <p:spPr bwMode="auto">
          <a:xfrm>
            <a:off x="787012" y="3869147"/>
            <a:ext cx="1535890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2" name="Прямоугольник 18"/>
          <p:cNvSpPr/>
          <p:nvPr/>
        </p:nvSpPr>
        <p:spPr bwMode="auto">
          <a:xfrm>
            <a:off x="1240928" y="3977159"/>
            <a:ext cx="648072" cy="540061"/>
          </a:xfrm>
          <a:prstGeom prst="rect">
            <a:avLst/>
          </a:prstGeom>
          <a:solidFill>
            <a:srgbClr val="333300"/>
          </a:solidFill>
          <a:ln>
            <a:solidFill>
              <a:srgbClr val="3333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</p:txBody>
      </p:sp>
      <p:sp>
        <p:nvSpPr>
          <p:cNvPr id="13" name="Стрелка вправо 23"/>
          <p:cNvSpPr/>
          <p:nvPr/>
        </p:nvSpPr>
        <p:spPr bwMode="auto">
          <a:xfrm>
            <a:off x="2483768" y="2996952"/>
            <a:ext cx="2628292" cy="1628279"/>
          </a:xfrm>
          <a:prstGeom prst="rightArrow">
            <a:avLst>
              <a:gd name="adj1" fmla="val 79974"/>
              <a:gd name="adj2" fmla="val 40178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 стрелкой 27"/>
          <p:cNvCxnSpPr>
            <a:stCxn id="10" idx="2"/>
            <a:endCxn id="12" idx="0"/>
          </p:cNvCxnSpPr>
          <p:nvPr/>
        </p:nvCxnSpPr>
        <p:spPr bwMode="auto">
          <a:xfrm>
            <a:off x="1564964" y="3608736"/>
            <a:ext cx="0" cy="368423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33"/>
          <p:cNvSpPr/>
          <p:nvPr/>
        </p:nvSpPr>
        <p:spPr bwMode="auto">
          <a:xfrm>
            <a:off x="5406514" y="3085180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Прямоугольник 34"/>
          <p:cNvSpPr/>
          <p:nvPr/>
        </p:nvSpPr>
        <p:spPr bwMode="auto">
          <a:xfrm>
            <a:off x="5720328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35"/>
          <p:cNvSpPr/>
          <p:nvPr/>
        </p:nvSpPr>
        <p:spPr bwMode="auto">
          <a:xfrm>
            <a:off x="6034142" y="3085180"/>
            <a:ext cx="299992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Прямоугольник 36"/>
          <p:cNvSpPr/>
          <p:nvPr/>
        </p:nvSpPr>
        <p:spPr bwMode="auto">
          <a:xfrm>
            <a:off x="6334134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Прямоугольник 37"/>
          <p:cNvSpPr/>
          <p:nvPr/>
        </p:nvSpPr>
        <p:spPr bwMode="auto">
          <a:xfrm>
            <a:off x="6836452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Прямоугольник 38"/>
          <p:cNvSpPr/>
          <p:nvPr/>
        </p:nvSpPr>
        <p:spPr bwMode="auto">
          <a:xfrm>
            <a:off x="7150266" y="3085180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Прямоугольник 39"/>
          <p:cNvSpPr/>
          <p:nvPr/>
        </p:nvSpPr>
        <p:spPr bwMode="auto">
          <a:xfrm>
            <a:off x="7468964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Прямоугольник 41"/>
          <p:cNvSpPr/>
          <p:nvPr/>
        </p:nvSpPr>
        <p:spPr bwMode="auto">
          <a:xfrm>
            <a:off x="5406514" y="3977159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Прямоугольник 42"/>
          <p:cNvSpPr/>
          <p:nvPr/>
        </p:nvSpPr>
        <p:spPr bwMode="auto">
          <a:xfrm>
            <a:off x="5722066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Прямоугольник 43"/>
          <p:cNvSpPr/>
          <p:nvPr/>
        </p:nvSpPr>
        <p:spPr bwMode="auto">
          <a:xfrm>
            <a:off x="6035880" y="3977159"/>
            <a:ext cx="29825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Прямоугольник 44"/>
          <p:cNvSpPr/>
          <p:nvPr/>
        </p:nvSpPr>
        <p:spPr bwMode="auto">
          <a:xfrm>
            <a:off x="633413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7" name="Прямоугольник 45"/>
          <p:cNvSpPr/>
          <p:nvPr/>
        </p:nvSpPr>
        <p:spPr bwMode="auto">
          <a:xfrm>
            <a:off x="6836452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" name="Прямоугольник 46"/>
          <p:cNvSpPr/>
          <p:nvPr/>
        </p:nvSpPr>
        <p:spPr bwMode="auto">
          <a:xfrm>
            <a:off x="7150266" y="3977159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Прямоугольник 47"/>
          <p:cNvSpPr/>
          <p:nvPr/>
        </p:nvSpPr>
        <p:spPr bwMode="auto">
          <a:xfrm>
            <a:off x="746896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1" name="Прямая со стрелкой 51"/>
          <p:cNvCxnSpPr>
            <a:stCxn id="15" idx="2"/>
            <a:endCxn id="23" idx="0"/>
          </p:cNvCxnSpPr>
          <p:nvPr/>
        </p:nvCxnSpPr>
        <p:spPr bwMode="auto">
          <a:xfrm>
            <a:off x="556342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54"/>
          <p:cNvCxnSpPr>
            <a:stCxn id="16" idx="2"/>
            <a:endCxn id="24" idx="0"/>
          </p:cNvCxnSpPr>
          <p:nvPr/>
        </p:nvCxnSpPr>
        <p:spPr bwMode="auto">
          <a:xfrm>
            <a:off x="5877235" y="3521341"/>
            <a:ext cx="1738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58"/>
          <p:cNvCxnSpPr>
            <a:stCxn id="17" idx="2"/>
            <a:endCxn id="25" idx="0"/>
          </p:cNvCxnSpPr>
          <p:nvPr/>
        </p:nvCxnSpPr>
        <p:spPr bwMode="auto">
          <a:xfrm>
            <a:off x="6184138" y="3521341"/>
            <a:ext cx="869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59"/>
          <p:cNvCxnSpPr>
            <a:stCxn id="18" idx="2"/>
            <a:endCxn id="26" idx="0"/>
          </p:cNvCxnSpPr>
          <p:nvPr/>
        </p:nvCxnSpPr>
        <p:spPr bwMode="auto">
          <a:xfrm>
            <a:off x="649104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72"/>
          <p:cNvCxnSpPr/>
          <p:nvPr/>
        </p:nvCxnSpPr>
        <p:spPr bwMode="auto">
          <a:xfrm>
            <a:off x="7002650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73"/>
          <p:cNvCxnSpPr/>
          <p:nvPr/>
        </p:nvCxnSpPr>
        <p:spPr bwMode="auto">
          <a:xfrm>
            <a:off x="7316464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74"/>
          <p:cNvCxnSpPr/>
          <p:nvPr/>
        </p:nvCxnSpPr>
        <p:spPr bwMode="auto">
          <a:xfrm>
            <a:off x="7604496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11741" y="3124125"/>
            <a:ext cx="2104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Downscale from bytes to bits</a:t>
            </a:r>
            <a:endParaRPr lang="en-US" sz="2800" dirty="0">
              <a:latin typeface="+mn-lt"/>
            </a:endParaRPr>
          </a:p>
        </p:txBody>
      </p:sp>
      <p:sp>
        <p:nvSpPr>
          <p:cNvPr id="40" name="Скругленный прямоугольник 2"/>
          <p:cNvSpPr/>
          <p:nvPr/>
        </p:nvSpPr>
        <p:spPr bwMode="auto">
          <a:xfrm>
            <a:off x="5256077" y="2888940"/>
            <a:ext cx="606208" cy="1872208"/>
          </a:xfrm>
          <a:prstGeom prst="roundRect">
            <a:avLst>
              <a:gd name="adj" fmla="val 50000"/>
            </a:avLst>
          </a:prstGeom>
          <a:noFill/>
          <a:ln w="28575" cap="rnd" cmpd="sng">
            <a:solidFill>
              <a:srgbClr val="FF0000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Прямоугольник 39"/>
          <p:cNvSpPr/>
          <p:nvPr/>
        </p:nvSpPr>
        <p:spPr bwMode="auto">
          <a:xfrm>
            <a:off x="7786578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Прямоугольник 47"/>
          <p:cNvSpPr/>
          <p:nvPr/>
        </p:nvSpPr>
        <p:spPr bwMode="auto">
          <a:xfrm>
            <a:off x="7786578" y="3977158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46" name="Прямая со стрелкой 74"/>
          <p:cNvCxnSpPr>
            <a:stCxn id="44" idx="2"/>
            <a:endCxn id="45" idx="0"/>
          </p:cNvCxnSpPr>
          <p:nvPr/>
        </p:nvCxnSpPr>
        <p:spPr bwMode="auto">
          <a:xfrm>
            <a:off x="7943485" y="3521341"/>
            <a:ext cx="0" cy="455817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Скругленный прямоугольник 2"/>
          <p:cNvSpPr/>
          <p:nvPr/>
        </p:nvSpPr>
        <p:spPr bwMode="auto">
          <a:xfrm>
            <a:off x="7026132" y="2856843"/>
            <a:ext cx="606208" cy="1872208"/>
          </a:xfrm>
          <a:prstGeom prst="roundRect">
            <a:avLst>
              <a:gd name="adj" fmla="val 50000"/>
            </a:avLst>
          </a:prstGeom>
          <a:noFill/>
          <a:ln w="28575" cap="rnd" cmpd="sng">
            <a:solidFill>
              <a:srgbClr val="FF0000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07" y="5173303"/>
            <a:ext cx="1676077" cy="167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774"/>
            <a:ext cx="9144000" cy="635922"/>
          </a:xfrm>
        </p:spPr>
        <p:txBody>
          <a:bodyPr/>
          <a:lstStyle/>
          <a:p>
            <a:r>
              <a:rPr lang="en-US" b="1" dirty="0" smtClean="0"/>
              <a:t>Bit signature = thorough analysis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6" y="620688"/>
            <a:ext cx="8248834" cy="23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49"/>
          <p:cNvSpPr/>
          <p:nvPr/>
        </p:nvSpPr>
        <p:spPr bwMode="auto">
          <a:xfrm>
            <a:off x="5082478" y="2943945"/>
            <a:ext cx="3384376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8" name="Скругленный прямоугольник 50"/>
          <p:cNvSpPr/>
          <p:nvPr/>
        </p:nvSpPr>
        <p:spPr bwMode="auto">
          <a:xfrm>
            <a:off x="5076056" y="3858672"/>
            <a:ext cx="3390797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9" name="Скругленный прямоугольник 5"/>
          <p:cNvSpPr/>
          <p:nvPr/>
        </p:nvSpPr>
        <p:spPr bwMode="auto">
          <a:xfrm>
            <a:off x="797440" y="2960663"/>
            <a:ext cx="1535890" cy="756084"/>
          </a:xfrm>
          <a:prstGeom prst="roundRect">
            <a:avLst>
              <a:gd name="adj" fmla="val 2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240928" y="3068675"/>
            <a:ext cx="648072" cy="540061"/>
          </a:xfrm>
          <a:prstGeom prst="rect">
            <a:avLst/>
          </a:prstGeom>
          <a:solidFill>
            <a:srgbClr val="993300"/>
          </a:solidFill>
          <a:ln>
            <a:solidFill>
              <a:srgbClr val="884535">
                <a:alpha val="35000"/>
              </a:srgb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</p:txBody>
      </p:sp>
      <p:sp>
        <p:nvSpPr>
          <p:cNvPr id="11" name="Скругленный прямоугольник 16"/>
          <p:cNvSpPr/>
          <p:nvPr/>
        </p:nvSpPr>
        <p:spPr bwMode="auto">
          <a:xfrm>
            <a:off x="787012" y="3869147"/>
            <a:ext cx="1535890" cy="756084"/>
          </a:xfrm>
          <a:prstGeom prst="roundRect">
            <a:avLst>
              <a:gd name="adj" fmla="val 2573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2800" dirty="0"/>
          </a:p>
        </p:txBody>
      </p:sp>
      <p:sp>
        <p:nvSpPr>
          <p:cNvPr id="12" name="Прямоугольник 18"/>
          <p:cNvSpPr/>
          <p:nvPr/>
        </p:nvSpPr>
        <p:spPr bwMode="auto">
          <a:xfrm>
            <a:off x="1240928" y="3977159"/>
            <a:ext cx="648072" cy="540061"/>
          </a:xfrm>
          <a:prstGeom prst="rect">
            <a:avLst/>
          </a:prstGeom>
          <a:solidFill>
            <a:srgbClr val="333300"/>
          </a:solidFill>
          <a:ln>
            <a:solidFill>
              <a:srgbClr val="3333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</p:txBody>
      </p:sp>
      <p:sp>
        <p:nvSpPr>
          <p:cNvPr id="13" name="Стрелка вправо 23"/>
          <p:cNvSpPr/>
          <p:nvPr/>
        </p:nvSpPr>
        <p:spPr bwMode="auto">
          <a:xfrm>
            <a:off x="2483768" y="2996952"/>
            <a:ext cx="2628292" cy="1628279"/>
          </a:xfrm>
          <a:prstGeom prst="rightArrow">
            <a:avLst>
              <a:gd name="adj1" fmla="val 79974"/>
              <a:gd name="adj2" fmla="val 40178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 стрелкой 27"/>
          <p:cNvCxnSpPr>
            <a:stCxn id="10" idx="2"/>
            <a:endCxn id="12" idx="0"/>
          </p:cNvCxnSpPr>
          <p:nvPr/>
        </p:nvCxnSpPr>
        <p:spPr bwMode="auto">
          <a:xfrm>
            <a:off x="1564964" y="3608736"/>
            <a:ext cx="0" cy="368423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33"/>
          <p:cNvSpPr/>
          <p:nvPr/>
        </p:nvSpPr>
        <p:spPr bwMode="auto">
          <a:xfrm>
            <a:off x="5406514" y="3085180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Прямоугольник 34"/>
          <p:cNvSpPr/>
          <p:nvPr/>
        </p:nvSpPr>
        <p:spPr bwMode="auto">
          <a:xfrm>
            <a:off x="5720328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35"/>
          <p:cNvSpPr/>
          <p:nvPr/>
        </p:nvSpPr>
        <p:spPr bwMode="auto">
          <a:xfrm>
            <a:off x="6034142" y="3085180"/>
            <a:ext cx="299992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Прямоугольник 36"/>
          <p:cNvSpPr/>
          <p:nvPr/>
        </p:nvSpPr>
        <p:spPr bwMode="auto">
          <a:xfrm>
            <a:off x="6334134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Прямоугольник 37"/>
          <p:cNvSpPr/>
          <p:nvPr/>
        </p:nvSpPr>
        <p:spPr bwMode="auto">
          <a:xfrm>
            <a:off x="6836452" y="3085180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Прямоугольник 38"/>
          <p:cNvSpPr/>
          <p:nvPr/>
        </p:nvSpPr>
        <p:spPr bwMode="auto">
          <a:xfrm>
            <a:off x="7150266" y="3085180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Прямоугольник 39"/>
          <p:cNvSpPr/>
          <p:nvPr/>
        </p:nvSpPr>
        <p:spPr bwMode="auto">
          <a:xfrm>
            <a:off x="7468964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Прямоугольник 41"/>
          <p:cNvSpPr/>
          <p:nvPr/>
        </p:nvSpPr>
        <p:spPr bwMode="auto">
          <a:xfrm>
            <a:off x="5406514" y="3977159"/>
            <a:ext cx="313814" cy="43616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Прямоугольник 42"/>
          <p:cNvSpPr/>
          <p:nvPr/>
        </p:nvSpPr>
        <p:spPr bwMode="auto">
          <a:xfrm>
            <a:off x="5722066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Прямоугольник 43"/>
          <p:cNvSpPr/>
          <p:nvPr/>
        </p:nvSpPr>
        <p:spPr bwMode="auto">
          <a:xfrm>
            <a:off x="6035880" y="3977159"/>
            <a:ext cx="29825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Прямоугольник 44"/>
          <p:cNvSpPr/>
          <p:nvPr/>
        </p:nvSpPr>
        <p:spPr bwMode="auto">
          <a:xfrm>
            <a:off x="633413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7" name="Прямоугольник 45"/>
          <p:cNvSpPr/>
          <p:nvPr/>
        </p:nvSpPr>
        <p:spPr bwMode="auto">
          <a:xfrm>
            <a:off x="6836452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" name="Прямоугольник 46"/>
          <p:cNvSpPr/>
          <p:nvPr/>
        </p:nvSpPr>
        <p:spPr bwMode="auto">
          <a:xfrm>
            <a:off x="7150266" y="3977159"/>
            <a:ext cx="318698" cy="436161"/>
          </a:xfrm>
          <a:prstGeom prst="rect">
            <a:avLst/>
          </a:prstGeom>
          <a:solidFill>
            <a:srgbClr val="92D050"/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Прямоугольник 47"/>
          <p:cNvSpPr/>
          <p:nvPr/>
        </p:nvSpPr>
        <p:spPr bwMode="auto">
          <a:xfrm>
            <a:off x="7468964" y="3977159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1" name="Прямая со стрелкой 51"/>
          <p:cNvCxnSpPr>
            <a:stCxn id="15" idx="2"/>
            <a:endCxn id="23" idx="0"/>
          </p:cNvCxnSpPr>
          <p:nvPr/>
        </p:nvCxnSpPr>
        <p:spPr bwMode="auto">
          <a:xfrm>
            <a:off x="556342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54"/>
          <p:cNvCxnSpPr>
            <a:stCxn id="16" idx="2"/>
            <a:endCxn id="24" idx="0"/>
          </p:cNvCxnSpPr>
          <p:nvPr/>
        </p:nvCxnSpPr>
        <p:spPr bwMode="auto">
          <a:xfrm>
            <a:off x="5877235" y="3521341"/>
            <a:ext cx="1738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58"/>
          <p:cNvCxnSpPr>
            <a:stCxn id="17" idx="2"/>
            <a:endCxn id="25" idx="0"/>
          </p:cNvCxnSpPr>
          <p:nvPr/>
        </p:nvCxnSpPr>
        <p:spPr bwMode="auto">
          <a:xfrm>
            <a:off x="6184138" y="3521341"/>
            <a:ext cx="869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59"/>
          <p:cNvCxnSpPr>
            <a:stCxn id="18" idx="2"/>
            <a:endCxn id="26" idx="0"/>
          </p:cNvCxnSpPr>
          <p:nvPr/>
        </p:nvCxnSpPr>
        <p:spPr bwMode="auto">
          <a:xfrm>
            <a:off x="6491041" y="3521341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72"/>
          <p:cNvCxnSpPr/>
          <p:nvPr/>
        </p:nvCxnSpPr>
        <p:spPr bwMode="auto">
          <a:xfrm>
            <a:off x="7002650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73"/>
          <p:cNvCxnSpPr/>
          <p:nvPr/>
        </p:nvCxnSpPr>
        <p:spPr bwMode="auto">
          <a:xfrm>
            <a:off x="7316464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74"/>
          <p:cNvCxnSpPr/>
          <p:nvPr/>
        </p:nvCxnSpPr>
        <p:spPr bwMode="auto">
          <a:xfrm>
            <a:off x="7604496" y="3512957"/>
            <a:ext cx="0" cy="455818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11741" y="3124125"/>
            <a:ext cx="2104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Downscale from bytes to bits</a:t>
            </a:r>
            <a:endParaRPr lang="en-US" sz="2800" dirty="0">
              <a:latin typeface="+mn-lt"/>
            </a:endParaRPr>
          </a:p>
        </p:txBody>
      </p:sp>
      <p:sp>
        <p:nvSpPr>
          <p:cNvPr id="40" name="Скругленный прямоугольник 2"/>
          <p:cNvSpPr/>
          <p:nvPr/>
        </p:nvSpPr>
        <p:spPr bwMode="auto">
          <a:xfrm>
            <a:off x="5256077" y="2888940"/>
            <a:ext cx="606208" cy="1872208"/>
          </a:xfrm>
          <a:prstGeom prst="roundRect">
            <a:avLst>
              <a:gd name="adj" fmla="val 50000"/>
            </a:avLst>
          </a:prstGeom>
          <a:noFill/>
          <a:ln w="28575" cap="rnd" cmpd="sng">
            <a:solidFill>
              <a:srgbClr val="FF0000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Прямоугольник 39"/>
          <p:cNvSpPr/>
          <p:nvPr/>
        </p:nvSpPr>
        <p:spPr bwMode="auto">
          <a:xfrm>
            <a:off x="7786578" y="3085180"/>
            <a:ext cx="313814" cy="43616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Прямоугольник 47"/>
          <p:cNvSpPr/>
          <p:nvPr/>
        </p:nvSpPr>
        <p:spPr bwMode="auto">
          <a:xfrm>
            <a:off x="7786578" y="3977158"/>
            <a:ext cx="313814" cy="436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46" name="Прямая со стрелкой 74"/>
          <p:cNvCxnSpPr>
            <a:stCxn id="44" idx="2"/>
            <a:endCxn id="45" idx="0"/>
          </p:cNvCxnSpPr>
          <p:nvPr/>
        </p:nvCxnSpPr>
        <p:spPr bwMode="auto">
          <a:xfrm>
            <a:off x="7943485" y="3521341"/>
            <a:ext cx="0" cy="455817"/>
          </a:xfrm>
          <a:prstGeom prst="straightConnector1">
            <a:avLst/>
          </a:prstGeom>
          <a:ln w="22225">
            <a:headEnd type="triangle" w="med" len="lg"/>
            <a:tailEnd type="triangle" w="med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220" y="5642009"/>
            <a:ext cx="40607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+mn-lt"/>
              </a:rPr>
              <a:t>Dynamic bit </a:t>
            </a:r>
            <a:r>
              <a:rPr lang="en-US" sz="2800" b="1" dirty="0" smtClean="0">
                <a:solidFill>
                  <a:srgbClr val="000000"/>
                </a:solidFill>
                <a:latin typeface="+mn-lt"/>
              </a:rPr>
              <a:t>signature</a:t>
            </a:r>
            <a:r>
              <a:rPr lang="ru-RU" sz="2800" b="1" dirty="0" smtClean="0">
                <a:solidFill>
                  <a:srgbClr val="000000"/>
                </a:solidFill>
                <a:latin typeface="+mn-lt"/>
              </a:rPr>
              <a:t>:</a:t>
            </a:r>
            <a:endParaRPr lang="ru-RU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Скругленный прямоугольник 2"/>
          <p:cNvSpPr/>
          <p:nvPr/>
        </p:nvSpPr>
        <p:spPr bwMode="auto">
          <a:xfrm>
            <a:off x="7026132" y="2856843"/>
            <a:ext cx="606208" cy="1872208"/>
          </a:xfrm>
          <a:prstGeom prst="roundRect">
            <a:avLst>
              <a:gd name="adj" fmla="val 50000"/>
            </a:avLst>
          </a:prstGeom>
          <a:noFill/>
          <a:ln w="28575" cap="rnd" cmpd="sng">
            <a:solidFill>
              <a:srgbClr val="FF0000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5406514" y="4761148"/>
            <a:ext cx="313814" cy="648072"/>
          </a:xfrm>
          <a:prstGeom prst="downArrow">
            <a:avLst>
              <a:gd name="adj1" fmla="val 50000"/>
              <a:gd name="adj2" fmla="val 111716"/>
            </a:avLst>
          </a:prstGeom>
          <a:solidFill>
            <a:srgbClr val="FF00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11666"/>
              </p:ext>
            </p:extLst>
          </p:nvPr>
        </p:nvGraphicFramePr>
        <p:xfrm>
          <a:off x="215516" y="1160748"/>
          <a:ext cx="8784976" cy="540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  <a:gridCol w="5256584"/>
              </a:tblGrid>
              <a:tr h="10195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latin typeface="+mn-lt"/>
                        </a:rPr>
                        <a:t>DBS</a:t>
                      </a:r>
                      <a:r>
                        <a:rPr lang="en-US" sz="2800" b="1" baseline="0" dirty="0" smtClean="0">
                          <a:latin typeface="+mn-lt"/>
                        </a:rPr>
                        <a:t> features</a:t>
                      </a:r>
                      <a:endParaRPr lang="ru-RU" sz="2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ru-RU" sz="2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76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Automatic learning</a:t>
                      </a:r>
                      <a:endParaRPr lang="ru-RU" sz="2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Easily portable</a:t>
                      </a:r>
                      <a:endParaRPr lang="ru-RU" sz="2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1161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Bit based analysis</a:t>
                      </a:r>
                      <a:endParaRPr lang="ru-RU" sz="2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More thorough analysis</a:t>
                      </a:r>
                      <a:endParaRPr lang="ru-RU" sz="2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149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Probabilistic check</a:t>
                      </a:r>
                      <a:endParaRPr lang="ru-RU" sz="2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Able to recognize structures even without full pattern match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46720"/>
            <a:ext cx="91440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Dynamic </a:t>
            </a:r>
            <a:r>
              <a:rPr lang="en-US" sz="4000" b="1" dirty="0"/>
              <a:t>Bit Signature </a:t>
            </a:r>
            <a:r>
              <a:rPr lang="en-US" sz="4000" b="1" dirty="0" smtClean="0"/>
              <a:t>Analysis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464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2" y="1448780"/>
            <a:ext cx="7398654" cy="39270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/>
              <a:t>What about </a:t>
            </a:r>
            <a:r>
              <a:rPr lang="en-US" sz="4000" b="1" dirty="0" smtClean="0"/>
              <a:t>hidden drivers and their detection?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1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895350"/>
          </a:xfrm>
        </p:spPr>
        <p:txBody>
          <a:bodyPr/>
          <a:lstStyle/>
          <a:p>
            <a:r>
              <a:rPr lang="en-US" sz="4000" b="1" dirty="0"/>
              <a:t>Hidden drivers have similar cases</a:t>
            </a:r>
            <a:endParaRPr lang="ru-RU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20852"/>
              </p:ext>
            </p:extLst>
          </p:nvPr>
        </p:nvGraphicFramePr>
        <p:xfrm>
          <a:off x="179512" y="1232756"/>
          <a:ext cx="8820980" cy="389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236"/>
                <a:gridCol w="2808312"/>
                <a:gridCol w="3888432"/>
              </a:tblGrid>
              <a:tr h="994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dirty="0" smtClean="0">
                          <a:latin typeface="+mn-lt"/>
                        </a:rPr>
                        <a:t>List view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baseline="0" dirty="0" smtClean="0">
                          <a:latin typeface="+mn-lt"/>
                        </a:rPr>
                        <a:t>Activity to hide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1525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dirty="0" smtClean="0">
                          <a:latin typeface="+mn-lt"/>
                        </a:rPr>
                        <a:t>Processes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latin typeface="+mn-lt"/>
                        </a:rPr>
                        <a:t>TaskMgr.exe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0" dirty="0" err="1" smtClean="0">
                          <a:solidFill>
                            <a:srgbClr val="000000"/>
                          </a:solidFill>
                        </a:rPr>
                        <a:t>PsActiveProcessList</a:t>
                      </a:r>
                      <a:r>
                        <a:rPr lang="en-US" sz="2800" b="0" kern="0" dirty="0" smtClean="0">
                          <a:solidFill>
                            <a:srgbClr val="000000"/>
                          </a:solidFill>
                        </a:rPr>
                        <a:t> modification</a:t>
                      </a:r>
                    </a:p>
                  </a:txBody>
                  <a:tcPr anchor="ctr"/>
                </a:tc>
              </a:tr>
              <a:tr h="1356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dirty="0" smtClean="0">
                          <a:latin typeface="+mn-lt"/>
                        </a:rPr>
                        <a:t>Drivers</a:t>
                      </a:r>
                      <a:endParaRPr lang="ru-RU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latin typeface="+mn-lt"/>
                        </a:rPr>
                        <a:t>DriverQuery.exe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0" dirty="0" err="1" smtClean="0">
                          <a:solidFill>
                            <a:srgbClr val="000000"/>
                          </a:solidFill>
                        </a:rPr>
                        <a:t>PsLoadedModuleList</a:t>
                      </a:r>
                      <a:r>
                        <a:rPr lang="en-US" sz="2800" b="0" kern="0" dirty="0" smtClean="0">
                          <a:solidFill>
                            <a:srgbClr val="000000"/>
                          </a:solidFill>
                        </a:rPr>
                        <a:t> modification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5516" y="5297433"/>
            <a:ext cx="8748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 smtClean="0">
                <a:solidFill>
                  <a:srgbClr val="000000"/>
                </a:solidFill>
                <a:latin typeface="+mn-lt"/>
              </a:rPr>
              <a:t>ZwQuerySystemInformation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hooking leads to processes &amp; drivers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hiding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04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411760" y="1469683"/>
            <a:ext cx="6516724" cy="1440160"/>
          </a:xfrm>
          <a:prstGeom prst="roundRect">
            <a:avLst>
              <a:gd name="adj" fmla="val 16953"/>
            </a:avLst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2411759" y="3557043"/>
            <a:ext cx="6516725" cy="1996193"/>
          </a:xfrm>
          <a:prstGeom prst="roundRect">
            <a:avLst>
              <a:gd name="adj" fmla="val 9639"/>
            </a:avLst>
          </a:prstGeom>
          <a:solidFill>
            <a:srgbClr val="FF0000">
              <a:alpha val="4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116632"/>
            <a:ext cx="9144000" cy="67614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Drivers detection approaches review</a:t>
            </a:r>
            <a:endParaRPr lang="en-US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375756" y="1484784"/>
            <a:ext cx="6109084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err="1">
                <a:latin typeface="+mn-lt"/>
              </a:rPr>
              <a:t>ObjectDirectory</a:t>
            </a:r>
            <a:r>
              <a:rPr lang="en-US" sz="2800" dirty="0">
                <a:latin typeface="+mn-lt"/>
              </a:rPr>
              <a:t> lists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ervice Control Manager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list 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3597829"/>
            <a:ext cx="6876763" cy="1951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sz="2800" dirty="0">
                <a:latin typeface="+mn-lt"/>
              </a:rPr>
              <a:t>Schuster’s signature </a:t>
            </a:r>
            <a:r>
              <a:rPr lang="en-US" sz="2800" dirty="0" smtClean="0">
                <a:latin typeface="+mn-lt"/>
              </a:rPr>
              <a:t>approach has </a:t>
            </a:r>
            <a:r>
              <a:rPr lang="en-US" sz="2800" dirty="0">
                <a:latin typeface="+mn-lt"/>
              </a:rPr>
              <a:t>adapted by </a:t>
            </a:r>
            <a:r>
              <a:rPr lang="en-US" sz="2800" dirty="0" err="1">
                <a:latin typeface="+mn-lt"/>
              </a:rPr>
              <a:t>W.Tsaur</a:t>
            </a:r>
            <a:r>
              <a:rPr lang="en-US" sz="2800" dirty="0">
                <a:latin typeface="+mn-lt"/>
              </a:rPr>
              <a:t> and </a:t>
            </a:r>
            <a:r>
              <a:rPr lang="en-US" sz="2800" dirty="0" err="1">
                <a:latin typeface="+mn-lt"/>
              </a:rPr>
              <a:t>L.Yeh</a:t>
            </a:r>
            <a:r>
              <a:rPr lang="en-US" sz="2800" dirty="0">
                <a:latin typeface="+mn-lt"/>
              </a:rPr>
              <a:t> (‘12) to drivers detection</a:t>
            </a:r>
          </a:p>
        </p:txBody>
      </p:sp>
      <p:sp>
        <p:nvSpPr>
          <p:cNvPr id="19" name="Выноска со стрелкой вправо 18"/>
          <p:cNvSpPr/>
          <p:nvPr/>
        </p:nvSpPr>
        <p:spPr bwMode="auto">
          <a:xfrm>
            <a:off x="174578" y="1254112"/>
            <a:ext cx="2248778" cy="1922859"/>
          </a:xfrm>
          <a:prstGeom prst="rightArrowCallout">
            <a:avLst>
              <a:gd name="adj1" fmla="val 17524"/>
              <a:gd name="adj2" fmla="val 17524"/>
              <a:gd name="adj3" fmla="val 17524"/>
              <a:gd name="adj4" fmla="val 79223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508" y="1145647"/>
            <a:ext cx="213176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Object </a:t>
            </a:r>
            <a:r>
              <a:rPr lang="en-US" sz="2800" dirty="0">
                <a:latin typeface="+mn-lt"/>
              </a:rPr>
              <a:t>structure lists </a:t>
            </a:r>
            <a:endParaRPr lang="ru-RU" sz="2800" dirty="0">
              <a:latin typeface="+mn-lt"/>
            </a:endParaRPr>
          </a:p>
        </p:txBody>
      </p:sp>
      <p:sp>
        <p:nvSpPr>
          <p:cNvPr id="29" name="Выноска со стрелкой вправо 28"/>
          <p:cNvSpPr/>
          <p:nvPr/>
        </p:nvSpPr>
        <p:spPr bwMode="auto">
          <a:xfrm>
            <a:off x="174579" y="3884456"/>
            <a:ext cx="2248778" cy="1404156"/>
          </a:xfrm>
          <a:prstGeom prst="rightArrowCallout">
            <a:avLst>
              <a:gd name="adj1" fmla="val 28238"/>
              <a:gd name="adj2" fmla="val 27722"/>
              <a:gd name="adj3" fmla="val 24066"/>
              <a:gd name="adj4" fmla="val 78671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7963" y="3919589"/>
            <a:ext cx="2131769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>Signature </a:t>
            </a:r>
            <a:r>
              <a:rPr lang="en-US" sz="2800" dirty="0">
                <a:latin typeface="+mn-lt"/>
              </a:rPr>
              <a:t>scans </a:t>
            </a:r>
            <a:endParaRPr lang="ru-RU" sz="2800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0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Выноска-облако 11"/>
          <p:cNvSpPr/>
          <p:nvPr/>
        </p:nvSpPr>
        <p:spPr bwMode="auto">
          <a:xfrm>
            <a:off x="556506" y="4880842"/>
            <a:ext cx="3619450" cy="1608498"/>
          </a:xfrm>
          <a:prstGeom prst="cloudCallout">
            <a:avLst>
              <a:gd name="adj1" fmla="val -34860"/>
              <a:gd name="adj2" fmla="val 63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Выноска-облако 11"/>
          <p:cNvSpPr/>
          <p:nvPr/>
        </p:nvSpPr>
        <p:spPr bwMode="auto">
          <a:xfrm>
            <a:off x="4572000" y="4833156"/>
            <a:ext cx="3744417" cy="1728192"/>
          </a:xfrm>
          <a:prstGeom prst="cloudCallout">
            <a:avLst>
              <a:gd name="adj1" fmla="val -29971"/>
              <a:gd name="adj2" fmla="val 630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 bwMode="auto">
          <a:xfrm>
            <a:off x="3167844" y="2888940"/>
            <a:ext cx="0" cy="648072"/>
          </a:xfrm>
          <a:prstGeom prst="straightConnector1">
            <a:avLst/>
          </a:prstGeom>
          <a:ln w="31750" cap="rnd">
            <a:bevel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16632"/>
            <a:ext cx="8496300" cy="895350"/>
          </a:xfrm>
        </p:spPr>
        <p:txBody>
          <a:bodyPr/>
          <a:lstStyle/>
          <a:p>
            <a:r>
              <a:rPr lang="en-US" sz="4000" b="1" dirty="0" smtClean="0"/>
              <a:t>Dump approaches classification</a:t>
            </a:r>
            <a:endParaRPr lang="ru-RU" sz="4000" b="1" dirty="0"/>
          </a:p>
        </p:txBody>
      </p:sp>
      <p:cxnSp>
        <p:nvCxnSpPr>
          <p:cNvPr id="42" name="Прямая со стрелкой 41"/>
          <p:cNvCxnSpPr/>
          <p:nvPr/>
        </p:nvCxnSpPr>
        <p:spPr bwMode="auto">
          <a:xfrm>
            <a:off x="2231740" y="1196752"/>
            <a:ext cx="0" cy="396044"/>
          </a:xfrm>
          <a:prstGeom prst="straightConnector1">
            <a:avLst/>
          </a:prstGeom>
          <a:ln w="31750" cap="rnd">
            <a:bevel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 bwMode="auto">
          <a:xfrm>
            <a:off x="6732240" y="1196752"/>
            <a:ext cx="0" cy="396044"/>
          </a:xfrm>
          <a:prstGeom prst="straightConnector1">
            <a:avLst/>
          </a:prstGeom>
          <a:ln w="31750" cap="rnd">
            <a:bevel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 bwMode="auto">
          <a:xfrm>
            <a:off x="2915816" y="3537012"/>
            <a:ext cx="2808312" cy="1008112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Software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120172" y="3537012"/>
            <a:ext cx="2808312" cy="1008112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Hardware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743521" y="1592796"/>
            <a:ext cx="3720467" cy="1296144"/>
          </a:xfrm>
          <a:prstGeom prst="roundRect">
            <a:avLst/>
          </a:prstGeom>
          <a:ln w="38100">
            <a:solidFill>
              <a:srgbClr val="FF0000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Virtual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memory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4896036" y="1592796"/>
            <a:ext cx="3780420" cy="1296144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Physical memory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Прямая со стрелкой 35"/>
          <p:cNvCxnSpPr/>
          <p:nvPr/>
        </p:nvCxnSpPr>
        <p:spPr bwMode="auto">
          <a:xfrm>
            <a:off x="5292080" y="2888940"/>
            <a:ext cx="0" cy="648072"/>
          </a:xfrm>
          <a:prstGeom prst="straightConnector1">
            <a:avLst/>
          </a:prstGeom>
          <a:ln w="31750" cap="rnd">
            <a:bevel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 bwMode="auto">
          <a:xfrm>
            <a:off x="7812360" y="2888940"/>
            <a:ext cx="0" cy="648072"/>
          </a:xfrm>
          <a:prstGeom prst="straightConnector1">
            <a:avLst/>
          </a:prstGeom>
          <a:ln w="31750" cap="rnd">
            <a:bevel/>
            <a:tailEnd type="non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824028" y="4977172"/>
            <a:ext cx="30243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kern="0" dirty="0">
                <a:solidFill>
                  <a:srgbClr val="000000"/>
                </a:solidFill>
                <a:latin typeface="Arial"/>
              </a:rPr>
              <a:t>Ease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</a:rPr>
              <a:t>of  distribution</a:t>
            </a:r>
            <a:r>
              <a:rPr lang="ru-RU" sz="2800" b="1" kern="0" dirty="0" smtClean="0">
                <a:solidFill>
                  <a:srgbClr val="000000"/>
                </a:solidFill>
                <a:latin typeface="Arial"/>
              </a:rPr>
              <a:t>?</a:t>
            </a:r>
            <a:endParaRPr lang="en-US" sz="28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5373216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kern="0" dirty="0" smtClean="0">
                <a:solidFill>
                  <a:srgbClr val="000000"/>
                </a:solidFill>
                <a:latin typeface="Arial"/>
              </a:rPr>
              <a:t>Vulnerable</a:t>
            </a:r>
            <a:r>
              <a:rPr lang="ru-RU" sz="2800" b="1" kern="0" dirty="0" smtClean="0">
                <a:solidFill>
                  <a:srgbClr val="000000"/>
                </a:solidFill>
                <a:latin typeface="Arial"/>
              </a:rPr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7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41" y="80628"/>
            <a:ext cx="7308739" cy="18635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/>
              <a:t>Is it </a:t>
            </a:r>
            <a:r>
              <a:rPr lang="en-US" sz="4000" b="1" dirty="0" smtClean="0"/>
              <a:t>possible to </a:t>
            </a:r>
            <a:r>
              <a:rPr lang="en-US" sz="4000" b="1" dirty="0"/>
              <a:t>adapt DBS </a:t>
            </a:r>
            <a:r>
              <a:rPr lang="en-US" sz="4000" b="1" dirty="0" smtClean="0"/>
              <a:t>for </a:t>
            </a:r>
            <a:r>
              <a:rPr lang="en-US" sz="4000" b="1" dirty="0"/>
              <a:t>driver detection</a:t>
            </a:r>
            <a:r>
              <a:rPr lang="en-US" sz="40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78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41" y="80628"/>
            <a:ext cx="7308739" cy="18635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/>
              <a:t>Is it </a:t>
            </a:r>
            <a:r>
              <a:rPr lang="en-US" sz="4000" b="1" dirty="0" smtClean="0"/>
              <a:t>possible to </a:t>
            </a:r>
            <a:r>
              <a:rPr lang="en-US" sz="4000" b="1" dirty="0"/>
              <a:t>adapt DBS </a:t>
            </a:r>
            <a:r>
              <a:rPr lang="en-US" sz="4000" b="1" dirty="0" smtClean="0"/>
              <a:t>for </a:t>
            </a:r>
            <a:r>
              <a:rPr lang="en-US" sz="4000" b="1" dirty="0"/>
              <a:t>driver detection</a:t>
            </a:r>
            <a:r>
              <a:rPr lang="en-US" sz="4000" b="1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041174"/>
            <a:ext cx="914400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latin typeface="+mn-lt"/>
              </a:rPr>
              <a:t>DBS </a:t>
            </a:r>
            <a:r>
              <a:rPr lang="en-US" sz="3200" dirty="0" smtClean="0">
                <a:latin typeface="+mn-lt"/>
              </a:rPr>
              <a:t>only can </a:t>
            </a:r>
            <a:r>
              <a:rPr lang="en-US" sz="3200" dirty="0">
                <a:latin typeface="+mn-lt"/>
              </a:rPr>
              <a:t>detect structures with a lot of </a:t>
            </a:r>
            <a:r>
              <a:rPr lang="en-US" sz="3200" dirty="0" smtClean="0">
                <a:latin typeface="+mn-lt"/>
              </a:rPr>
              <a:t>fields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8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41" y="80628"/>
            <a:ext cx="7308739" cy="18635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/>
              <a:t>Is it </a:t>
            </a:r>
            <a:r>
              <a:rPr lang="en-US" sz="4000" b="1" dirty="0" smtClean="0"/>
              <a:t>possible to </a:t>
            </a:r>
            <a:r>
              <a:rPr lang="en-US" sz="4000" b="1" dirty="0"/>
              <a:t>adapt DBS </a:t>
            </a:r>
            <a:r>
              <a:rPr lang="en-US" sz="4000" b="1" dirty="0" smtClean="0"/>
              <a:t>for </a:t>
            </a:r>
            <a:r>
              <a:rPr lang="en-US" sz="4000" b="1" dirty="0"/>
              <a:t>driver detection</a:t>
            </a:r>
            <a:r>
              <a:rPr lang="en-US" sz="4000" b="1" dirty="0" smtClean="0"/>
              <a:t>?</a:t>
            </a:r>
          </a:p>
        </p:txBody>
      </p:sp>
      <p:sp>
        <p:nvSpPr>
          <p:cNvPr id="2" name="Скругленный прямоугольник 1"/>
          <p:cNvSpPr/>
          <p:nvPr/>
        </p:nvSpPr>
        <p:spPr bwMode="auto">
          <a:xfrm>
            <a:off x="4896036" y="3465004"/>
            <a:ext cx="3824004" cy="3060340"/>
          </a:xfrm>
          <a:prstGeom prst="roundRect">
            <a:avLst>
              <a:gd name="adj" fmla="val 8108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49840" y="2869776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+mn-lt"/>
              </a:rPr>
              <a:t>EPROCESS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68044" y="3537012"/>
            <a:ext cx="3636404" cy="712287"/>
          </a:xfrm>
          <a:prstGeom prst="roundRect">
            <a:avLst>
              <a:gd name="adj" fmla="val 280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4975624" y="4257092"/>
            <a:ext cx="3636404" cy="712287"/>
          </a:xfrm>
          <a:prstGeom prst="roundRect">
            <a:avLst>
              <a:gd name="adj" fmla="val 280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4975624" y="4977172"/>
            <a:ext cx="3636404" cy="712287"/>
          </a:xfrm>
          <a:prstGeom prst="roundRect">
            <a:avLst>
              <a:gd name="adj" fmla="val 280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4968044" y="5697252"/>
            <a:ext cx="3636404" cy="712287"/>
          </a:xfrm>
          <a:prstGeom prst="roundRect">
            <a:avLst>
              <a:gd name="adj" fmla="val 280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95536" y="4447754"/>
            <a:ext cx="3636404" cy="712287"/>
          </a:xfrm>
          <a:prstGeom prst="roundRect">
            <a:avLst>
              <a:gd name="adj" fmla="val 280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3880147"/>
            <a:ext cx="3198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0000"/>
                </a:solidFill>
                <a:latin typeface="Arial"/>
              </a:rPr>
              <a:t>DRIVER_OBJECT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041174"/>
            <a:ext cx="914400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latin typeface="+mn-lt"/>
              </a:rPr>
              <a:t>DBS </a:t>
            </a:r>
            <a:r>
              <a:rPr lang="en-US" sz="3200" dirty="0" smtClean="0">
                <a:latin typeface="+mn-lt"/>
              </a:rPr>
              <a:t>only can </a:t>
            </a:r>
            <a:r>
              <a:rPr lang="en-US" sz="3200" dirty="0">
                <a:latin typeface="+mn-lt"/>
              </a:rPr>
              <a:t>detect structures with a lot of </a:t>
            </a:r>
            <a:r>
              <a:rPr lang="en-US" sz="3200" dirty="0" smtClean="0">
                <a:latin typeface="+mn-lt"/>
              </a:rPr>
              <a:t>fields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Rating Point Inspection </a:t>
            </a:r>
            <a:r>
              <a:rPr lang="en-US" b="1" dirty="0" smtClean="0"/>
              <a:t>(RPI)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872716"/>
            <a:ext cx="8208912" cy="21602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u="sng" dirty="0" smtClean="0"/>
              <a:t>RPI improvements over DBS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RPI utilizes additional </a:t>
            </a:r>
            <a:r>
              <a:rPr lang="en-US" sz="2800" dirty="0"/>
              <a:t>weight matrix for precise pattern </a:t>
            </a:r>
            <a:r>
              <a:rPr lang="en-US" sz="2800" dirty="0" smtClean="0"/>
              <a:t>matching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RPI use selective matching </a:t>
            </a:r>
            <a:r>
              <a:rPr lang="en-US" sz="2800" dirty="0"/>
              <a:t>algorithm</a:t>
            </a:r>
            <a:endParaRPr lang="en-US" sz="2800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16470"/>
              </p:ext>
            </p:extLst>
          </p:nvPr>
        </p:nvGraphicFramePr>
        <p:xfrm>
          <a:off x="1079612" y="3691477"/>
          <a:ext cx="7272808" cy="2977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6874"/>
                <a:gridCol w="4785934"/>
              </a:tblGrid>
              <a:tr h="77301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If one of the checks is true</a:t>
                      </a:r>
                      <a:endParaRPr lang="ru-RU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2400" dirty="0"/>
                    </a:p>
                  </a:txBody>
                  <a:tcPr/>
                </a:tc>
              </a:tr>
              <a:tr h="796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DBS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RPI</a:t>
                      </a:r>
                      <a:endParaRPr lang="ru-RU" sz="2800" dirty="0"/>
                    </a:p>
                  </a:txBody>
                  <a:tcPr anchor="ctr"/>
                </a:tc>
              </a:tr>
              <a:tr h="140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add 1 point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1, 2 or etc. points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are added to the final score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48" y="1772816"/>
            <a:ext cx="8064388" cy="280831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4000" b="1" dirty="0" smtClean="0"/>
              <a:t>Description of weight </a:t>
            </a:r>
            <a:r>
              <a:rPr lang="en-US" sz="4000" b="1" dirty="0"/>
              <a:t>matrix </a:t>
            </a:r>
            <a:r>
              <a:rPr lang="en-US" sz="4000" b="1" dirty="0" smtClean="0"/>
              <a:t>for DRIVER_OBJECT </a:t>
            </a:r>
            <a:br>
              <a:rPr lang="en-US" sz="4000" b="1" dirty="0" smtClean="0"/>
            </a:br>
            <a:r>
              <a:rPr lang="en-US" sz="4000" b="1" dirty="0" smtClean="0"/>
              <a:t>is in the corresponding </a:t>
            </a:r>
            <a:r>
              <a:rPr lang="en-US" sz="4000" b="1" dirty="0"/>
              <a:t>paper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47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72008"/>
            <a:ext cx="8496300" cy="764704"/>
          </a:xfrm>
        </p:spPr>
        <p:txBody>
          <a:bodyPr/>
          <a:lstStyle/>
          <a:p>
            <a:r>
              <a:rPr lang="en-US" b="1" dirty="0"/>
              <a:t>How does RPI detect drivers?</a:t>
            </a:r>
            <a:endParaRPr lang="ru-RU" dirty="0"/>
          </a:p>
        </p:txBody>
      </p:sp>
      <p:sp>
        <p:nvSpPr>
          <p:cNvPr id="5" name="Прямоугольный треугольник 4"/>
          <p:cNvSpPr/>
          <p:nvPr/>
        </p:nvSpPr>
        <p:spPr bwMode="auto">
          <a:xfrm flipV="1">
            <a:off x="2015716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259632" y="944721"/>
            <a:ext cx="75608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 bwMode="auto">
          <a:xfrm flipH="1">
            <a:off x="2267744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flipH="1" flipV="1">
            <a:off x="4535996" y="944721"/>
            <a:ext cx="327636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67644" y="1187728"/>
            <a:ext cx="1422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weight </a:t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matrix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 flipH="1">
            <a:off x="4470847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 flipH="1">
            <a:off x="5442958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flipH="1">
            <a:off x="6385926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1"/>
            <a:endCxn id="11" idx="3"/>
          </p:cNvCxnSpPr>
          <p:nvPr/>
        </p:nvCxnSpPr>
        <p:spPr bwMode="auto">
          <a:xfrm>
            <a:off x="4932034" y="1979927"/>
            <a:ext cx="510924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1"/>
            <a:endCxn id="12" idx="3"/>
          </p:cNvCxnSpPr>
          <p:nvPr/>
        </p:nvCxnSpPr>
        <p:spPr bwMode="auto">
          <a:xfrm>
            <a:off x="5904145" y="1979927"/>
            <a:ext cx="481781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 bwMode="auto">
          <a:xfrm flipH="1">
            <a:off x="7135146" y="1754813"/>
            <a:ext cx="461187" cy="485872"/>
          </a:xfrm>
          <a:prstGeom prst="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89739" y="1124744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DRV_OBJ list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72008"/>
            <a:ext cx="8496300" cy="764704"/>
          </a:xfrm>
        </p:spPr>
        <p:txBody>
          <a:bodyPr/>
          <a:lstStyle/>
          <a:p>
            <a:r>
              <a:rPr lang="en-US" b="1" dirty="0"/>
              <a:t>How does RPI detect drivers?</a:t>
            </a:r>
            <a:endParaRPr lang="ru-RU" dirty="0"/>
          </a:p>
        </p:txBody>
      </p:sp>
      <p:sp>
        <p:nvSpPr>
          <p:cNvPr id="5" name="Прямоугольный треугольник 4"/>
          <p:cNvSpPr/>
          <p:nvPr/>
        </p:nvSpPr>
        <p:spPr bwMode="auto">
          <a:xfrm flipV="1">
            <a:off x="2015716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259632" y="944721"/>
            <a:ext cx="75608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 bwMode="auto">
          <a:xfrm flipH="1">
            <a:off x="2267744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flipH="1" flipV="1">
            <a:off x="4535996" y="944721"/>
            <a:ext cx="327636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67644" y="1187728"/>
            <a:ext cx="1422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weight </a:t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matrix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 flipH="1">
            <a:off x="4470847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 flipH="1">
            <a:off x="5442958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flipH="1">
            <a:off x="6385926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1"/>
            <a:endCxn id="11" idx="3"/>
          </p:cNvCxnSpPr>
          <p:nvPr/>
        </p:nvCxnSpPr>
        <p:spPr bwMode="auto">
          <a:xfrm>
            <a:off x="4932034" y="1979927"/>
            <a:ext cx="510924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1"/>
            <a:endCxn id="12" idx="3"/>
          </p:cNvCxnSpPr>
          <p:nvPr/>
        </p:nvCxnSpPr>
        <p:spPr bwMode="auto">
          <a:xfrm>
            <a:off x="5904145" y="1979927"/>
            <a:ext cx="481781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 bwMode="auto">
          <a:xfrm flipH="1">
            <a:off x="7135146" y="1754813"/>
            <a:ext cx="461187" cy="485872"/>
          </a:xfrm>
          <a:prstGeom prst="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Правая фигурная скобка 30"/>
          <p:cNvSpPr/>
          <p:nvPr/>
        </p:nvSpPr>
        <p:spPr bwMode="auto">
          <a:xfrm rot="5400000">
            <a:off x="5417908" y="987172"/>
            <a:ext cx="463541" cy="2754910"/>
          </a:xfrm>
          <a:prstGeom prst="rightBrace">
            <a:avLst>
              <a:gd name="adj1" fmla="val 38361"/>
              <a:gd name="adj2" fmla="val 49970"/>
            </a:avLst>
          </a:prstGeom>
          <a:ln w="31750"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103949" y="2653752"/>
            <a:ext cx="3168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threshold value</a:t>
            </a:r>
            <a:endParaRPr lang="ru-RU" sz="2800" dirty="0">
              <a:latin typeface="+mn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89739" y="1124744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DRV_OBJ list</a:t>
            </a:r>
            <a:endParaRPr lang="ru-RU" sz="2800" dirty="0">
              <a:latin typeface="+mn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 bwMode="auto">
          <a:xfrm flipH="1">
            <a:off x="5652118" y="2524390"/>
            <a:ext cx="2" cy="216024"/>
          </a:xfrm>
          <a:prstGeom prst="straightConnector1">
            <a:avLst/>
          </a:prstGeom>
          <a:ln w="31750" cap="rnd"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 bwMode="auto">
          <a:xfrm>
            <a:off x="2789828" y="1952833"/>
            <a:ext cx="1422132" cy="0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72008"/>
            <a:ext cx="8496300" cy="764704"/>
          </a:xfrm>
        </p:spPr>
        <p:txBody>
          <a:bodyPr/>
          <a:lstStyle/>
          <a:p>
            <a:r>
              <a:rPr lang="en-US" b="1" dirty="0"/>
              <a:t>How does RPI detect drivers?</a:t>
            </a:r>
            <a:endParaRPr lang="ru-RU" dirty="0"/>
          </a:p>
        </p:txBody>
      </p:sp>
      <p:sp>
        <p:nvSpPr>
          <p:cNvPr id="5" name="Прямоугольный треугольник 4"/>
          <p:cNvSpPr/>
          <p:nvPr/>
        </p:nvSpPr>
        <p:spPr bwMode="auto">
          <a:xfrm flipV="1">
            <a:off x="2015716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259632" y="944721"/>
            <a:ext cx="75608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 bwMode="auto">
          <a:xfrm flipH="1">
            <a:off x="2267744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flipH="1" flipV="1">
            <a:off x="4535996" y="944721"/>
            <a:ext cx="327636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67644" y="1187728"/>
            <a:ext cx="1422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weight </a:t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matrix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 flipH="1">
            <a:off x="4470847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 flipH="1">
            <a:off x="5442958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flipH="1">
            <a:off x="6385926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1"/>
            <a:endCxn id="11" idx="3"/>
          </p:cNvCxnSpPr>
          <p:nvPr/>
        </p:nvCxnSpPr>
        <p:spPr bwMode="auto">
          <a:xfrm>
            <a:off x="4932034" y="1979927"/>
            <a:ext cx="510924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1"/>
            <a:endCxn id="12" idx="3"/>
          </p:cNvCxnSpPr>
          <p:nvPr/>
        </p:nvCxnSpPr>
        <p:spPr bwMode="auto">
          <a:xfrm>
            <a:off x="5904145" y="1979927"/>
            <a:ext cx="481781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 bwMode="auto">
          <a:xfrm flipH="1">
            <a:off x="7135146" y="1754813"/>
            <a:ext cx="461187" cy="485872"/>
          </a:xfrm>
          <a:prstGeom prst="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Правая фигурная скобка 30"/>
          <p:cNvSpPr/>
          <p:nvPr/>
        </p:nvSpPr>
        <p:spPr bwMode="auto">
          <a:xfrm rot="5400000">
            <a:off x="5417908" y="987172"/>
            <a:ext cx="463541" cy="2754910"/>
          </a:xfrm>
          <a:prstGeom prst="rightBrace">
            <a:avLst>
              <a:gd name="adj1" fmla="val 38361"/>
              <a:gd name="adj2" fmla="val 49970"/>
            </a:avLst>
          </a:prstGeom>
          <a:ln w="31750"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103949" y="2653752"/>
            <a:ext cx="3168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threshold value</a:t>
            </a:r>
            <a:endParaRPr lang="ru-RU" sz="2800" dirty="0">
              <a:latin typeface="+mn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89739" y="1124744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DRV_OBJ list</a:t>
            </a:r>
            <a:endParaRPr lang="ru-RU" sz="2800" dirty="0">
              <a:latin typeface="+mn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 bwMode="auto">
          <a:xfrm flipH="1">
            <a:off x="5652118" y="2524390"/>
            <a:ext cx="2" cy="216024"/>
          </a:xfrm>
          <a:prstGeom prst="straightConnector1">
            <a:avLst/>
          </a:prstGeom>
          <a:ln w="31750" cap="rnd"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 bwMode="auto">
          <a:xfrm>
            <a:off x="2789828" y="1952833"/>
            <a:ext cx="1422132" cy="0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 bwMode="auto">
          <a:xfrm rot="10800000" flipH="1" flipV="1">
            <a:off x="1259632" y="3392996"/>
            <a:ext cx="6552727" cy="963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byte to byte probabilistic </a:t>
            </a:r>
            <a:r>
              <a:rPr lang="en-US" sz="2800" b="1" dirty="0" smtClean="0">
                <a:solidFill>
                  <a:schemeClr val="bg1"/>
                </a:solidFill>
              </a:rPr>
              <a:t>search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 bwMode="auto">
          <a:xfrm flipH="1">
            <a:off x="5649678" y="3104964"/>
            <a:ext cx="2442" cy="620451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 bwMode="auto">
          <a:xfrm flipH="1">
            <a:off x="2627784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6" name="Прямоугольник 85"/>
          <p:cNvSpPr/>
          <p:nvPr/>
        </p:nvSpPr>
        <p:spPr bwMode="auto">
          <a:xfrm flipH="1">
            <a:off x="3599895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 bwMode="auto">
          <a:xfrm flipH="1">
            <a:off x="4527077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7" name="Прямая со стрелкой 96"/>
          <p:cNvCxnSpPr/>
          <p:nvPr/>
        </p:nvCxnSpPr>
        <p:spPr bwMode="auto">
          <a:xfrm>
            <a:off x="1583668" y="3096581"/>
            <a:ext cx="0" cy="656455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 bwMode="auto">
          <a:xfrm>
            <a:off x="4272223" y="4149128"/>
            <a:ext cx="0" cy="540012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1763692" y="4545124"/>
            <a:ext cx="4932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+mn-lt"/>
              </a:rPr>
              <a:t>complete list of DRV_OBJ</a:t>
            </a:r>
            <a:endParaRPr lang="ru-RU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 flipH="1">
            <a:off x="5436096" y="5059273"/>
            <a:ext cx="468052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D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120"/>
          <p:cNvSpPr/>
          <p:nvPr/>
        </p:nvSpPr>
        <p:spPr bwMode="auto">
          <a:xfrm flipH="1">
            <a:off x="5436096" y="6291500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D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72008"/>
            <a:ext cx="8496300" cy="764704"/>
          </a:xfrm>
        </p:spPr>
        <p:txBody>
          <a:bodyPr/>
          <a:lstStyle/>
          <a:p>
            <a:r>
              <a:rPr lang="en-US" b="1" dirty="0"/>
              <a:t>How does RPI detect drivers?</a:t>
            </a:r>
            <a:endParaRPr lang="ru-RU" dirty="0"/>
          </a:p>
        </p:txBody>
      </p:sp>
      <p:sp>
        <p:nvSpPr>
          <p:cNvPr id="5" name="Прямоугольный треугольник 4"/>
          <p:cNvSpPr/>
          <p:nvPr/>
        </p:nvSpPr>
        <p:spPr bwMode="auto">
          <a:xfrm flipV="1">
            <a:off x="2015716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259632" y="944721"/>
            <a:ext cx="75608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 bwMode="auto">
          <a:xfrm flipH="1">
            <a:off x="2267744" y="944721"/>
            <a:ext cx="2268252" cy="2299749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flipH="1" flipV="1">
            <a:off x="4535996" y="944721"/>
            <a:ext cx="3276364" cy="2299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67644" y="1187728"/>
            <a:ext cx="1422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weight </a:t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matrix</a:t>
            </a:r>
            <a:endParaRPr lang="ru-RU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 flipH="1">
            <a:off x="4470847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 flipH="1">
            <a:off x="5442958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flipH="1">
            <a:off x="6385926" y="1736991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Прямая соединительная линия 13"/>
          <p:cNvCxnSpPr>
            <a:stCxn id="10" idx="1"/>
            <a:endCxn id="11" idx="3"/>
          </p:cNvCxnSpPr>
          <p:nvPr/>
        </p:nvCxnSpPr>
        <p:spPr bwMode="auto">
          <a:xfrm>
            <a:off x="4932034" y="1979927"/>
            <a:ext cx="510924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1" idx="1"/>
            <a:endCxn id="12" idx="3"/>
          </p:cNvCxnSpPr>
          <p:nvPr/>
        </p:nvCxnSpPr>
        <p:spPr bwMode="auto">
          <a:xfrm>
            <a:off x="5904145" y="1979927"/>
            <a:ext cx="481781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 bwMode="auto">
          <a:xfrm flipH="1">
            <a:off x="7135146" y="1754813"/>
            <a:ext cx="461187" cy="485872"/>
          </a:xfrm>
          <a:prstGeom prst="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Правая фигурная скобка 30"/>
          <p:cNvSpPr/>
          <p:nvPr/>
        </p:nvSpPr>
        <p:spPr bwMode="auto">
          <a:xfrm rot="5400000">
            <a:off x="5417908" y="987172"/>
            <a:ext cx="463541" cy="2754910"/>
          </a:xfrm>
          <a:prstGeom prst="rightBrace">
            <a:avLst>
              <a:gd name="adj1" fmla="val 38361"/>
              <a:gd name="adj2" fmla="val 49970"/>
            </a:avLst>
          </a:prstGeom>
          <a:ln w="31750"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103949" y="2653752"/>
            <a:ext cx="3168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threshold value</a:t>
            </a:r>
            <a:endParaRPr lang="ru-RU" sz="2800" dirty="0">
              <a:latin typeface="+mn-lt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89739" y="1124744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DRV_OBJ list</a:t>
            </a:r>
            <a:endParaRPr lang="ru-RU" sz="2800" dirty="0">
              <a:latin typeface="+mn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 bwMode="auto">
          <a:xfrm flipH="1">
            <a:off x="5652118" y="2524390"/>
            <a:ext cx="2" cy="216024"/>
          </a:xfrm>
          <a:prstGeom prst="straightConnector1">
            <a:avLst/>
          </a:prstGeom>
          <a:ln w="31750" cap="rnd"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 bwMode="auto">
          <a:xfrm>
            <a:off x="2789828" y="1952833"/>
            <a:ext cx="1422132" cy="0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 bwMode="auto">
          <a:xfrm rot="10800000" flipH="1" flipV="1">
            <a:off x="1259632" y="3392996"/>
            <a:ext cx="6552727" cy="963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byte to byte probabilistic </a:t>
            </a:r>
            <a:r>
              <a:rPr lang="en-US" sz="2800" b="1" dirty="0" smtClean="0">
                <a:solidFill>
                  <a:schemeClr val="bg1"/>
                </a:solidFill>
              </a:rPr>
              <a:t>search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0" name="Прямая со стрелкой 59"/>
          <p:cNvCxnSpPr/>
          <p:nvPr/>
        </p:nvCxnSpPr>
        <p:spPr bwMode="auto">
          <a:xfrm flipH="1">
            <a:off x="5649678" y="3104964"/>
            <a:ext cx="2442" cy="620451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 bwMode="auto">
          <a:xfrm flipH="1">
            <a:off x="2627784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6" name="Прямоугольник 85"/>
          <p:cNvSpPr/>
          <p:nvPr/>
        </p:nvSpPr>
        <p:spPr bwMode="auto">
          <a:xfrm flipH="1">
            <a:off x="3599895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 bwMode="auto">
          <a:xfrm flipH="1">
            <a:off x="4527077" y="5062464"/>
            <a:ext cx="461187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7" name="Прямая со стрелкой 96"/>
          <p:cNvCxnSpPr/>
          <p:nvPr/>
        </p:nvCxnSpPr>
        <p:spPr bwMode="auto">
          <a:xfrm>
            <a:off x="1583668" y="3096581"/>
            <a:ext cx="0" cy="656455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 bwMode="auto">
          <a:xfrm>
            <a:off x="4272223" y="4149128"/>
            <a:ext cx="0" cy="540012"/>
          </a:xfrm>
          <a:prstGeom prst="straightConnector1">
            <a:avLst/>
          </a:prstGeom>
          <a:ln w="38100" cap="rnd" cmpd="dbl">
            <a:solidFill>
              <a:srgbClr val="CC0000"/>
            </a:solidFill>
            <a:bevel/>
            <a:tailEnd type="triangle" w="lg" len="lg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1763692" y="4545124"/>
            <a:ext cx="4932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+mn-lt"/>
              </a:rPr>
              <a:t>complete list of DRV_OBJ</a:t>
            </a:r>
            <a:endParaRPr lang="ru-RU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0" name="Прямоугольник 99"/>
          <p:cNvSpPr/>
          <p:nvPr/>
        </p:nvSpPr>
        <p:spPr bwMode="auto">
          <a:xfrm flipH="1">
            <a:off x="5436096" y="5059273"/>
            <a:ext cx="468052" cy="4858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D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Прямоугольник 100"/>
          <p:cNvSpPr/>
          <p:nvPr/>
        </p:nvSpPr>
        <p:spPr bwMode="auto">
          <a:xfrm flipH="1">
            <a:off x="2610384" y="5653157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2" name="Прямоугольник 101"/>
          <p:cNvSpPr/>
          <p:nvPr/>
        </p:nvSpPr>
        <p:spPr bwMode="auto">
          <a:xfrm flipH="1">
            <a:off x="3582495" y="5653157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3" name="Прямоугольник 102"/>
          <p:cNvSpPr/>
          <p:nvPr/>
        </p:nvSpPr>
        <p:spPr bwMode="auto">
          <a:xfrm flipH="1">
            <a:off x="4525463" y="5653157"/>
            <a:ext cx="461187" cy="485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4" name="Прямая соединительная линия 103"/>
          <p:cNvCxnSpPr>
            <a:stCxn id="101" idx="1"/>
            <a:endCxn id="102" idx="3"/>
          </p:cNvCxnSpPr>
          <p:nvPr/>
        </p:nvCxnSpPr>
        <p:spPr bwMode="auto">
          <a:xfrm>
            <a:off x="3071571" y="5896093"/>
            <a:ext cx="510924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102" idx="1"/>
            <a:endCxn id="103" idx="3"/>
          </p:cNvCxnSpPr>
          <p:nvPr/>
        </p:nvCxnSpPr>
        <p:spPr bwMode="auto">
          <a:xfrm>
            <a:off x="4043682" y="5896093"/>
            <a:ext cx="481781" cy="0"/>
          </a:xfrm>
          <a:prstGeom prst="line">
            <a:avLst/>
          </a:prstGeom>
          <a:ln w="117475" cmpd="dbl">
            <a:solidFill>
              <a:schemeClr val="accent1">
                <a:lumMod val="75000"/>
              </a:schemeClr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07504" y="6290156"/>
            <a:ext cx="3273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+mn-lt"/>
              </a:rPr>
              <a:t>Hidden DRV =</a:t>
            </a:r>
            <a:endParaRPr lang="ru-RU" sz="28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2" name="Прямая соединительная линия 111"/>
          <p:cNvCxnSpPr/>
          <p:nvPr/>
        </p:nvCxnSpPr>
        <p:spPr bwMode="auto">
          <a:xfrm>
            <a:off x="2555776" y="6229221"/>
            <a:ext cx="3348369" cy="0"/>
          </a:xfrm>
          <a:prstGeom prst="line">
            <a:avLst/>
          </a:prstGeom>
          <a:ln w="22225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123728" y="5318048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─</a:t>
            </a:r>
          </a:p>
        </p:txBody>
      </p:sp>
    </p:spTree>
    <p:extLst>
      <p:ext uri="{BB962C8B-B14F-4D97-AF65-F5344CB8AC3E}">
        <p14:creationId xmlns:p14="http://schemas.microsoft.com/office/powerpoint/2010/main" val="1538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93390"/>
            <a:ext cx="8496300" cy="895350"/>
          </a:xfrm>
        </p:spPr>
        <p:txBody>
          <a:bodyPr/>
          <a:lstStyle/>
          <a:p>
            <a:r>
              <a:rPr lang="en-US" sz="4000" b="1" dirty="0" smtClean="0"/>
              <a:t>MASHKA’s achievements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617" y="1016732"/>
            <a:ext cx="8424863" cy="3600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Reveals </a:t>
            </a:r>
            <a:r>
              <a:rPr lang="en-US" sz="2800" dirty="0" smtClean="0"/>
              <a:t>rootkits: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/>
              <a:t>Deliberately </a:t>
            </a:r>
            <a:r>
              <a:rPr lang="en-US" sz="2800" dirty="0"/>
              <a:t>hidden </a:t>
            </a:r>
            <a:r>
              <a:rPr lang="en-US" sz="2800" dirty="0" smtClean="0"/>
              <a:t>processes and drivers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Virus.Win32.Sality.q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Trojan.Win32.VB.aqt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Hidden</a:t>
            </a:r>
            <a:r>
              <a:rPr lang="en-US" sz="2800" dirty="0" smtClean="0"/>
              <a:t> drivers by ATSIV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6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80628"/>
            <a:ext cx="8676456" cy="2232248"/>
          </a:xfrm>
        </p:spPr>
        <p:txBody>
          <a:bodyPr/>
          <a:lstStyle/>
          <a:p>
            <a:r>
              <a:rPr lang="en-US" sz="4000" b="1" dirty="0" smtClean="0"/>
              <a:t>Dump approaches are either vulnerable or </a:t>
            </a:r>
            <a:br>
              <a:rPr lang="en-US" sz="4000" b="1" dirty="0" smtClean="0"/>
            </a:br>
            <a:r>
              <a:rPr lang="en-US" sz="4000" b="1" dirty="0" smtClean="0"/>
              <a:t>non applicable in enterprises</a:t>
            </a:r>
            <a:endParaRPr lang="ru-RU" sz="40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07612"/>
              </p:ext>
            </p:extLst>
          </p:nvPr>
        </p:nvGraphicFramePr>
        <p:xfrm>
          <a:off x="503548" y="2672916"/>
          <a:ext cx="8388932" cy="3896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973"/>
                <a:gridCol w="2599647"/>
                <a:gridCol w="2808312"/>
              </a:tblGrid>
              <a:tr h="1186727">
                <a:tc>
                  <a:txBody>
                    <a:bodyPr/>
                    <a:lstStyle/>
                    <a:p>
                      <a:pPr algn="ctr"/>
                      <a:endParaRPr lang="ru-RU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Hooking resilience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Ease of distribution</a:t>
                      </a:r>
                      <a:endParaRPr kumimoji="0" lang="ru-RU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32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Software</a:t>
                      </a:r>
                      <a:endParaRPr lang="ru-RU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3838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Hardware</a:t>
                      </a:r>
                      <a:endParaRPr lang="ru-RU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 bwMode="auto">
          <a:xfrm>
            <a:off x="683568" y="4365104"/>
            <a:ext cx="7560840" cy="936104"/>
          </a:xfrm>
          <a:prstGeom prst="roundRect">
            <a:avLst>
              <a:gd name="adj" fmla="val 2724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9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93390"/>
            <a:ext cx="8496300" cy="895350"/>
          </a:xfrm>
        </p:spPr>
        <p:txBody>
          <a:bodyPr/>
          <a:lstStyle/>
          <a:p>
            <a:r>
              <a:rPr lang="en-US" sz="4000" b="1" dirty="0" smtClean="0"/>
              <a:t>MASHKA’s achievements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617" y="1016732"/>
            <a:ext cx="8424863" cy="3600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Reveals </a:t>
            </a:r>
            <a:r>
              <a:rPr lang="en-US" sz="2800" dirty="0" smtClean="0"/>
              <a:t>rootkits: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 smtClean="0"/>
              <a:t>Deliberately </a:t>
            </a:r>
            <a:r>
              <a:rPr lang="en-US" sz="2800" dirty="0"/>
              <a:t>hidden </a:t>
            </a:r>
            <a:r>
              <a:rPr lang="en-US" sz="2800" dirty="0" smtClean="0"/>
              <a:t>processes and drivers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Virus.Win32.Sality.q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Trojan.Win32.VB.aqt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2800" dirty="0"/>
              <a:t>Hidden</a:t>
            </a:r>
            <a:r>
              <a:rPr lang="en-US" sz="2800" dirty="0" smtClean="0"/>
              <a:t> drivers by ATSIV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143508" y="4833156"/>
            <a:ext cx="882047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kern="0" dirty="0" smtClean="0"/>
              <a:t>Existing anti-rootkits </a:t>
            </a:r>
            <a:r>
              <a:rPr lang="en-US" sz="2800" kern="0" dirty="0" err="1"/>
              <a:t>PowerTool</a:t>
            </a:r>
            <a:r>
              <a:rPr lang="en-US" sz="2800" kern="0" dirty="0"/>
              <a:t>, </a:t>
            </a:r>
            <a:r>
              <a:rPr lang="en-US" sz="2800" kern="0" dirty="0" err="1"/>
              <a:t>TDSSKiller</a:t>
            </a:r>
            <a:r>
              <a:rPr lang="en-US" sz="2800" kern="0" dirty="0"/>
              <a:t>, </a:t>
            </a:r>
            <a:r>
              <a:rPr lang="en-US" sz="2800" kern="0" dirty="0" err="1" smtClean="0"/>
              <a:t>Xuetr</a:t>
            </a:r>
            <a:r>
              <a:rPr lang="en-US" sz="2800" kern="0" dirty="0" smtClean="0"/>
              <a:t> fail, </a:t>
            </a:r>
            <a:r>
              <a:rPr lang="en-US" sz="2800" b="1" kern="0" dirty="0" smtClean="0"/>
              <a:t>but MASHKA can detect them</a:t>
            </a:r>
            <a:endParaRPr lang="ru-RU" sz="2800" b="1" kern="0" dirty="0"/>
          </a:p>
        </p:txBody>
      </p:sp>
      <p:sp>
        <p:nvSpPr>
          <p:cNvPr id="5" name="Rounded Rectangle 6"/>
          <p:cNvSpPr/>
          <p:nvPr/>
        </p:nvSpPr>
        <p:spPr>
          <a:xfrm>
            <a:off x="323528" y="3861048"/>
            <a:ext cx="4752528" cy="900100"/>
          </a:xfrm>
          <a:prstGeom prst="roundRect">
            <a:avLst>
              <a:gd name="adj" fmla="val 9639"/>
            </a:avLst>
          </a:prstGeom>
          <a:solidFill>
            <a:srgbClr val="FF0000">
              <a:alpha val="4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3"/>
          <p:cNvSpPr/>
          <p:nvPr/>
        </p:nvSpPr>
        <p:spPr>
          <a:xfrm>
            <a:off x="1856703" y="6237312"/>
            <a:ext cx="469551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Demo: bit.ly/win8t6st</a:t>
            </a:r>
            <a:endParaRPr lang="ru-RU" sz="2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7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ирог 11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727170"/>
              <a:gd name="adj2" fmla="val 3390130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ирог 10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7492194"/>
              <a:gd name="adj2" fmla="val 10157393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625"/>
            <a:ext cx="9144000" cy="895350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the pie filling?</a:t>
            </a:r>
            <a:endParaRPr lang="en-US" b="1" dirty="0"/>
          </a:p>
        </p:txBody>
      </p:sp>
      <p:sp>
        <p:nvSpPr>
          <p:cNvPr id="5" name="Пирог 4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10381198"/>
              <a:gd name="adj2" fmla="val 19851209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074" name="Picture 2" descr="http://www.fordesigner.com/imguploads/Image/cjbc/zcool/png20080525/1211726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92" y="2367248"/>
            <a:ext cx="1097756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ирог 6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3786543"/>
              <a:gd name="adj2" fmla="val 7137145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076" name="Picture 4" descr="http://aweebitirish.com/wp-content/uploads/2014/03/chrome-icon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4" y="4401108"/>
            <a:ext cx="990110" cy="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ingerlakesfeis.butlerdancers.com/flf_images/word_ic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72" y="5085184"/>
            <a:ext cx="1025612" cy="10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reemarket-rs.com/wp-content/uploads/2014/03/PDF_Docum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4" y="4473116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55970" y="335873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ирог 11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727170"/>
              <a:gd name="adj2" fmla="val 3390130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Пирог 10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7492194"/>
              <a:gd name="adj2" fmla="val 10157393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625"/>
            <a:ext cx="9144000" cy="895350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the pie filling?</a:t>
            </a:r>
            <a:endParaRPr lang="en-US" b="1" dirty="0"/>
          </a:p>
        </p:txBody>
      </p:sp>
      <p:sp>
        <p:nvSpPr>
          <p:cNvPr id="5" name="Пирог 4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10381198"/>
              <a:gd name="adj2" fmla="val 19851209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Пирог 5"/>
          <p:cNvSpPr/>
          <p:nvPr/>
        </p:nvSpPr>
        <p:spPr bwMode="auto">
          <a:xfrm>
            <a:off x="575556" y="1700808"/>
            <a:ext cx="4788532" cy="4572508"/>
          </a:xfrm>
          <a:prstGeom prst="pie">
            <a:avLst>
              <a:gd name="adj1" fmla="val 20112663"/>
              <a:gd name="adj2" fmla="val 458773"/>
            </a:avLst>
          </a:prstGeom>
          <a:solidFill>
            <a:srgbClr val="CC0000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074" name="Picture 2" descr="http://www.fordesigner.com/imguploads/Image/cjbc/zcool/png20080525/12117264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92" y="2367248"/>
            <a:ext cx="1097756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ирог 6"/>
          <p:cNvSpPr/>
          <p:nvPr/>
        </p:nvSpPr>
        <p:spPr bwMode="auto">
          <a:xfrm>
            <a:off x="578768" y="1700808"/>
            <a:ext cx="4788532" cy="4572508"/>
          </a:xfrm>
          <a:prstGeom prst="pie">
            <a:avLst>
              <a:gd name="adj1" fmla="val 3786543"/>
              <a:gd name="adj2" fmla="val 7137145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3076" name="Picture 4" descr="http://aweebitirish.com/wp-content/uploads/2014/03/chrome-icon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4" y="4401108"/>
            <a:ext cx="990110" cy="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ingerlakesfeis.butlerdancers.com/flf_images/word_ic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72" y="5085184"/>
            <a:ext cx="1025612" cy="10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reemarket-rs.com/wp-content/uploads/2014/03/PDF_Docum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4" y="4473116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Keep Calm and CHECK MEMORY Pos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7"/>
          <a:stretch/>
        </p:blipFill>
        <p:spPr bwMode="auto">
          <a:xfrm>
            <a:off x="5834270" y="1922932"/>
            <a:ext cx="2851516" cy="36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Выноска-облако 3"/>
          <p:cNvSpPr/>
          <p:nvPr/>
        </p:nvSpPr>
        <p:spPr bwMode="auto">
          <a:xfrm>
            <a:off x="4319972" y="3320988"/>
            <a:ext cx="900100" cy="720080"/>
          </a:xfrm>
          <a:prstGeom prst="cloudCallout">
            <a:avLst>
              <a:gd name="adj1" fmla="val -34061"/>
              <a:gd name="adj2" fmla="val 54146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55970" y="335873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496300" cy="895350"/>
          </a:xfrm>
        </p:spPr>
        <p:txBody>
          <a:bodyPr/>
          <a:lstStyle/>
          <a:p>
            <a:r>
              <a:rPr lang="en-US" sz="4000" b="1" dirty="0"/>
              <a:t>Igor </a:t>
            </a:r>
            <a:r>
              <a:rPr lang="en-US" sz="4000" b="1" dirty="0" smtClean="0"/>
              <a:t>Korkin, </a:t>
            </a:r>
            <a:r>
              <a:rPr lang="en-US" sz="4000" b="1" dirty="0" err="1" smtClean="0"/>
              <a:t>Ph.D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0908"/>
            <a:ext cx="8316924" cy="252028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 smtClean="0"/>
              <a:t>igor.korkin@gmail.com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 smtClean="0"/>
              <a:t>sites.google.com/site/</a:t>
            </a:r>
            <a:r>
              <a:rPr lang="en-US" sz="3600" dirty="0" err="1" smtClean="0"/>
              <a:t>iykorkin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91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328"/>
            <a:ext cx="9144000" cy="914400"/>
          </a:xfrm>
        </p:spPr>
        <p:txBody>
          <a:bodyPr/>
          <a:lstStyle/>
          <a:p>
            <a:r>
              <a:rPr lang="en-US" b="1" dirty="0" smtClean="0"/>
              <a:t>WHAT IS IT MASHKA?</a:t>
            </a:r>
            <a:endParaRPr lang="ru-RU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52400" y="1066800"/>
            <a:ext cx="8832272" cy="3962400"/>
          </a:xfrm>
          <a:prstGeom prst="roundRect">
            <a:avLst>
              <a:gd name="adj" fmla="val 590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14104" y="5562600"/>
            <a:ext cx="5529696" cy="1059873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61704" y="5486400"/>
            <a:ext cx="5529696" cy="1059873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5528" y="3616034"/>
            <a:ext cx="3803072" cy="1184566"/>
          </a:xfrm>
          <a:prstGeom prst="roundRect">
            <a:avLst>
              <a:gd name="adj" fmla="val 28150"/>
            </a:avLst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DBS for EPROCESS detection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95800" y="3616034"/>
            <a:ext cx="4353793" cy="1184566"/>
          </a:xfrm>
          <a:prstGeom prst="roundRect">
            <a:avLst>
              <a:gd name="adj" fmla="val 24359"/>
            </a:avLst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RPI for DRIVER_OBJECT detection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71202" y="5417127"/>
            <a:ext cx="5529696" cy="1059873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Other digital forensics tasks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2954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M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alware </a:t>
            </a: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A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nalysis </a:t>
            </a: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S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ystem for </a:t>
            </a: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idden </a:t>
            </a: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K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notty </a:t>
            </a:r>
            <a:r>
              <a:rPr lang="en-US" sz="3000" b="1" u="sng" dirty="0" smtClean="0">
                <a:solidFill>
                  <a:srgbClr val="FF0000"/>
                </a:solidFill>
                <a:latin typeface="Calibri"/>
              </a:rPr>
              <a:t>A</a:t>
            </a:r>
            <a:r>
              <a:rPr lang="en-US" sz="3000" b="1" u="sng" dirty="0" smtClean="0">
                <a:solidFill>
                  <a:prstClr val="black"/>
                </a:solidFill>
                <a:latin typeface="Calibri"/>
              </a:rPr>
              <a:t>nomalies</a:t>
            </a:r>
            <a:endParaRPr lang="ru-RU" sz="3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 rot="19016576">
            <a:off x="6978681" y="2704827"/>
            <a:ext cx="290162" cy="1114271"/>
          </a:xfrm>
          <a:prstGeom prst="downArrow">
            <a:avLst>
              <a:gd name="adj1" fmla="val 43714"/>
              <a:gd name="adj2" fmla="val 126668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Down Arrow 35"/>
          <p:cNvSpPr/>
          <p:nvPr/>
        </p:nvSpPr>
        <p:spPr>
          <a:xfrm rot="2433982">
            <a:off x="1716622" y="2730088"/>
            <a:ext cx="290162" cy="1072552"/>
          </a:xfrm>
          <a:prstGeom prst="downArrow">
            <a:avLst>
              <a:gd name="adj1" fmla="val 43714"/>
              <a:gd name="adj2" fmla="val 126668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145397" y="3426594"/>
            <a:ext cx="290162" cy="2136006"/>
          </a:xfrm>
          <a:prstGeom prst="downArrow">
            <a:avLst>
              <a:gd name="adj1" fmla="val 43714"/>
              <a:gd name="adj2" fmla="val 126668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33600" y="2057400"/>
            <a:ext cx="4620491" cy="137160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Memory Dump System</a:t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(platform for forensic analysis)</a:t>
            </a:r>
            <a:endParaRPr kumimoji="0" lang="ru-RU" sz="2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MASHKA IN MEMORY FORENSICS TASKS</a:t>
            </a:r>
            <a:endParaRPr lang="ru-RU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87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Various search signatures: char and wide char strings, byte fragments include addresses</a:t>
            </a:r>
          </a:p>
          <a:p>
            <a:pPr marL="0" indent="0">
              <a:buNone/>
            </a:pPr>
            <a:r>
              <a:rPr lang="en-US" dirty="0" smtClean="0"/>
              <a:t>As a result we receive: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5420"/>
              </p:ext>
            </p:extLst>
          </p:nvPr>
        </p:nvGraphicFramePr>
        <p:xfrm>
          <a:off x="251519" y="2564904"/>
          <a:ext cx="8640961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1"/>
                <a:gridCol w="4824536"/>
                <a:gridCol w="2376264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Definition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VALF</a:t>
                      </a:r>
                      <a:endParaRPr lang="ru-RU" sz="32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v</a:t>
                      </a:r>
                      <a:r>
                        <a:rPr lang="en-US" sz="3200" b="0" dirty="0" smtClean="0"/>
                        <a:t>irtual </a:t>
                      </a:r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a</a:t>
                      </a:r>
                      <a:r>
                        <a:rPr lang="en-US" sz="3200" b="0" dirty="0" smtClean="0"/>
                        <a:t>ddress of the </a:t>
                      </a:r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l</a:t>
                      </a:r>
                      <a:r>
                        <a:rPr lang="en-US" sz="3200" b="0" dirty="0" smtClean="0"/>
                        <a:t>oaded dump </a:t>
                      </a:r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f</a:t>
                      </a:r>
                      <a:r>
                        <a:rPr lang="en-US" sz="3200" b="0" dirty="0" smtClean="0"/>
                        <a:t>ile </a:t>
                      </a:r>
                      <a:endParaRPr lang="ru-R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read data</a:t>
                      </a:r>
                      <a:endParaRPr lang="ru-RU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99"/>
                          </a:solidFill>
                        </a:rPr>
                        <a:t>ODUF</a:t>
                      </a:r>
                      <a:endParaRPr lang="ru-RU" sz="3200" b="1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corresponding </a:t>
                      </a:r>
                      <a:r>
                        <a:rPr lang="en-US" sz="3200" b="1" dirty="0" smtClean="0">
                          <a:solidFill>
                            <a:srgbClr val="000099"/>
                          </a:solidFill>
                        </a:rPr>
                        <a:t>o</a:t>
                      </a:r>
                      <a:r>
                        <a:rPr lang="en-US" sz="3200" b="0" dirty="0" smtClean="0"/>
                        <a:t>ffset in </a:t>
                      </a:r>
                      <a:r>
                        <a:rPr lang="en-US" sz="3200" b="1" dirty="0" smtClean="0">
                          <a:solidFill>
                            <a:srgbClr val="000099"/>
                          </a:solidFill>
                        </a:rPr>
                        <a:t>du</a:t>
                      </a:r>
                      <a:r>
                        <a:rPr lang="en-US" sz="3200" b="0" dirty="0" smtClean="0"/>
                        <a:t>mp </a:t>
                      </a:r>
                      <a:r>
                        <a:rPr lang="en-US" sz="3200" b="1" dirty="0" smtClean="0">
                          <a:solidFill>
                            <a:srgbClr val="000099"/>
                          </a:solidFill>
                        </a:rPr>
                        <a:t>f</a:t>
                      </a:r>
                      <a:r>
                        <a:rPr lang="en-US" sz="3200" b="0" dirty="0" smtClean="0"/>
                        <a:t>ile </a:t>
                      </a:r>
                      <a:endParaRPr lang="ru-R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calculate</a:t>
                      </a:r>
                      <a:r>
                        <a:rPr lang="en-US" sz="3200" b="0" baseline="0" dirty="0" smtClean="0"/>
                        <a:t> offsets</a:t>
                      </a:r>
                      <a:endParaRPr lang="ru-RU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VAOM</a:t>
                      </a:r>
                      <a:endParaRPr lang="ru-RU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3200" b="0" dirty="0" smtClean="0"/>
                        <a:t>irtual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3200" b="0" dirty="0" smtClean="0"/>
                        <a:t>ddress of the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3200" b="0" dirty="0" smtClean="0"/>
                        <a:t>riginal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3200" b="0" dirty="0" smtClean="0"/>
                        <a:t>emory </a:t>
                      </a:r>
                      <a:endParaRPr lang="ru-RU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value in dump</a:t>
                      </a:r>
                      <a:endParaRPr lang="ru-RU" sz="3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27984" y="1916832"/>
            <a:ext cx="460851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/>
              <a:t>What can </a:t>
            </a:r>
            <a:r>
              <a:rPr lang="en-US" sz="3000" b="1" dirty="0" smtClean="0"/>
              <a:t>we do </a:t>
            </a:r>
            <a:r>
              <a:rPr lang="en-US" sz="3000" b="1" dirty="0"/>
              <a:t>with </a:t>
            </a:r>
            <a:r>
              <a:rPr lang="en-US" sz="3000" b="1" dirty="0" smtClean="0"/>
              <a:t>it? </a:t>
            </a:r>
            <a:endParaRPr lang="ru-RU" sz="3000" b="1" dirty="0"/>
          </a:p>
        </p:txBody>
      </p:sp>
      <p:sp>
        <p:nvSpPr>
          <p:cNvPr id="10" name="Up Arrow 9"/>
          <p:cNvSpPr/>
          <p:nvPr/>
        </p:nvSpPr>
        <p:spPr bwMode="auto">
          <a:xfrm rot="10800000">
            <a:off x="7596336" y="2470830"/>
            <a:ext cx="360040" cy="526122"/>
          </a:xfrm>
          <a:prstGeom prst="upArrow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83671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USE MASHKA TO RESEARCH DRIVERS</a:t>
            </a:r>
            <a:endParaRPr lang="ru-R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76964" cy="5652628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/>
              <a:t>Run Windows </a:t>
            </a:r>
            <a:r>
              <a:rPr lang="en-US" b="1" dirty="0"/>
              <a:t>under </a:t>
            </a:r>
            <a:r>
              <a:rPr lang="en-US" b="1" dirty="0" err="1"/>
              <a:t>WinDbg</a:t>
            </a:r>
            <a:r>
              <a:rPr lang="en-US" b="1" dirty="0"/>
              <a:t> control </a:t>
            </a:r>
            <a:endParaRPr lang="en-US" b="1" dirty="0" smtClean="0"/>
          </a:p>
          <a:p>
            <a:pPr marL="514350" lvl="0" indent="-51435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/>
              <a:t>Install a test driver with ‘</a:t>
            </a:r>
            <a:r>
              <a:rPr lang="en-US" b="1" dirty="0" err="1" smtClean="0"/>
              <a:t>ServiceName</a:t>
            </a:r>
            <a:r>
              <a:rPr lang="en-US" b="1" dirty="0" smtClean="0"/>
              <a:t>’, ‘</a:t>
            </a:r>
            <a:r>
              <a:rPr lang="en-US" b="1" dirty="0" err="1"/>
              <a:t>DisplayName</a:t>
            </a:r>
            <a:r>
              <a:rPr lang="en-US" b="1" dirty="0"/>
              <a:t>’ </a:t>
            </a:r>
            <a:r>
              <a:rPr lang="en-US" b="1" dirty="0" smtClean="0"/>
              <a:t>and ‘</a:t>
            </a:r>
            <a:r>
              <a:rPr lang="en-US" b="1" dirty="0" err="1" smtClean="0"/>
              <a:t>BinaryPath</a:t>
            </a:r>
            <a:r>
              <a:rPr lang="en-US" b="1" dirty="0"/>
              <a:t>’ </a:t>
            </a:r>
            <a:endParaRPr lang="en-US" b="1" dirty="0" smtClean="0"/>
          </a:p>
          <a:p>
            <a:pPr marL="514350" lvl="0" indent="-51435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/>
              <a:t>Hide this driver structure by unlinking from </a:t>
            </a:r>
            <a:r>
              <a:rPr lang="en-US" b="1" dirty="0" err="1" smtClean="0"/>
              <a:t>PsLoadedModuleList</a:t>
            </a:r>
            <a:r>
              <a:rPr lang="en-US" b="1" dirty="0" smtClean="0"/>
              <a:t> </a:t>
            </a:r>
            <a:endParaRPr lang="ru-RU" b="1" dirty="0"/>
          </a:p>
          <a:p>
            <a:pPr marL="514350" lvl="0" indent="-51435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/>
              <a:t>Check the system with </a:t>
            </a:r>
            <a:r>
              <a:rPr lang="en-US" b="1" dirty="0" smtClean="0"/>
              <a:t>anti-rootkit tool</a:t>
            </a:r>
          </a:p>
          <a:p>
            <a:pPr marL="514350" lvl="0" indent="-51435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/>
              <a:t>Dump memory with the help of MASHKA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51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12"/>
            <a:ext cx="9144000" cy="764704"/>
          </a:xfrm>
        </p:spPr>
        <p:txBody>
          <a:bodyPr>
            <a:normAutofit/>
          </a:bodyPr>
          <a:lstStyle/>
          <a:p>
            <a:r>
              <a:rPr lang="en-US" sz="3600" b="1" dirty="0"/>
              <a:t>USE MASHKA TO RESEARCH </a:t>
            </a:r>
            <a:r>
              <a:rPr lang="en-US" sz="3600" b="1" dirty="0" smtClean="0"/>
              <a:t>DRIVERS</a:t>
            </a:r>
            <a:endParaRPr lang="ru-R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18894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lnSpc>
                <a:spcPct val="150000"/>
              </a:lnSpc>
              <a:spcBef>
                <a:spcPts val="1800"/>
              </a:spcBef>
              <a:spcAft>
                <a:spcPts val="2400"/>
              </a:spcAft>
              <a:buFont typeface="+mj-lt"/>
              <a:buAutoNum type="arabicPeriod" startAt="6"/>
            </a:pPr>
            <a:r>
              <a:rPr lang="en-US" b="1" dirty="0" smtClean="0"/>
              <a:t>Search strings from step 2 and save their ‘VAOM’</a:t>
            </a:r>
            <a:endParaRPr lang="ru-RU" b="1" dirty="0" smtClean="0"/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spcAft>
                <a:spcPts val="2400"/>
              </a:spcAft>
              <a:buFont typeface="+mj-lt"/>
              <a:buAutoNum type="arabicPeriod" startAt="6"/>
            </a:pPr>
            <a:r>
              <a:rPr lang="en-US" b="1" dirty="0" smtClean="0"/>
              <a:t>By </a:t>
            </a:r>
            <a:r>
              <a:rPr lang="en-US" b="1" dirty="0" err="1" smtClean="0"/>
              <a:t>WinDbg</a:t>
            </a:r>
            <a:r>
              <a:rPr lang="en-US" b="1" dirty="0" smtClean="0"/>
              <a:t> and strings VAOM change their content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spcAft>
                <a:spcPts val="2400"/>
              </a:spcAft>
              <a:buFont typeface="+mj-lt"/>
              <a:buAutoNum type="arabicPeriod" startAt="6"/>
            </a:pPr>
            <a:endParaRPr lang="en-US" b="1" dirty="0"/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spcAft>
                <a:spcPts val="2400"/>
              </a:spcAft>
              <a:buFont typeface="+mj-lt"/>
              <a:buAutoNum type="arabicPeriod" startAt="6"/>
            </a:pPr>
            <a:r>
              <a:rPr lang="en-US" b="1" dirty="0" smtClean="0"/>
              <a:t>Check </a:t>
            </a:r>
            <a:r>
              <a:rPr lang="en-US" b="1" dirty="0"/>
              <a:t>the system repeatedly. Detection tools will give us a changed name</a:t>
            </a:r>
            <a:r>
              <a:rPr lang="en-US" b="1" dirty="0" smtClean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093296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000099"/>
              </a:buClr>
            </a:pPr>
            <a:r>
              <a:rPr lang="en-US" sz="2700" b="1" kern="0" dirty="0" smtClean="0">
                <a:solidFill>
                  <a:srgbClr val="000000"/>
                </a:solidFill>
                <a:latin typeface="+mn-lt"/>
              </a:rPr>
              <a:t>By known ‘VAOM</a:t>
            </a:r>
            <a:r>
              <a:rPr lang="en-US" sz="2700" b="1" kern="0" dirty="0">
                <a:solidFill>
                  <a:srgbClr val="000000"/>
                </a:solidFill>
                <a:latin typeface="+mn-lt"/>
              </a:rPr>
              <a:t>’ run further analysis</a:t>
            </a:r>
            <a:endParaRPr lang="ru-RU" sz="2700" b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215516" y="2924944"/>
            <a:ext cx="4032448" cy="133214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\\Driver\\test_driver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test_driver.sys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824028" y="2924944"/>
            <a:ext cx="4032448" cy="133214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\\Driver\\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est_driver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est_driver.sys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Стрелка вправо 12"/>
          <p:cNvSpPr/>
          <p:nvPr/>
        </p:nvSpPr>
        <p:spPr bwMode="auto">
          <a:xfrm>
            <a:off x="4283968" y="3429000"/>
            <a:ext cx="540060" cy="324036"/>
          </a:xfrm>
          <a:prstGeom prst="rightArrow">
            <a:avLst>
              <a:gd name="adj1" fmla="val 47273"/>
              <a:gd name="adj2" fmla="val 443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32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z="2900" b="1" dirty="0" smtClean="0"/>
              <a:t>PROBLEM STATEMENT - ROOTKITS IN WINDOWS</a:t>
            </a:r>
            <a:endParaRPr lang="ru-RU" sz="29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776864" cy="623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088740"/>
            <a:ext cx="7488832" cy="406347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4000" b="1" dirty="0" smtClean="0"/>
              <a:t>Why</a:t>
            </a:r>
            <a:r>
              <a:rPr lang="ru-RU" sz="4000" b="1" dirty="0" smtClean="0"/>
              <a:t> </a:t>
            </a:r>
            <a:r>
              <a:rPr lang="en-US" sz="4000" b="1" dirty="0"/>
              <a:t>are software </a:t>
            </a:r>
            <a:r>
              <a:rPr lang="en-US" sz="4000" b="1" dirty="0" smtClean="0"/>
              <a:t>approaches vulnerable?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6153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r>
              <a:rPr lang="en-US" sz="3400" b="1" cap="all" dirty="0" smtClean="0"/>
              <a:t>Analysis </a:t>
            </a:r>
            <a:r>
              <a:rPr lang="en-US" sz="3400" b="1" cap="all" dirty="0"/>
              <a:t>of </a:t>
            </a:r>
            <a:r>
              <a:rPr lang="en-US" sz="3400" b="1" cap="all" dirty="0" smtClean="0"/>
              <a:t>Current Approaches </a:t>
            </a:r>
            <a:r>
              <a:rPr lang="en-US" sz="3400" b="1" cap="all" dirty="0"/>
              <a:t>to </a:t>
            </a:r>
            <a:r>
              <a:rPr lang="en-US" sz="3400" b="1" cap="all" dirty="0" smtClean="0"/>
              <a:t>Detection </a:t>
            </a:r>
            <a:r>
              <a:rPr lang="en-US" sz="3400" b="1" cap="all" dirty="0"/>
              <a:t>in Face of Oppositions</a:t>
            </a:r>
            <a:endParaRPr lang="ru-RU" sz="3400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Cross-view </a:t>
            </a:r>
            <a:r>
              <a:rPr lang="en-US" sz="3600" b="1" dirty="0" smtClean="0"/>
              <a:t>detection is the main point for all tools</a:t>
            </a:r>
          </a:p>
          <a:p>
            <a:pPr marL="0" indent="0">
              <a:buNone/>
            </a:pPr>
            <a:r>
              <a:rPr lang="en-US" sz="3600" b="1" dirty="0" smtClean="0"/>
              <a:t>Low-level mechanisms:</a:t>
            </a:r>
            <a:endParaRPr lang="en-US" sz="3600" b="1" u="sng" dirty="0" smtClean="0"/>
          </a:p>
          <a:p>
            <a:r>
              <a:rPr lang="en-US" sz="3600" b="1" u="sng" dirty="0" smtClean="0"/>
              <a:t>Heuristic </a:t>
            </a:r>
            <a:r>
              <a:rPr lang="en-US" sz="3600" b="1" u="sng" dirty="0"/>
              <a:t>analyzer</a:t>
            </a:r>
            <a:r>
              <a:rPr lang="en-US" sz="3600" b="1" dirty="0"/>
              <a:t> </a:t>
            </a:r>
            <a:endParaRPr lang="en-US" sz="3600" b="1" dirty="0" smtClean="0"/>
          </a:p>
          <a:p>
            <a:r>
              <a:rPr lang="en-US" sz="3600" b="1" u="sng" dirty="0" smtClean="0"/>
              <a:t>Additional </a:t>
            </a:r>
            <a:r>
              <a:rPr lang="en-US" sz="3600" b="1" u="sng" dirty="0"/>
              <a:t>object structure </a:t>
            </a:r>
            <a:r>
              <a:rPr lang="en-US" sz="3600" b="1" u="sng" dirty="0" smtClean="0"/>
              <a:t>lists</a:t>
            </a:r>
            <a:endParaRPr lang="en-US" sz="3600" b="1" dirty="0" smtClean="0"/>
          </a:p>
          <a:p>
            <a:r>
              <a:rPr lang="en-US" sz="3600" b="1" u="sng" dirty="0" smtClean="0"/>
              <a:t>Signature </a:t>
            </a:r>
            <a:r>
              <a:rPr lang="en-US" sz="3600" b="1" u="sng" dirty="0"/>
              <a:t>scans</a:t>
            </a:r>
            <a:r>
              <a:rPr lang="en-US" sz="3600" b="1" dirty="0"/>
              <a:t> </a:t>
            </a:r>
            <a:r>
              <a:rPr lang="en-US" sz="3600" b="1" dirty="0" smtClean="0"/>
              <a:t>are </a:t>
            </a:r>
            <a:r>
              <a:rPr lang="en-US" sz="3600" b="1" dirty="0"/>
              <a:t>based on byte to byte search of fragments of objects structures in </a:t>
            </a:r>
            <a:r>
              <a:rPr lang="en-US" sz="3600" b="1" dirty="0" smtClean="0"/>
              <a:t>memory</a:t>
            </a:r>
            <a:endParaRPr lang="en-US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6933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b="1" dirty="0" smtClean="0"/>
              <a:t>ANALYSIS OF SIGNATURE SCANS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</a:t>
            </a:r>
            <a:r>
              <a:rPr lang="en-US" sz="3000" dirty="0"/>
              <a:t>fact that </a:t>
            </a:r>
            <a:r>
              <a:rPr lang="en-US" sz="3000" dirty="0" smtClean="0"/>
              <a:t>some fields’ </a:t>
            </a:r>
            <a:r>
              <a:rPr lang="en-US" sz="3000" dirty="0"/>
              <a:t>values </a:t>
            </a:r>
            <a:r>
              <a:rPr lang="en-US" sz="3000" dirty="0" smtClean="0"/>
              <a:t>are </a:t>
            </a:r>
            <a:r>
              <a:rPr lang="en-US" sz="3000" dirty="0"/>
              <a:t>either known or </a:t>
            </a:r>
            <a:r>
              <a:rPr lang="en-US" sz="3000" dirty="0" smtClean="0"/>
              <a:t>exceed the </a:t>
            </a:r>
            <a:r>
              <a:rPr lang="en-US" sz="3000" dirty="0"/>
              <a:t>constant, for example </a:t>
            </a:r>
            <a:r>
              <a:rPr lang="en-US" sz="3000" dirty="0" smtClean="0"/>
              <a:t>0x8000_0000 </a:t>
            </a:r>
          </a:p>
          <a:p>
            <a:r>
              <a:rPr lang="en-US" sz="3000" dirty="0" smtClean="0"/>
              <a:t>Parts of this method are implemented in the popular tools such as </a:t>
            </a:r>
            <a:r>
              <a:rPr lang="en-US" sz="3000" i="1" dirty="0" smtClean="0"/>
              <a:t>GMER</a:t>
            </a:r>
            <a:r>
              <a:rPr lang="en-US" sz="3000" dirty="0"/>
              <a:t>, </a:t>
            </a:r>
            <a:r>
              <a:rPr lang="en-US" sz="3000" i="1" dirty="0" err="1"/>
              <a:t>PowerTool</a:t>
            </a:r>
            <a:r>
              <a:rPr lang="en-US" sz="3000" dirty="0"/>
              <a:t>, </a:t>
            </a:r>
            <a:r>
              <a:rPr lang="en-US" sz="3000" i="1" dirty="0" err="1" smtClean="0"/>
              <a:t>XueTr</a:t>
            </a:r>
            <a:r>
              <a:rPr lang="en-US" sz="3000" dirty="0" smtClean="0"/>
              <a:t> 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Method’s disadvantages:</a:t>
            </a:r>
          </a:p>
          <a:p>
            <a:r>
              <a:rPr lang="en-US" sz="3000" u="sng" dirty="0" smtClean="0">
                <a:solidFill>
                  <a:srgbClr val="FF0000"/>
                </a:solidFill>
              </a:rPr>
              <a:t>vulnerable </a:t>
            </a:r>
            <a:r>
              <a:rPr lang="en-US" sz="3000" u="sng" dirty="0">
                <a:solidFill>
                  <a:srgbClr val="FF0000"/>
                </a:solidFill>
              </a:rPr>
              <a:t>to field </a:t>
            </a:r>
            <a:r>
              <a:rPr lang="en-US" sz="3000" u="sng" dirty="0" smtClean="0">
                <a:solidFill>
                  <a:srgbClr val="FF0000"/>
                </a:solidFill>
              </a:rPr>
              <a:t>modifications</a:t>
            </a:r>
            <a:r>
              <a:rPr lang="en-US" sz="3000" dirty="0" smtClean="0">
                <a:solidFill>
                  <a:srgbClr val="FF0000"/>
                </a:solidFill>
              </a:rPr>
              <a:t>: </a:t>
            </a:r>
            <a:r>
              <a:rPr lang="en-US" sz="3000" dirty="0">
                <a:solidFill>
                  <a:srgbClr val="FF0000"/>
                </a:solidFill>
              </a:rPr>
              <a:t>If at least one byte does not match, the signature scan will miss the </a:t>
            </a:r>
            <a:r>
              <a:rPr lang="en-US" sz="3000" dirty="0" smtClean="0">
                <a:solidFill>
                  <a:srgbClr val="FF0000"/>
                </a:solidFill>
              </a:rPr>
              <a:t>structure</a:t>
            </a:r>
          </a:p>
          <a:p>
            <a:r>
              <a:rPr lang="en-US" sz="3000" u="sng" dirty="0" smtClean="0">
                <a:solidFill>
                  <a:srgbClr val="FF0000"/>
                </a:solidFill>
              </a:rPr>
              <a:t>difficult </a:t>
            </a:r>
            <a:r>
              <a:rPr lang="en-US" sz="3000" u="sng" dirty="0">
                <a:solidFill>
                  <a:srgbClr val="FF0000"/>
                </a:solidFill>
              </a:rPr>
              <a:t>to achieve </a:t>
            </a:r>
            <a:r>
              <a:rPr lang="en-US" sz="3000" u="sng" dirty="0" smtClean="0">
                <a:solidFill>
                  <a:srgbClr val="FF0000"/>
                </a:solidFill>
              </a:rPr>
              <a:t>portability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>
                <a:solidFill>
                  <a:srgbClr val="FF0000"/>
                </a:solidFill>
              </a:rPr>
              <a:t>on different versions of Windows </a:t>
            </a:r>
            <a:r>
              <a:rPr lang="en-US" sz="3000" dirty="0" smtClean="0">
                <a:solidFill>
                  <a:srgbClr val="FF0000"/>
                </a:solidFill>
              </a:rPr>
              <a:t>OS, as it requires a lot of manual work</a:t>
            </a:r>
          </a:p>
        </p:txBody>
      </p:sp>
    </p:spTree>
    <p:extLst>
      <p:ext uri="{BB962C8B-B14F-4D97-AF65-F5344CB8AC3E}">
        <p14:creationId xmlns:p14="http://schemas.microsoft.com/office/powerpoint/2010/main" val="2340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621814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‘</a:t>
            </a:r>
            <a:r>
              <a:rPr lang="en-US" sz="2800" u="sng" dirty="0" err="1" smtClean="0"/>
              <a:t>global_scope</a:t>
            </a:r>
            <a:r>
              <a:rPr lang="en-US" sz="2800" dirty="0" smtClean="0"/>
              <a:t>’ is a sum of points</a:t>
            </a:r>
            <a:endParaRPr lang="ru-RU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52"/>
              </p:ext>
            </p:extLst>
          </p:nvPr>
        </p:nvGraphicFramePr>
        <p:xfrm>
          <a:off x="76200" y="705395"/>
          <a:ext cx="8991600" cy="543632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772400"/>
                <a:gridCol w="1219200"/>
              </a:tblGrid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dirty="0">
                          <a:effectLst/>
                          <a:latin typeface="+mn-lt"/>
                        </a:rPr>
                        <a:t>Condition</a:t>
                      </a:r>
                      <a:endParaRPr lang="ru-RU" sz="26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dirty="0" smtClean="0">
                          <a:effectLst/>
                          <a:latin typeface="+mn-lt"/>
                        </a:rPr>
                        <a:t>Score</a:t>
                      </a:r>
                      <a:endParaRPr lang="ru-RU" sz="26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(DRIVER_OBJECT_32.Type == 0x04)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1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(DRIVER_OBJECT_32.Size == 0xa8)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1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</a:t>
                      </a:r>
                      <a:r>
                        <a:rPr lang="en-US" sz="2600" b="0" dirty="0" err="1">
                          <a:effectLst/>
                          <a:latin typeface="+mn-lt"/>
                        </a:rPr>
                        <a:t>chk_unicode_string</a:t>
                      </a:r>
                      <a:r>
                        <a:rPr lang="en-US" sz="2600" b="0" dirty="0" smtClean="0">
                          <a:effectLst/>
                          <a:latin typeface="+mn-lt"/>
                        </a:rPr>
                        <a:t>(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&amp;</a:t>
                      </a:r>
                      <a:r>
                        <a:rPr lang="en-US" sz="2600" b="0" dirty="0">
                          <a:effectLst/>
                          <a:latin typeface="+mn-lt"/>
                        </a:rPr>
                        <a:t>DRIVER_OBJECT_32.DriverName))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2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</a:t>
                      </a:r>
                      <a:r>
                        <a:rPr lang="en-US" sz="2600" b="0" dirty="0" err="1">
                          <a:effectLst/>
                          <a:latin typeface="+mn-lt"/>
                        </a:rPr>
                        <a:t>chk_unicode_string</a:t>
                      </a:r>
                      <a:r>
                        <a:rPr lang="en-US" sz="2600" b="0" dirty="0" smtClean="0">
                          <a:effectLst/>
                          <a:latin typeface="+mn-lt"/>
                        </a:rPr>
                        <a:t>(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DRIVER_OBJECT_32.HardwareDatabase</a:t>
                      </a:r>
                      <a:r>
                        <a:rPr lang="en-US" sz="2600" b="0" dirty="0">
                          <a:effectLst/>
                          <a:latin typeface="+mn-lt"/>
                        </a:rPr>
                        <a:t>))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2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((DRIVER_OBJECT_32.MajorFunction[0]) &gt;&gt; 31)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2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if (</a:t>
                      </a:r>
                      <a:r>
                        <a:rPr lang="en-US" sz="2600" b="0" dirty="0" err="1">
                          <a:effectLst/>
                          <a:latin typeface="+mn-lt"/>
                        </a:rPr>
                        <a:t>max_same_major_functions</a:t>
                      </a:r>
                      <a:r>
                        <a:rPr lang="en-US" sz="2600" b="0" dirty="0" smtClean="0">
                          <a:effectLst/>
                          <a:latin typeface="+mn-lt"/>
                        </a:rPr>
                        <a:t>(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&amp;</a:t>
                      </a:r>
                      <a:r>
                        <a:rPr lang="en-US" sz="2600" b="0" dirty="0">
                          <a:effectLst/>
                          <a:latin typeface="+mn-lt"/>
                        </a:rPr>
                        <a:t>DRIVER_OBJECT_32) &gt;= </a:t>
                      </a:r>
                      <a:r>
                        <a:rPr lang="en-US" sz="2600" b="0" dirty="0" err="1">
                          <a:effectLst/>
                          <a:latin typeface="+mn-lt"/>
                        </a:rPr>
                        <a:t>min_major_function</a:t>
                      </a:r>
                      <a:r>
                        <a:rPr lang="en-US" sz="2600" b="0" dirty="0">
                          <a:effectLst/>
                          <a:latin typeface="+mn-lt"/>
                        </a:rPr>
                        <a:t>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>
                          <a:effectLst/>
                          <a:latin typeface="+mn-lt"/>
                        </a:rPr>
                        <a:t>2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err="1" smtClean="0">
                          <a:effectLst/>
                          <a:latin typeface="+mn-lt"/>
                        </a:rPr>
                        <a:t>check_function_prologue</a:t>
                      </a:r>
                      <a:r>
                        <a:rPr lang="en-US" sz="2600" b="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US" sz="2600" b="0" dirty="0" err="1" smtClean="0">
                          <a:effectLst/>
                          <a:latin typeface="+mn-lt"/>
                        </a:rPr>
                        <a:t>addr</a:t>
                      </a:r>
                      <a:r>
                        <a:rPr lang="en-US" sz="2600" b="0" dirty="0" smtClean="0">
                          <a:effectLst/>
                          <a:latin typeface="+mn-lt"/>
                        </a:rPr>
                        <a:t>)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2600" b="0" dirty="0" smtClean="0">
                          <a:effectLst/>
                          <a:latin typeface="+mn-lt"/>
                        </a:rPr>
                        <a:t>4</a:t>
                      </a:r>
                      <a:endParaRPr lang="ru-RU" sz="2600" b="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RPI FOR DRIVER_OBJECT DETECTION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7530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‘CHECK_FUNCTION_PROLOGUE (ADDR)’ FUNCTION</a:t>
            </a:r>
            <a:endParaRPr lang="ru-RU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402"/>
              </p:ext>
            </p:extLst>
          </p:nvPr>
        </p:nvGraphicFramePr>
        <p:xfrm>
          <a:off x="76200" y="1143000"/>
          <a:ext cx="8991600" cy="5105400"/>
        </p:xfrm>
        <a:graphic>
          <a:graphicData uri="http://schemas.openxmlformats.org/drawingml/2006/table">
            <a:tbl>
              <a:tblPr firstRow="1" firstCol="1" bandRow="1"/>
              <a:tblGrid>
                <a:gridCol w="7848600"/>
                <a:gridCol w="1143000"/>
              </a:tblGrid>
              <a:tr h="4273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Condition</a:t>
                      </a:r>
                      <a:endParaRPr lang="ru-RU" sz="3100" b="1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 smtClean="0">
                          <a:effectLst/>
                        </a:rPr>
                        <a:t>Res</a:t>
                      </a:r>
                      <a:br>
                        <a:rPr lang="en-US" sz="3100" b="1" dirty="0" smtClean="0">
                          <a:effectLst/>
                        </a:rPr>
                      </a:br>
                      <a:r>
                        <a:rPr lang="en-US" sz="3100" b="1" dirty="0" err="1" smtClean="0">
                          <a:effectLst/>
                        </a:rPr>
                        <a:t>ult</a:t>
                      </a:r>
                      <a:endParaRPr lang="ru-RU" sz="3100" b="1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5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If (((</a:t>
                      </a:r>
                      <a:r>
                        <a:rPr lang="en-US" sz="3100" b="1" dirty="0" err="1" smtClean="0">
                          <a:effectLst/>
                        </a:rPr>
                        <a:t>addr</a:t>
                      </a:r>
                      <a:r>
                        <a:rPr lang="en-US" sz="3100" b="1" dirty="0" smtClean="0">
                          <a:effectLst/>
                        </a:rPr>
                        <a:t>[i+0] == 0x55</a:t>
                      </a:r>
                      <a:r>
                        <a:rPr lang="en-US" sz="3100" b="1" dirty="0">
                          <a:effectLst/>
                        </a:rPr>
                        <a:t>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</a:t>
                      </a:r>
                      <a:r>
                        <a:rPr lang="en-US" sz="3100" b="1" dirty="0" smtClean="0">
                          <a:effectLst/>
                        </a:rPr>
                        <a:t>] == 0x89</a:t>
                      </a:r>
                      <a:r>
                        <a:rPr lang="en-US" sz="3100" b="1" dirty="0">
                          <a:effectLst/>
                        </a:rPr>
                        <a:t>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[i+2</a:t>
                      </a:r>
                      <a:r>
                        <a:rPr lang="en-US" sz="3100" b="1" dirty="0" smtClean="0">
                          <a:effectLst/>
                        </a:rPr>
                        <a:t>] == 0xe5)) </a:t>
                      </a:r>
                      <a:r>
                        <a:rPr lang="en-US" sz="3100" b="1" dirty="0">
                          <a:effectLst/>
                        </a:rPr>
                        <a:t>|| </a:t>
                      </a:r>
                      <a:endParaRPr lang="ru-RU" sz="3100" b="1" dirty="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((</a:t>
                      </a:r>
                      <a:r>
                        <a:rPr lang="en-US" sz="3100" b="1" dirty="0" err="1" smtClean="0">
                          <a:effectLst/>
                        </a:rPr>
                        <a:t>addr</a:t>
                      </a:r>
                      <a:r>
                        <a:rPr lang="en-US" sz="3100" b="1" dirty="0" smtClean="0">
                          <a:effectLst/>
                        </a:rPr>
                        <a:t>[i+0] == 0x55</a:t>
                      </a:r>
                      <a:r>
                        <a:rPr lang="en-US" sz="3100" b="1" dirty="0">
                          <a:effectLst/>
                        </a:rPr>
                        <a:t>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</a:t>
                      </a:r>
                      <a:r>
                        <a:rPr lang="en-US" sz="3100" b="1" dirty="0" smtClean="0">
                          <a:effectLst/>
                        </a:rPr>
                        <a:t>] == 0x8b</a:t>
                      </a:r>
                      <a:r>
                        <a:rPr lang="en-US" sz="3100" b="1" dirty="0">
                          <a:effectLst/>
                        </a:rPr>
                        <a:t>) &amp;&amp; (</a:t>
                      </a:r>
                      <a:r>
                        <a:rPr lang="en-US" sz="3100" b="1" dirty="0" err="1" smtClean="0">
                          <a:effectLst/>
                        </a:rPr>
                        <a:t>addr</a:t>
                      </a:r>
                      <a:r>
                        <a:rPr lang="en-US" sz="3100" b="1" dirty="0" smtClean="0">
                          <a:effectLst/>
                        </a:rPr>
                        <a:t>[i+2] == 0xec</a:t>
                      </a:r>
                      <a:r>
                        <a:rPr lang="en-US" sz="3100" b="1" dirty="0">
                          <a:effectLst/>
                        </a:rPr>
                        <a:t>)) || </a:t>
                      </a:r>
                      <a:endParaRPr lang="ru-RU" sz="3100" b="1" dirty="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((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[i+0] == 0x53)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[i+1] == 0x56</a:t>
                      </a:r>
                      <a:r>
                        <a:rPr lang="en-US" sz="3100" b="1" dirty="0" smtClean="0">
                          <a:effectLst/>
                        </a:rPr>
                        <a:t>)) || </a:t>
                      </a:r>
                      <a:endParaRPr lang="ru-RU" sz="3100" b="1" dirty="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((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[i+0] == 0x56)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[i+1] == 0x57)) || </a:t>
                      </a:r>
                      <a:endParaRPr lang="ru-RU" sz="3100" b="1" dirty="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((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[i+0] == 0x56)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[i+1] == 0x57)) || </a:t>
                      </a:r>
                      <a:endParaRPr lang="ru-RU" sz="3100" b="1" dirty="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((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[i+0] == 0x8b) &amp;&amp; (</a:t>
                      </a:r>
                      <a:r>
                        <a:rPr lang="en-US" sz="3100" b="1" dirty="0" err="1">
                          <a:effectLst/>
                        </a:rPr>
                        <a:t>addr</a:t>
                      </a:r>
                      <a:r>
                        <a:rPr lang="en-US" sz="3100" b="1" dirty="0">
                          <a:effectLst/>
                        </a:rPr>
                        <a:t>[i+1] == 0xff)))  </a:t>
                      </a:r>
                      <a:endParaRPr lang="ru-RU" sz="3100" b="1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00"/>
                        </a:spcBef>
                        <a:spcAft>
                          <a:spcPts val="500"/>
                        </a:spcAft>
                      </a:pPr>
                      <a:r>
                        <a:rPr lang="en-US" sz="3100" b="1" dirty="0">
                          <a:effectLst/>
                        </a:rPr>
                        <a:t>true </a:t>
                      </a:r>
                      <a:r>
                        <a:rPr lang="en-US" sz="3100" b="1" dirty="0" smtClean="0">
                          <a:effectLst/>
                        </a:rPr>
                        <a:t> or  </a:t>
                      </a:r>
                      <a:r>
                        <a:rPr lang="en-US" sz="3100" b="1" dirty="0">
                          <a:effectLst/>
                        </a:rPr>
                        <a:t>false</a:t>
                      </a:r>
                      <a:endParaRPr lang="ru-RU" sz="3100" b="1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764704"/>
          </a:xfrm>
        </p:spPr>
        <p:txBody>
          <a:bodyPr/>
          <a:lstStyle/>
          <a:p>
            <a:r>
              <a:rPr lang="en-US" b="1" dirty="0" smtClean="0"/>
              <a:t>RPI APPLYING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all values, such as ‘</a:t>
            </a:r>
            <a:r>
              <a:rPr lang="en-US" dirty="0" err="1" smtClean="0">
                <a:solidFill>
                  <a:srgbClr val="FF0000"/>
                </a:solidFill>
              </a:rPr>
              <a:t>min_major_function</a:t>
            </a:r>
            <a:r>
              <a:rPr lang="en-US" dirty="0" smtClean="0"/>
              <a:t>’ and ‘</a:t>
            </a:r>
            <a:r>
              <a:rPr lang="en-US" dirty="0" err="1" smtClean="0">
                <a:solidFill>
                  <a:srgbClr val="FF0000"/>
                </a:solidFill>
              </a:rPr>
              <a:t>global_scope</a:t>
            </a:r>
            <a:r>
              <a:rPr lang="en-US" dirty="0" smtClean="0"/>
              <a:t>’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a byte-to-byte </a:t>
            </a:r>
            <a:r>
              <a:rPr lang="en-US" dirty="0" smtClean="0"/>
              <a:t>search by calculating the sum of points for each memory region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DRIVER_OBJECT structure </a:t>
            </a:r>
            <a:r>
              <a:rPr lang="en-US" dirty="0"/>
              <a:t>is found </a:t>
            </a:r>
            <a:r>
              <a:rPr lang="en-US" dirty="0" smtClean="0"/>
              <a:t>if the </a:t>
            </a:r>
            <a:r>
              <a:rPr lang="en-US" u="sng" dirty="0" smtClean="0"/>
              <a:t>probabilistic comparing</a:t>
            </a:r>
            <a:r>
              <a:rPr lang="en-US" dirty="0" smtClean="0"/>
              <a:t> of matching </a:t>
            </a:r>
            <a:r>
              <a:rPr lang="en-US" dirty="0"/>
              <a:t>points </a:t>
            </a:r>
            <a:r>
              <a:rPr lang="en-US" dirty="0" smtClean="0"/>
              <a:t>with </a:t>
            </a:r>
            <a:r>
              <a:rPr lang="en-US" dirty="0"/>
              <a:t>the ‘</a:t>
            </a:r>
            <a:r>
              <a:rPr lang="en-US" dirty="0" err="1">
                <a:solidFill>
                  <a:srgbClr val="FF0000"/>
                </a:solidFill>
              </a:rPr>
              <a:t>global_scope</a:t>
            </a:r>
            <a:r>
              <a:rPr lang="en-US" dirty="0"/>
              <a:t>’ </a:t>
            </a:r>
            <a:r>
              <a:rPr lang="en-US" dirty="0" smtClean="0"/>
              <a:t>value is true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RPI-matching list</a:t>
            </a:r>
            <a:r>
              <a:rPr lang="en-US" dirty="0"/>
              <a:t> with the </a:t>
            </a:r>
            <a:r>
              <a:rPr lang="en-US" dirty="0">
                <a:solidFill>
                  <a:srgbClr val="000099"/>
                </a:solidFill>
              </a:rPr>
              <a:t>drivers list</a:t>
            </a:r>
            <a:r>
              <a:rPr lang="en-US" dirty="0"/>
              <a:t>, which has been </a:t>
            </a:r>
            <a:r>
              <a:rPr lang="en-US" dirty="0" smtClean="0"/>
              <a:t>obtained by </a:t>
            </a:r>
            <a:r>
              <a:rPr lang="en-US" dirty="0" err="1" smtClean="0">
                <a:solidFill>
                  <a:srgbClr val="000099"/>
                </a:solidFill>
              </a:rPr>
              <a:t>ZwOpenDirectoryObject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FUTURE PLANS OF HOW TO </a:t>
            </a:r>
            <a:br>
              <a:rPr lang="en-US" b="1" dirty="0" smtClean="0"/>
            </a:br>
            <a:r>
              <a:rPr lang="en-US" b="1" dirty="0" smtClean="0"/>
              <a:t>USE &amp; IMPROVE MASHKA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863" cy="4500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Detection Shadow Walker-like Rootkits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GPU Utilization in Memory Forensics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Idea of Cloud Anti-Rootkit or </a:t>
            </a:r>
            <a:br>
              <a:rPr lang="en-US" sz="2800" dirty="0" smtClean="0"/>
            </a:br>
            <a:r>
              <a:rPr lang="en-US" sz="2800" dirty="0" smtClean="0"/>
              <a:t>Anti-Rootkit as a Service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Center of Mass of Kernel Mode Structures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Digital Forensics in Education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49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5334000"/>
            <a:ext cx="9144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In the latter case popular tools such as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PowerTool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TDSSKiller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Xuetr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cannot detect a hidden driver, but the RPI can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712"/>
            <a:ext cx="91440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TESTING RESULTS OF MASHKA</a:t>
            </a:r>
            <a:endParaRPr lang="ru-RU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2031"/>
              </p:ext>
            </p:extLst>
          </p:nvPr>
        </p:nvGraphicFramePr>
        <p:xfrm>
          <a:off x="76200" y="762000"/>
          <a:ext cx="8915400" cy="2225040"/>
        </p:xfrm>
        <a:graphic>
          <a:graphicData uri="http://schemas.openxmlformats.org/drawingml/2006/table">
            <a:tbl>
              <a:tblPr firstRow="1" bandRow="1"/>
              <a:tblGrid>
                <a:gridCol w="2209800"/>
                <a:gridCol w="6705600"/>
              </a:tblGrid>
              <a:tr h="2286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1" dirty="0" smtClean="0"/>
                        <a:t>DBS approach has been successfully tested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deliberately hidden objects 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real rootkits: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smtClean="0"/>
                        <a:t>Virus.Win32.Sality.q (Kaspersky Lab)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smtClean="0"/>
                        <a:t>Trojan.Win32.VB.aqt (Kaspersky Lab)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34077"/>
              </p:ext>
            </p:extLst>
          </p:nvPr>
        </p:nvGraphicFramePr>
        <p:xfrm>
          <a:off x="76200" y="3124200"/>
          <a:ext cx="8915401" cy="2133600"/>
        </p:xfrm>
        <a:graphic>
          <a:graphicData uri="http://schemas.openxmlformats.org/drawingml/2006/table">
            <a:tbl>
              <a:tblPr firstRow="1" bandRow="1"/>
              <a:tblGrid>
                <a:gridCol w="2286000"/>
                <a:gridCol w="1828800"/>
                <a:gridCol w="4800601"/>
              </a:tblGrid>
              <a:tr h="2286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1" dirty="0" smtClean="0"/>
                        <a:t>RPI approach has been successfully tested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3200" b="1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deliberately hidden objects 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real rootkits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200" dirty="0" smtClean="0"/>
                        <a:t>for hidden drivers which were loaded by </a:t>
                      </a:r>
                      <a:r>
                        <a:rPr lang="en-US" sz="3200" i="1" dirty="0" smtClean="0"/>
                        <a:t>ATSIV</a:t>
                      </a:r>
                      <a:r>
                        <a:rPr lang="en-US" sz="3200" dirty="0" smtClean="0"/>
                        <a:t> (Linchpin Labs)</a:t>
                      </a:r>
                      <a:endParaRPr lang="ru-RU" sz="3200" b="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699792" y="6234280"/>
            <a:ext cx="4028859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ysClr val="windowText" lastClr="000000"/>
                </a:solidFill>
                <a:latin typeface="Calibri"/>
              </a:rPr>
              <a:t>Demo - </a:t>
            </a:r>
            <a:r>
              <a:rPr lang="en-US" sz="3200" b="1" u="sng" dirty="0">
                <a:solidFill>
                  <a:sysClr val="windowText" lastClr="000000"/>
                </a:solidFill>
                <a:latin typeface="Calibri"/>
              </a:rPr>
              <a:t>bit.ly/win8t6st</a:t>
            </a:r>
            <a:endParaRPr lang="ru-RU" sz="3200" b="1" u="sng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Level of sophisticated malware increases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Vulnerability of Windows OS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Popular dump systems are vulnerable to intruder attacks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Popular anti-rootkits are stopped by malware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To prevent a possible attack, continue to maintain systems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035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388" y="5629276"/>
            <a:ext cx="1852612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 the page tables to memory dump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 bit signatures can detect structures which have a typical design with a lot of members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Rating point inspection can detect structure by detailed analysis of its members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ый прямоугольник 6"/>
          <p:cNvSpPr/>
          <p:nvPr/>
        </p:nvSpPr>
        <p:spPr bwMode="auto">
          <a:xfrm>
            <a:off x="139408" y="1412776"/>
            <a:ext cx="4324580" cy="5292588"/>
          </a:xfrm>
          <a:prstGeom prst="roundRect">
            <a:avLst>
              <a:gd name="adj" fmla="val 441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80628"/>
            <a:ext cx="9143999" cy="1152351"/>
          </a:xfrm>
        </p:spPr>
        <p:txBody>
          <a:bodyPr/>
          <a:lstStyle/>
          <a:p>
            <a:r>
              <a:rPr lang="en-US" sz="4000" b="1" dirty="0" smtClean="0"/>
              <a:t>Details of dump &amp; analysis tools</a:t>
            </a:r>
            <a:endParaRPr lang="ru-RU" sz="4000" b="1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23528" y="2096852"/>
            <a:ext cx="3960440" cy="1152128"/>
          </a:xfrm>
          <a:prstGeom prst="round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Memory </a:t>
            </a:r>
            <a:r>
              <a:rPr lang="en-US" sz="2600" dirty="0" smtClean="0">
                <a:solidFill>
                  <a:schemeClr val="tx1"/>
                </a:solidFill>
              </a:rPr>
              <a:t>mapping routines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18675" y="3789040"/>
            <a:ext cx="3960440" cy="1152128"/>
          </a:xfrm>
          <a:prstGeom prst="round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ZwWriteFile or analogue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83982" y="5445224"/>
            <a:ext cx="3960440" cy="1080120"/>
          </a:xfrm>
          <a:prstGeom prst="round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Analysis of kernel OS structures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9" name="Стрелка влево 8"/>
          <p:cNvSpPr/>
          <p:nvPr/>
        </p:nvSpPr>
        <p:spPr bwMode="auto">
          <a:xfrm>
            <a:off x="4139952" y="2204864"/>
            <a:ext cx="4680520" cy="1008112"/>
          </a:xfrm>
          <a:prstGeom prst="leftArrow">
            <a:avLst>
              <a:gd name="adj1" fmla="val 50000"/>
              <a:gd name="adj2" fmla="val 52939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Стрелка влево 9"/>
          <p:cNvSpPr/>
          <p:nvPr/>
        </p:nvSpPr>
        <p:spPr bwMode="auto">
          <a:xfrm>
            <a:off x="4167828" y="3885438"/>
            <a:ext cx="3860555" cy="947717"/>
          </a:xfrm>
          <a:prstGeom prst="left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Стрелка влево 10"/>
          <p:cNvSpPr/>
          <p:nvPr/>
        </p:nvSpPr>
        <p:spPr bwMode="auto">
          <a:xfrm>
            <a:off x="4139952" y="5519644"/>
            <a:ext cx="4824536" cy="969695"/>
          </a:xfrm>
          <a:prstGeom prst="left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Byte Modification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45716" y="1880828"/>
            <a:ext cx="449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 smtClean="0">
                <a:latin typeface="+mn-lt"/>
              </a:rPr>
              <a:t>J.Stuttgen</a:t>
            </a:r>
            <a:r>
              <a:rPr lang="en-US" sz="2600" dirty="0" smtClean="0">
                <a:latin typeface="+mn-lt"/>
              </a:rPr>
              <a:t>, </a:t>
            </a:r>
            <a:r>
              <a:rPr lang="en-US" sz="2600" dirty="0" err="1" smtClean="0">
                <a:latin typeface="+mn-lt"/>
              </a:rPr>
              <a:t>M.Cohen</a:t>
            </a:r>
            <a:r>
              <a:rPr lang="en-US" sz="2600" dirty="0" smtClean="0">
                <a:latin typeface="+mn-lt"/>
              </a:rPr>
              <a:t> (`13</a:t>
            </a:r>
            <a:r>
              <a:rPr lang="en-US" sz="2600" dirty="0">
                <a:latin typeface="+mn-lt"/>
              </a:rPr>
              <a:t>)</a:t>
            </a:r>
            <a:endParaRPr lang="ru-RU" sz="2600" dirty="0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08004" y="3573016"/>
            <a:ext cx="44987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 smtClean="0">
                <a:latin typeface="+mn-lt"/>
              </a:rPr>
              <a:t>L.Milkovic</a:t>
            </a:r>
            <a:r>
              <a:rPr lang="en-US" sz="2600" dirty="0" smtClean="0">
                <a:latin typeface="+mn-lt"/>
              </a:rPr>
              <a:t> (`12)</a:t>
            </a:r>
            <a:endParaRPr lang="ru-RU" sz="2600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08004" y="5229200"/>
            <a:ext cx="44987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 smtClean="0">
                <a:latin typeface="+mn-lt"/>
              </a:rPr>
              <a:t>T.Haruyama</a:t>
            </a:r>
            <a:r>
              <a:rPr lang="en-US" sz="2600" dirty="0" smtClean="0">
                <a:latin typeface="+mn-lt"/>
              </a:rPr>
              <a:t>, </a:t>
            </a:r>
            <a:r>
              <a:rPr lang="en-US" sz="2600" dirty="0" err="1" smtClean="0">
                <a:latin typeface="+mn-lt"/>
              </a:rPr>
              <a:t>H.Suzuki</a:t>
            </a:r>
            <a:r>
              <a:rPr lang="en-US" sz="2600" dirty="0" smtClean="0">
                <a:latin typeface="+mn-lt"/>
              </a:rPr>
              <a:t> (`12</a:t>
            </a:r>
            <a:r>
              <a:rPr lang="en-US" sz="2600" dirty="0">
                <a:latin typeface="+mn-lt"/>
              </a:rPr>
              <a:t>)</a:t>
            </a:r>
            <a:endParaRPr lang="ru-RU" sz="26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5412" y="1424389"/>
            <a:ext cx="4396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 smtClean="0">
                <a:latin typeface="+mn-lt"/>
              </a:rPr>
              <a:t>Typical dump &amp; analysis </a:t>
            </a:r>
            <a:r>
              <a:rPr lang="en-US" sz="2600" u="sng" dirty="0">
                <a:latin typeface="+mn-lt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7002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679382"/>
            <a:ext cx="1944216" cy="11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ыноска-облако 11"/>
          <p:cNvSpPr/>
          <p:nvPr/>
        </p:nvSpPr>
        <p:spPr bwMode="auto">
          <a:xfrm>
            <a:off x="-508" y="188640"/>
            <a:ext cx="8640452" cy="2340261"/>
          </a:xfrm>
          <a:prstGeom prst="cloudCallout">
            <a:avLst>
              <a:gd name="adj1" fmla="val -33880"/>
              <a:gd name="adj2" fmla="val 533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527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kern="0" dirty="0">
                <a:solidFill>
                  <a:srgbClr val="000099"/>
                </a:solidFill>
                <a:latin typeface="Arial"/>
              </a:rPr>
              <a:t>What can we do under these </a:t>
            </a:r>
            <a:r>
              <a:rPr lang="en-US" sz="4000" b="1" kern="0" dirty="0" smtClean="0">
                <a:solidFill>
                  <a:srgbClr val="000099"/>
                </a:solidFill>
                <a:latin typeface="Arial"/>
              </a:rPr>
              <a:t>circumstances?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5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003">
  <a:themeElements>
    <a:clrScheme name="Шаблон Кафедры 42 - 003 7">
      <a:dk1>
        <a:srgbClr val="000000"/>
      </a:dk1>
      <a:lt1>
        <a:srgbClr val="FFFFFF"/>
      </a:lt1>
      <a:dk2>
        <a:srgbClr val="5F5F5F"/>
      </a:dk2>
      <a:lt2>
        <a:srgbClr val="B2B2B2"/>
      </a:lt2>
      <a:accent1>
        <a:srgbClr val="66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2D2DB9"/>
      </a:accent6>
      <a:hlink>
        <a:srgbClr val="9999FF"/>
      </a:hlink>
      <a:folHlink>
        <a:srgbClr val="3399FF"/>
      </a:folHlink>
    </a:clrScheme>
    <a:fontScheme name="Шаблон Кафедры 42 - 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Шаблон Кафедры 42 - 003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Кафедры 42 - 003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Кафедры 42 - 003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Кафедры 42 - 003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Кафедры 42 - 003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Кафедры 42 - 003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Кафедры 42 - 003 7">
        <a:dk1>
          <a:srgbClr val="000000"/>
        </a:dk1>
        <a:lt1>
          <a:srgbClr val="FFFFFF"/>
        </a:lt1>
        <a:dk2>
          <a:srgbClr val="5F5F5F"/>
        </a:dk2>
        <a:lt2>
          <a:srgbClr val="B2B2B2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99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presentation_template_003</Template>
  <TotalTime>7785</TotalTime>
  <Words>2093</Words>
  <Application>Microsoft Office PowerPoint</Application>
  <PresentationFormat>On-screen Show (4:3)</PresentationFormat>
  <Paragraphs>550</Paragraphs>
  <Slides>78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presentation_template_003</vt:lpstr>
      <vt:lpstr>APPLYING MEMORY FORENSICS TO ROOTKIT DETECTION</vt:lpstr>
      <vt:lpstr>Goals of memory forensics</vt:lpstr>
      <vt:lpstr>Agenda</vt:lpstr>
      <vt:lpstr>Review of rootkits techniques</vt:lpstr>
      <vt:lpstr>Dump approaches classification</vt:lpstr>
      <vt:lpstr>Dump approaches are either vulnerable or  non applicable in enterprises</vt:lpstr>
      <vt:lpstr>Why are software approaches vulnerable?</vt:lpstr>
      <vt:lpstr>Details of dump &amp; analysis tools</vt:lpstr>
      <vt:lpstr>PowerPoint Presentation</vt:lpstr>
      <vt:lpstr>PowerPoint Presentation</vt:lpstr>
      <vt:lpstr>What can we use  instead?</vt:lpstr>
      <vt:lpstr>Virtual and Physical memory</vt:lpstr>
      <vt:lpstr>How does addresses translation work?</vt:lpstr>
      <vt:lpstr>How does addresses translation work?</vt:lpstr>
      <vt:lpstr>How does addresses translation work?</vt:lpstr>
      <vt:lpstr>MASHKA’s memory dump algorithm</vt:lpstr>
      <vt:lpstr>MASHKA’s memory dump algorithm</vt:lpstr>
      <vt:lpstr>MASHKA’s memory dump algorithm</vt:lpstr>
      <vt:lpstr>MASHKA’s memory dump algorithm</vt:lpstr>
      <vt:lpstr>MASHKA’s memory dump algorithm</vt:lpstr>
      <vt:lpstr>MASHKA’s memory dump algorithm</vt:lpstr>
      <vt:lpstr>MASHKA’s dump algorithm details </vt:lpstr>
      <vt:lpstr>MASHKA’s dump algorithm details </vt:lpstr>
      <vt:lpstr>MASHKA in memory forensics tasks</vt:lpstr>
      <vt:lpstr>MASHKA in memory forensics tasks</vt:lpstr>
      <vt:lpstr>MASHKA in memory forensics tasks</vt:lpstr>
      <vt:lpstr>PowerPoint Presentation</vt:lpstr>
      <vt:lpstr>Use MASHKA in drivers forensics</vt:lpstr>
      <vt:lpstr>Use MASHKA in drivers forensics</vt:lpstr>
      <vt:lpstr>Use MASHKA in drivers forensics</vt:lpstr>
      <vt:lpstr>Use MASHKA in drivers forensics</vt:lpstr>
      <vt:lpstr>Advantages of MASHKA </vt:lpstr>
      <vt:lpstr>How to apply MASHKA to processes detection?</vt:lpstr>
      <vt:lpstr>OS processes list handling</vt:lpstr>
      <vt:lpstr>Process detection approaches review</vt:lpstr>
      <vt:lpstr>Process detection approaches review</vt:lpstr>
      <vt:lpstr>Analysis of static signature scan</vt:lpstr>
      <vt:lpstr>Analysis of static signature scan</vt:lpstr>
      <vt:lpstr>PowerPoint Presentation</vt:lpstr>
      <vt:lpstr>Objects structures typical design</vt:lpstr>
      <vt:lpstr>Objects structures typical design</vt:lpstr>
      <vt:lpstr>Process detection with  Dynamic Byte Signature</vt:lpstr>
      <vt:lpstr>Bit signature = thorough analysis</vt:lpstr>
      <vt:lpstr>Bit signature = thorough analysis</vt:lpstr>
      <vt:lpstr>Bit signature = thorough analysis</vt:lpstr>
      <vt:lpstr>Dynamic Bit Signature Analysis</vt:lpstr>
      <vt:lpstr>PowerPoint Presentation</vt:lpstr>
      <vt:lpstr>Hidden drivers have similar cases</vt:lpstr>
      <vt:lpstr>Drivers detection approaches review</vt:lpstr>
      <vt:lpstr>PowerPoint Presentation</vt:lpstr>
      <vt:lpstr>PowerPoint Presentation</vt:lpstr>
      <vt:lpstr>PowerPoint Presentation</vt:lpstr>
      <vt:lpstr>Rating Point Inspection (RPI)</vt:lpstr>
      <vt:lpstr>Description of weight matrix for DRIVER_OBJECT  is in the corresponding paper</vt:lpstr>
      <vt:lpstr>How does RPI detect drivers?</vt:lpstr>
      <vt:lpstr>How does RPI detect drivers?</vt:lpstr>
      <vt:lpstr>How does RPI detect drivers?</vt:lpstr>
      <vt:lpstr>How does RPI detect drivers?</vt:lpstr>
      <vt:lpstr>MASHKA’s achievements</vt:lpstr>
      <vt:lpstr>MASHKA’s achievements</vt:lpstr>
      <vt:lpstr>What is the pie filling?</vt:lpstr>
      <vt:lpstr>What is the pie filling?</vt:lpstr>
      <vt:lpstr>Igor Korkin, Ph.D</vt:lpstr>
      <vt:lpstr>ADDITIONAL</vt:lpstr>
      <vt:lpstr>WHAT IS IT MASHKA?</vt:lpstr>
      <vt:lpstr>MASHKA IN MEMORY FORENSICS TASKS</vt:lpstr>
      <vt:lpstr>USE MASHKA TO RESEARCH DRIVERS</vt:lpstr>
      <vt:lpstr>USE MASHKA TO RESEARCH DRIVERS</vt:lpstr>
      <vt:lpstr>PROBLEM STATEMENT - ROOTKITS IN WINDOWS</vt:lpstr>
      <vt:lpstr>Analysis of Current Approaches to Detection in Face of Oppositions</vt:lpstr>
      <vt:lpstr>ANALYSIS OF SIGNATURE SCANS</vt:lpstr>
      <vt:lpstr>RPI FOR DRIVER_OBJECT DETECTION </vt:lpstr>
      <vt:lpstr>THE ‘CHECK_FUNCTION_PROLOGUE (ADDR)’ FUNCTION</vt:lpstr>
      <vt:lpstr>RPI APPLYING</vt:lpstr>
      <vt:lpstr>FUTURE PLANS OF HOW TO  USE &amp; IMPROVE MASHKA</vt:lpstr>
      <vt:lpstr>TESTING RESULTS OF MASHKA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MEMORY FORENSICS TO ROOTKIT DETECTION</dc:title>
  <dc:creator>Natalia</dc:creator>
  <cp:lastModifiedBy>Natalia</cp:lastModifiedBy>
  <cp:revision>597</cp:revision>
  <cp:lastPrinted>2014-05-05T11:46:09Z</cp:lastPrinted>
  <dcterms:created xsi:type="dcterms:W3CDTF">2012-06-20T08:48:40Z</dcterms:created>
  <dcterms:modified xsi:type="dcterms:W3CDTF">2014-05-28T01:42:54Z</dcterms:modified>
</cp:coreProperties>
</file>