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 id="2147483834" r:id="rId2"/>
  </p:sldMasterIdLst>
  <p:notesMasterIdLst>
    <p:notesMasterId r:id="rId28"/>
  </p:notesMasterIdLst>
  <p:sldIdLst>
    <p:sldId id="276" r:id="rId3"/>
    <p:sldId id="256" r:id="rId4"/>
    <p:sldId id="257" r:id="rId5"/>
    <p:sldId id="275" r:id="rId6"/>
    <p:sldId id="258" r:id="rId7"/>
    <p:sldId id="259" r:id="rId8"/>
    <p:sldId id="260" r:id="rId9"/>
    <p:sldId id="261" r:id="rId10"/>
    <p:sldId id="262" r:id="rId11"/>
    <p:sldId id="263" r:id="rId12"/>
    <p:sldId id="264" r:id="rId13"/>
    <p:sldId id="279" r:id="rId14"/>
    <p:sldId id="280" r:id="rId15"/>
    <p:sldId id="274" r:id="rId16"/>
    <p:sldId id="269" r:id="rId17"/>
    <p:sldId id="268" r:id="rId18"/>
    <p:sldId id="271" r:id="rId19"/>
    <p:sldId id="270" r:id="rId20"/>
    <p:sldId id="272" r:id="rId21"/>
    <p:sldId id="277" r:id="rId22"/>
    <p:sldId id="265" r:id="rId23"/>
    <p:sldId id="278" r:id="rId24"/>
    <p:sldId id="266" r:id="rId25"/>
    <p:sldId id="273"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F74BFF9-153E-4930-97EA-96E120421479}" type="datetimeFigureOut">
              <a:rPr lang="he-IL" smtClean="0"/>
              <a:t>י"ט/טבת/תש"פ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ECE2FF7B-2847-491F-9C97-C8787CCEC5EC}" type="slidenum">
              <a:rPr lang="he-IL" smtClean="0"/>
              <a:t>‹#›</a:t>
            </a:fld>
            <a:endParaRPr lang="he-IL"/>
          </a:p>
        </p:txBody>
      </p:sp>
    </p:spTree>
    <p:extLst>
      <p:ext uri="{BB962C8B-B14F-4D97-AF65-F5344CB8AC3E}">
        <p14:creationId xmlns:p14="http://schemas.microsoft.com/office/powerpoint/2010/main" val="2809077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2E22E7AC-EA99-400C-BE10-A8DB78B836C1}" type="datetimeFigureOut">
              <a:rPr lang="en-US" smtClean="0"/>
              <a:t>16-Jan-20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399376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E22E7AC-EA99-400C-BE10-A8DB78B836C1}" type="datetimeFigureOut">
              <a:rPr lang="en-US" smtClean="0"/>
              <a:t>16-Jan-20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81347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2E22E7AC-EA99-400C-BE10-A8DB78B836C1}" type="datetimeFigureOut">
              <a:rPr lang="en-US" smtClean="0"/>
              <a:t>16-Jan-20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1445873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2E22E7AC-EA99-400C-BE10-A8DB78B836C1}" type="datetimeFigureOut">
              <a:rPr lang="en-US" smtClean="0"/>
              <a:t>16-Jan-20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79B21-DAF7-41CA-A865-126F9F53ADD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256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E22E7AC-EA99-400C-BE10-A8DB78B836C1}" type="datetimeFigureOut">
              <a:rPr lang="en-US" smtClean="0"/>
              <a:t>16-Jan-20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2788335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E22E7AC-EA99-400C-BE10-A8DB78B836C1}" type="datetimeFigureOut">
              <a:rPr lang="en-US" smtClean="0"/>
              <a:t>16-Jan-20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79B21-DAF7-41CA-A865-126F9F53ADD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98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2E22E7AC-EA99-400C-BE10-A8DB78B836C1}" type="datetimeFigureOut">
              <a:rPr lang="en-US" smtClean="0"/>
              <a:t>16-Jan-20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3046505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2E22E7AC-EA99-400C-BE10-A8DB78B836C1}" type="datetimeFigureOut">
              <a:rPr lang="en-US" smtClean="0"/>
              <a:t>16-Jan-20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764098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2E22E7AC-EA99-400C-BE10-A8DB78B836C1}" type="datetimeFigureOut">
              <a:rPr lang="en-US" smtClean="0"/>
              <a:t>16-Jan-20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1598280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E22E7AC-EA99-400C-BE10-A8DB78B836C1}" type="datetimeFigureOut">
              <a:rPr lang="en-US" smtClean="0"/>
              <a:t>16-Jan-20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1330995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E22E7AC-EA99-400C-BE10-A8DB78B836C1}" type="datetimeFigureOut">
              <a:rPr lang="en-US" smtClean="0"/>
              <a:t>16-Jan-20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D79B21-DAF7-41CA-A865-126F9F53ADD9}" type="slidenum">
              <a:rPr lang="en-US" smtClean="0"/>
              <a:t>‹#›</a:t>
            </a:fld>
            <a:endParaRPr lang="en-US"/>
          </a:p>
        </p:txBody>
      </p:sp>
    </p:spTree>
    <p:extLst>
      <p:ext uri="{BB962C8B-B14F-4D97-AF65-F5344CB8AC3E}">
        <p14:creationId xmlns:p14="http://schemas.microsoft.com/office/powerpoint/2010/main" val="33877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E22E7AC-EA99-400C-BE10-A8DB78B836C1}" type="datetimeFigureOut">
              <a:rPr lang="en-US" smtClean="0"/>
              <a:t>16-Jan-20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3903092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E22E7AC-EA99-400C-BE10-A8DB78B836C1}" type="datetimeFigureOut">
              <a:rPr lang="en-US" smtClean="0"/>
              <a:t>16-Jan-20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4208645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E22E7AC-EA99-400C-BE10-A8DB78B836C1}" type="datetimeFigureOut">
              <a:rPr lang="en-US" smtClean="0"/>
              <a:t>16-Jan-20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15786121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E22E7AC-EA99-400C-BE10-A8DB78B836C1}" type="datetimeFigureOut">
              <a:rPr lang="en-US" smtClean="0"/>
              <a:t>16-Jan-20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40011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2E22E7AC-EA99-400C-BE10-A8DB78B836C1}" type="datetimeFigureOut">
              <a:rPr lang="en-US" smtClean="0"/>
              <a:t>16-Jan-20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64636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2E22E7AC-EA99-400C-BE10-A8DB78B836C1}" type="datetimeFigureOut">
              <a:rPr lang="en-US" smtClean="0"/>
              <a:t>16-Jan-20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3572586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2E22E7AC-EA99-400C-BE10-A8DB78B836C1}" type="datetimeFigureOut">
              <a:rPr lang="en-US" smtClean="0"/>
              <a:t>16-Jan-20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D79B21-DAF7-41CA-A865-126F9F53ADD9}" type="slidenum">
              <a:rPr lang="en-US" smtClean="0"/>
              <a:t>‹#›</a:t>
            </a:fld>
            <a:endParaRPr lang="en-US"/>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99717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22E7AC-EA99-400C-BE10-A8DB78B836C1}" type="datetimeFigureOut">
              <a:rPr lang="en-US" smtClean="0"/>
              <a:t>16-Jan-20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D79B21-DAF7-41CA-A865-126F9F53ADD9}" type="slidenum">
              <a:rPr lang="en-US" smtClean="0"/>
              <a:t>‹#›</a:t>
            </a:fld>
            <a:endParaRPr lang="en-US"/>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2215916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2E7AC-EA99-400C-BE10-A8DB78B836C1}" type="datetimeFigureOut">
              <a:rPr lang="en-US" smtClean="0"/>
              <a:t>16-Jan-20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408163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E22E7AC-EA99-400C-BE10-A8DB78B836C1}" type="datetimeFigureOut">
              <a:rPr lang="en-US" smtClean="0"/>
              <a:t>16-Jan-20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30491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E22E7AC-EA99-400C-BE10-A8DB78B836C1}" type="datetimeFigureOut">
              <a:rPr lang="en-US" smtClean="0"/>
              <a:t>16-Jan-20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D79B21-DAF7-41CA-A865-126F9F53ADD9}" type="slidenum">
              <a:rPr lang="en-US" smtClean="0"/>
              <a:t>‹#›</a:t>
            </a:fld>
            <a:endParaRPr lang="en-US"/>
          </a:p>
        </p:txBody>
      </p:sp>
    </p:spTree>
    <p:extLst>
      <p:ext uri="{BB962C8B-B14F-4D97-AF65-F5344CB8AC3E}">
        <p14:creationId xmlns:p14="http://schemas.microsoft.com/office/powerpoint/2010/main" val="176527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E22E7AC-EA99-400C-BE10-A8DB78B836C1}" type="datetimeFigureOut">
              <a:rPr lang="en-US" smtClean="0"/>
              <a:t>16-Jan-20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6D79B21-DAF7-41CA-A865-126F9F53ADD9}" type="slidenum">
              <a:rPr lang="en-US" smtClean="0"/>
              <a:t>‹#›</a:t>
            </a:fld>
            <a:endParaRPr lang="en-US"/>
          </a:p>
        </p:txBody>
      </p:sp>
    </p:spTree>
    <p:extLst>
      <p:ext uri="{BB962C8B-B14F-4D97-AF65-F5344CB8AC3E}">
        <p14:creationId xmlns:p14="http://schemas.microsoft.com/office/powerpoint/2010/main" val="356999708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E22E7AC-EA99-400C-BE10-A8DB78B836C1}" type="datetimeFigureOut">
              <a:rPr lang="en-US" smtClean="0"/>
              <a:t>16-Jan-20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D79B21-DAF7-41CA-A865-126F9F53ADD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529604"/>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1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3.xml"/><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IgorKrol/GymApp"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46A4DF5-F146-4265-9F90-F6C5702BB59E}"/>
              </a:ext>
            </a:extLst>
          </p:cNvPr>
          <p:cNvSpPr>
            <a:spLocks noGrp="1"/>
          </p:cNvSpPr>
          <p:nvPr>
            <p:ph type="ctrTitle"/>
          </p:nvPr>
        </p:nvSpPr>
        <p:spPr>
          <a:xfrm>
            <a:off x="1097280" y="758952"/>
            <a:ext cx="10058400" cy="3892168"/>
          </a:xfrm>
        </p:spPr>
        <p:txBody>
          <a:bodyPr>
            <a:normAutofit/>
          </a:bodyPr>
          <a:lstStyle/>
          <a:p>
            <a:r>
              <a:rPr lang="en-US"/>
              <a:t>GYMAPP</a:t>
            </a:r>
            <a:endParaRPr lang="he-IL"/>
          </a:p>
        </p:txBody>
      </p:sp>
      <p:sp>
        <p:nvSpPr>
          <p:cNvPr id="28" name="Rectangle 2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כותרת משנה 2">
            <a:extLst>
              <a:ext uri="{FF2B5EF4-FFF2-40B4-BE49-F238E27FC236}">
                <a16:creationId xmlns:a16="http://schemas.microsoft.com/office/drawing/2014/main" id="{8811C02B-688C-47D0-BB89-5B1AFA70B6AC}"/>
              </a:ext>
            </a:extLst>
          </p:cNvPr>
          <p:cNvSpPr>
            <a:spLocks noGrp="1"/>
          </p:cNvSpPr>
          <p:nvPr>
            <p:ph type="subTitle" idx="1"/>
          </p:nvPr>
        </p:nvSpPr>
        <p:spPr>
          <a:xfrm>
            <a:off x="1100051" y="5225240"/>
            <a:ext cx="10058400" cy="1143000"/>
          </a:xfrm>
        </p:spPr>
        <p:txBody>
          <a:bodyPr>
            <a:normAutofit/>
          </a:bodyPr>
          <a:lstStyle/>
          <a:p>
            <a:r>
              <a:rPr lang="he-IL">
                <a:solidFill>
                  <a:srgbClr val="FFFFFF"/>
                </a:solidFill>
              </a:rPr>
              <a:t>אפליקציית</a:t>
            </a:r>
          </a:p>
          <a:p>
            <a:r>
              <a:rPr lang="he-IL">
                <a:solidFill>
                  <a:srgbClr val="FFFFFF"/>
                </a:solidFill>
              </a:rPr>
              <a:t>חדר כושר</a:t>
            </a:r>
          </a:p>
        </p:txBody>
      </p:sp>
      <p:sp>
        <p:nvSpPr>
          <p:cNvPr id="29" name="Rectangle 22">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47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768DD4C-6FF2-4C85-A543-AA79933E76A6}"/>
              </a:ext>
            </a:extLst>
          </p:cNvPr>
          <p:cNvSpPr txBox="1"/>
          <p:nvPr/>
        </p:nvSpPr>
        <p:spPr>
          <a:xfrm>
            <a:off x="8141110" y="639097"/>
            <a:ext cx="3401961" cy="3686015"/>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6600" spc="-50">
                <a:solidFill>
                  <a:schemeClr val="tx1">
                    <a:lumMod val="85000"/>
                    <a:lumOff val="15000"/>
                  </a:schemeClr>
                </a:solidFill>
                <a:latin typeface="+mj-lt"/>
                <a:ea typeface="+mj-ea"/>
                <a:cs typeface="+mj-cs"/>
              </a:rPr>
              <a:t>State Machine Diagram</a:t>
            </a:r>
          </a:p>
        </p:txBody>
      </p:sp>
      <p:pic>
        <p:nvPicPr>
          <p:cNvPr id="4" name="Picture 3">
            <a:extLst>
              <a:ext uri="{FF2B5EF4-FFF2-40B4-BE49-F238E27FC236}">
                <a16:creationId xmlns:a16="http://schemas.microsoft.com/office/drawing/2014/main" id="{D60F6278-187B-4552-A8DE-398A0BDB1F59}"/>
              </a:ext>
            </a:extLst>
          </p:cNvPr>
          <p:cNvPicPr>
            <a:picLocks noChangeAspect="1"/>
          </p:cNvPicPr>
          <p:nvPr/>
        </p:nvPicPr>
        <p:blipFill>
          <a:blip r:embed="rId2"/>
          <a:stretch>
            <a:fillRect/>
          </a:stretch>
        </p:blipFill>
        <p:spPr>
          <a:xfrm>
            <a:off x="633999" y="1300861"/>
            <a:ext cx="6912217" cy="3732596"/>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951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FBB741F-B845-4A55-AD94-2DD42560AB8B}"/>
              </a:ext>
            </a:extLst>
          </p:cNvPr>
          <p:cNvSpPr txBox="1"/>
          <p:nvPr/>
        </p:nvSpPr>
        <p:spPr>
          <a:xfrm>
            <a:off x="8141110" y="639097"/>
            <a:ext cx="3401961" cy="3686015"/>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6600" spc="-50">
                <a:solidFill>
                  <a:schemeClr val="tx1">
                    <a:lumMod val="85000"/>
                    <a:lumOff val="15000"/>
                  </a:schemeClr>
                </a:solidFill>
                <a:latin typeface="+mj-lt"/>
                <a:ea typeface="+mj-ea"/>
                <a:cs typeface="+mj-cs"/>
              </a:rPr>
              <a:t>Use Case Diagram</a:t>
            </a:r>
          </a:p>
        </p:txBody>
      </p:sp>
      <p:pic>
        <p:nvPicPr>
          <p:cNvPr id="4" name="Picture 3">
            <a:extLst>
              <a:ext uri="{FF2B5EF4-FFF2-40B4-BE49-F238E27FC236}">
                <a16:creationId xmlns:a16="http://schemas.microsoft.com/office/drawing/2014/main" id="{8347E1A1-28AD-4D1F-BB9C-0D5EC063B829}"/>
              </a:ext>
            </a:extLst>
          </p:cNvPr>
          <p:cNvPicPr>
            <a:picLocks noChangeAspect="1"/>
          </p:cNvPicPr>
          <p:nvPr/>
        </p:nvPicPr>
        <p:blipFill>
          <a:blip r:embed="rId2"/>
          <a:stretch>
            <a:fillRect/>
          </a:stretch>
        </p:blipFill>
        <p:spPr>
          <a:xfrm>
            <a:off x="1081681" y="640081"/>
            <a:ext cx="6016852" cy="5054156"/>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96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כותרת 3">
            <a:extLst>
              <a:ext uri="{FF2B5EF4-FFF2-40B4-BE49-F238E27FC236}">
                <a16:creationId xmlns:a16="http://schemas.microsoft.com/office/drawing/2014/main" id="{6C737423-B584-4C64-856F-34D609358AE8}"/>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en-US" sz="8000" dirty="0" err="1">
                <a:solidFill>
                  <a:schemeClr val="tx1">
                    <a:lumMod val="85000"/>
                    <a:lumOff val="15000"/>
                  </a:schemeClr>
                </a:solidFill>
              </a:rPr>
              <a:t>תכ</a:t>
            </a:r>
            <a:r>
              <a:rPr lang="he-IL" sz="8000" dirty="0">
                <a:solidFill>
                  <a:schemeClr val="tx1">
                    <a:lumMod val="85000"/>
                    <a:lumOff val="15000"/>
                  </a:schemeClr>
                </a:solidFill>
              </a:rPr>
              <a:t>ו</a:t>
            </a:r>
            <a:r>
              <a:rPr lang="en-US" sz="8000" dirty="0" err="1">
                <a:solidFill>
                  <a:schemeClr val="tx1">
                    <a:lumMod val="85000"/>
                    <a:lumOff val="15000"/>
                  </a:schemeClr>
                </a:solidFill>
              </a:rPr>
              <a:t>לת</a:t>
            </a:r>
            <a:r>
              <a:rPr lang="en-US" sz="8000" dirty="0">
                <a:solidFill>
                  <a:schemeClr val="tx1">
                    <a:lumMod val="85000"/>
                    <a:lumOff val="15000"/>
                  </a:schemeClr>
                </a:solidFill>
              </a:rPr>
              <a:t> </a:t>
            </a:r>
            <a:r>
              <a:rPr lang="en-US" sz="8000" dirty="0" err="1">
                <a:solidFill>
                  <a:schemeClr val="tx1">
                    <a:lumMod val="85000"/>
                    <a:lumOff val="15000"/>
                  </a:schemeClr>
                </a:solidFill>
              </a:rPr>
              <a:t>הפרויקט</a:t>
            </a:r>
            <a:endParaRPr lang="en-US" sz="8000" dirty="0">
              <a:solidFill>
                <a:schemeClr val="tx1">
                  <a:lumMod val="85000"/>
                  <a:lumOff val="15000"/>
                </a:schemeClr>
              </a:solidFill>
            </a:endParaRPr>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57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כותרת 2">
            <a:extLst>
              <a:ext uri="{FF2B5EF4-FFF2-40B4-BE49-F238E27FC236}">
                <a16:creationId xmlns:a16="http://schemas.microsoft.com/office/drawing/2014/main" id="{009F1594-FC6F-4C04-9B76-4A29FEF74D99}"/>
              </a:ext>
            </a:extLst>
          </p:cNvPr>
          <p:cNvSpPr>
            <a:spLocks noGrp="1"/>
          </p:cNvSpPr>
          <p:nvPr>
            <p:ph type="title"/>
          </p:nvPr>
        </p:nvSpPr>
        <p:spPr>
          <a:xfrm>
            <a:off x="1097280" y="286603"/>
            <a:ext cx="10058400" cy="1450757"/>
          </a:xfrm>
        </p:spPr>
        <p:txBody>
          <a:bodyPr>
            <a:normAutofit/>
          </a:bodyPr>
          <a:lstStyle/>
          <a:p>
            <a:pPr algn="r"/>
            <a:r>
              <a:rPr lang="he-IL" dirty="0"/>
              <a:t>תכולת הפרויקט:</a:t>
            </a:r>
          </a:p>
        </p:txBody>
      </p:sp>
      <p:pic>
        <p:nvPicPr>
          <p:cNvPr id="8" name="Graphic 7">
            <a:extLst>
              <a:ext uri="{FF2B5EF4-FFF2-40B4-BE49-F238E27FC236}">
                <a16:creationId xmlns:a16="http://schemas.microsoft.com/office/drawing/2014/main" id="{B056BBDD-4071-4A1A-814B-296B658C85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432" y="2104325"/>
            <a:ext cx="3094997" cy="3094997"/>
          </a:xfrm>
          <a:prstGeom prst="rect">
            <a:avLst/>
          </a:prstGeom>
        </p:spPr>
      </p:pic>
      <p:sp>
        <p:nvSpPr>
          <p:cNvPr id="17" name="מציין מיקום תוכן 3">
            <a:extLst>
              <a:ext uri="{FF2B5EF4-FFF2-40B4-BE49-F238E27FC236}">
                <a16:creationId xmlns:a16="http://schemas.microsoft.com/office/drawing/2014/main" id="{B844BB58-7946-4BB6-A2C1-DA56AB31002E}"/>
              </a:ext>
            </a:extLst>
          </p:cNvPr>
          <p:cNvSpPr>
            <a:spLocks noGrp="1"/>
          </p:cNvSpPr>
          <p:nvPr>
            <p:ph idx="1"/>
          </p:nvPr>
        </p:nvSpPr>
        <p:spPr>
          <a:xfrm>
            <a:off x="4639733" y="1845734"/>
            <a:ext cx="6515947" cy="4023360"/>
          </a:xfrm>
        </p:spPr>
        <p:txBody>
          <a:bodyPr>
            <a:normAutofit/>
          </a:bodyPr>
          <a:lstStyle/>
          <a:p>
            <a:pPr>
              <a:buFont typeface="Wingdings" panose="05000000000000000000" pitchFamily="2" charset="2"/>
              <a:buChar char="v"/>
            </a:pPr>
            <a:r>
              <a:rPr lang="he-IL" sz="1400" dirty="0"/>
              <a:t> 3 תהליכים העובדים מקצה לקצה:</a:t>
            </a:r>
          </a:p>
          <a:p>
            <a:pPr lvl="1">
              <a:buFont typeface="Wingdings" panose="05000000000000000000" pitchFamily="2" charset="2"/>
              <a:buChar char="§"/>
            </a:pPr>
            <a:r>
              <a:rPr lang="he-IL" sz="1400" dirty="0"/>
              <a:t>קביעת פגישה</a:t>
            </a:r>
          </a:p>
          <a:p>
            <a:pPr lvl="1">
              <a:buFont typeface="Wingdings" panose="05000000000000000000" pitchFamily="2" charset="2"/>
              <a:buChar char="§"/>
            </a:pPr>
            <a:r>
              <a:rPr lang="he-IL" sz="1400" dirty="0"/>
              <a:t>חידוש מנוי</a:t>
            </a:r>
          </a:p>
          <a:p>
            <a:pPr lvl="1">
              <a:buFont typeface="Wingdings" panose="05000000000000000000" pitchFamily="2" charset="2"/>
              <a:buChar char="§"/>
            </a:pPr>
            <a:r>
              <a:rPr lang="he-IL" sz="1400" dirty="0"/>
              <a:t>הוספת מידע (מדריכים ומכשירים)</a:t>
            </a:r>
          </a:p>
          <a:p>
            <a:pPr>
              <a:buFont typeface="Wingdings" panose="05000000000000000000" pitchFamily="2" charset="2"/>
              <a:buChar char="v"/>
            </a:pPr>
            <a:r>
              <a:rPr lang="he-IL" sz="1400" dirty="0"/>
              <a:t> שימוש ב</a:t>
            </a:r>
            <a:r>
              <a:rPr lang="en-US" sz="1400" dirty="0"/>
              <a:t>DB</a:t>
            </a:r>
            <a:r>
              <a:rPr lang="he-IL" sz="1400" dirty="0"/>
              <a:t> מסוג </a:t>
            </a:r>
            <a:r>
              <a:rPr lang="en-US" sz="1400" dirty="0"/>
              <a:t>FIREBASE</a:t>
            </a:r>
            <a:endParaRPr lang="he-IL" sz="1400" dirty="0"/>
          </a:p>
          <a:p>
            <a:pPr>
              <a:buFont typeface="Wingdings" panose="05000000000000000000" pitchFamily="2" charset="2"/>
              <a:buChar char="v"/>
            </a:pPr>
            <a:r>
              <a:rPr lang="he-IL" sz="1400" dirty="0"/>
              <a:t> 3 משתמשים שהשימושיות שלהם במערכת שונה</a:t>
            </a:r>
          </a:p>
          <a:p>
            <a:pPr lvl="1">
              <a:buFont typeface="Wingdings" panose="05000000000000000000" pitchFamily="2" charset="2"/>
              <a:buChar char="§"/>
            </a:pPr>
            <a:r>
              <a:rPr lang="he-IL" sz="1400" dirty="0"/>
              <a:t>אורח – יכול בעיקר להסתכל בתוכן</a:t>
            </a:r>
          </a:p>
          <a:p>
            <a:pPr lvl="1">
              <a:buFont typeface="Wingdings" panose="05000000000000000000" pitchFamily="2" charset="2"/>
              <a:buChar char="§"/>
            </a:pPr>
            <a:r>
              <a:rPr lang="he-IL" sz="1400" dirty="0"/>
              <a:t>משתמש – בנוסף יכול לעשות מנוי, אם המנוי בתוקף אז יכול לקבוע פגישות עם מדריכים.</a:t>
            </a:r>
          </a:p>
          <a:p>
            <a:pPr lvl="1">
              <a:buFont typeface="Wingdings" panose="05000000000000000000" pitchFamily="2" charset="2"/>
              <a:buChar char="§"/>
            </a:pPr>
            <a:r>
              <a:rPr lang="he-IL" sz="1400" dirty="0"/>
              <a:t>מנהל – יכול להוסיף מידע למערכת (גישה למערכת ניהול)</a:t>
            </a:r>
          </a:p>
          <a:p>
            <a:pPr>
              <a:buFont typeface="Wingdings" panose="05000000000000000000" pitchFamily="2" charset="2"/>
              <a:buChar char="v"/>
            </a:pPr>
            <a:r>
              <a:rPr lang="he-IL" sz="1400" dirty="0"/>
              <a:t> שימוש ב3 פיצ'רים:</a:t>
            </a:r>
          </a:p>
          <a:p>
            <a:pPr lvl="1">
              <a:buFont typeface="Wingdings" panose="05000000000000000000" pitchFamily="2" charset="2"/>
              <a:buChar char="§"/>
            </a:pPr>
            <a:r>
              <a:rPr lang="he-IL" sz="1400" dirty="0"/>
              <a:t>תפריט ראשי</a:t>
            </a:r>
          </a:p>
          <a:p>
            <a:pPr lvl="1">
              <a:buFont typeface="Wingdings" panose="05000000000000000000" pitchFamily="2" charset="2"/>
              <a:buChar char="§"/>
            </a:pPr>
            <a:r>
              <a:rPr lang="he-IL" sz="1400" dirty="0" err="1"/>
              <a:t>נוטיפיקציה</a:t>
            </a:r>
            <a:r>
              <a:rPr lang="he-IL" sz="1400" dirty="0"/>
              <a:t> לאחר קביעת מפגש</a:t>
            </a:r>
          </a:p>
          <a:p>
            <a:pPr lvl="1">
              <a:buFont typeface="Wingdings" panose="05000000000000000000" pitchFamily="2" charset="2"/>
              <a:buChar char="§"/>
            </a:pPr>
            <a:r>
              <a:rPr lang="he-IL" sz="1400" dirty="0"/>
              <a:t>מעבר לרכיב אחר כדי לקבל מידע על מכשיר (דפדפן)</a:t>
            </a:r>
          </a:p>
          <a:p>
            <a:pPr>
              <a:buFont typeface="Wingdings" panose="05000000000000000000" pitchFamily="2" charset="2"/>
              <a:buChar char="v"/>
            </a:pPr>
            <a:endParaRPr lang="he-IL" sz="1400" dirty="0"/>
          </a:p>
        </p:txBody>
      </p:sp>
    </p:spTree>
    <p:extLst>
      <p:ext uri="{BB962C8B-B14F-4D97-AF65-F5344CB8AC3E}">
        <p14:creationId xmlns:p14="http://schemas.microsoft.com/office/powerpoint/2010/main" val="1806484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כותרת 3">
            <a:extLst>
              <a:ext uri="{FF2B5EF4-FFF2-40B4-BE49-F238E27FC236}">
                <a16:creationId xmlns:a16="http://schemas.microsoft.com/office/drawing/2014/main" id="{8F6545F3-43D0-42B4-BB47-8B96B4CD9C60}"/>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algn="ctr"/>
            <a:r>
              <a:rPr lang="en-US" sz="8000" dirty="0" err="1">
                <a:solidFill>
                  <a:schemeClr val="tx1">
                    <a:lumMod val="85000"/>
                    <a:lumOff val="15000"/>
                  </a:schemeClr>
                </a:solidFill>
              </a:rPr>
              <a:t>דוגמאות</a:t>
            </a:r>
            <a:r>
              <a:rPr lang="en-US" sz="8000" dirty="0">
                <a:solidFill>
                  <a:schemeClr val="tx1">
                    <a:lumMod val="85000"/>
                    <a:lumOff val="15000"/>
                  </a:schemeClr>
                </a:solidFill>
              </a:rPr>
              <a:t> </a:t>
            </a:r>
            <a:r>
              <a:rPr lang="en-US" sz="8000" dirty="0" err="1">
                <a:solidFill>
                  <a:schemeClr val="tx1">
                    <a:lumMod val="85000"/>
                    <a:lumOff val="15000"/>
                  </a:schemeClr>
                </a:solidFill>
              </a:rPr>
              <a:t>שימוש</a:t>
            </a:r>
            <a:r>
              <a:rPr lang="en-US" sz="8000" dirty="0">
                <a:solidFill>
                  <a:schemeClr val="tx1">
                    <a:lumMod val="85000"/>
                    <a:lumOff val="15000"/>
                  </a:schemeClr>
                </a:solidFill>
              </a:rPr>
              <a:t> </a:t>
            </a:r>
            <a:br>
              <a:rPr lang="en-US" sz="8000" dirty="0">
                <a:solidFill>
                  <a:schemeClr val="tx1">
                    <a:lumMod val="85000"/>
                    <a:lumOff val="15000"/>
                  </a:schemeClr>
                </a:solidFill>
              </a:rPr>
            </a:br>
            <a:r>
              <a:rPr lang="en-US" sz="8000" dirty="0" err="1">
                <a:solidFill>
                  <a:schemeClr val="tx1">
                    <a:lumMod val="85000"/>
                    <a:lumOff val="15000"/>
                  </a:schemeClr>
                </a:solidFill>
              </a:rPr>
              <a:t>במערכת</a:t>
            </a:r>
            <a:endParaRPr lang="en-US" sz="8000" dirty="0">
              <a:solidFill>
                <a:schemeClr val="tx1">
                  <a:lumMod val="85000"/>
                  <a:lumOff val="15000"/>
                </a:schemeClr>
              </a:solidFill>
            </a:endParaRPr>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4634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17AA-6FA0-43AB-BB97-D579C0C43E33}"/>
              </a:ext>
            </a:extLst>
          </p:cNvPr>
          <p:cNvSpPr>
            <a:spLocks noGrp="1"/>
          </p:cNvSpPr>
          <p:nvPr>
            <p:ph type="title"/>
          </p:nvPr>
        </p:nvSpPr>
        <p:spPr>
          <a:xfrm>
            <a:off x="870204" y="606564"/>
            <a:ext cx="10451592" cy="1325563"/>
          </a:xfrm>
        </p:spPr>
        <p:txBody>
          <a:bodyPr anchor="ctr">
            <a:normAutofit/>
          </a:bodyPr>
          <a:lstStyle/>
          <a:p>
            <a:pPr algn="ctr" rtl="1"/>
            <a:r>
              <a:rPr lang="he-IL" dirty="0"/>
              <a:t>התחברות והרשמה למערכת</a:t>
            </a:r>
            <a:endParaRPr lang="en-US" dirty="0"/>
          </a:p>
        </p:txBody>
      </p:sp>
      <p:pic>
        <p:nvPicPr>
          <p:cNvPr id="34" name="Content Placeholder 33" descr="A screenshot of a cell phone&#10;&#10;Description automatically generated">
            <a:extLst>
              <a:ext uri="{FF2B5EF4-FFF2-40B4-BE49-F238E27FC236}">
                <a16:creationId xmlns:a16="http://schemas.microsoft.com/office/drawing/2014/main" id="{7001CD10-6F4B-4886-AB48-F3B70C3DAB8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9375" y="2425699"/>
            <a:ext cx="1608138" cy="3535363"/>
          </a:xfrm>
        </p:spPr>
      </p:pic>
      <p:pic>
        <p:nvPicPr>
          <p:cNvPr id="42" name="Picture 41" descr="A screenshot of a cell phone&#10;&#10;Description automatically generated">
            <a:extLst>
              <a:ext uri="{FF2B5EF4-FFF2-40B4-BE49-F238E27FC236}">
                <a16:creationId xmlns:a16="http://schemas.microsoft.com/office/drawing/2014/main" id="{313D8641-4ED0-4F58-9B92-A3448C5122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5000" y="2425700"/>
            <a:ext cx="1608138" cy="3535363"/>
          </a:xfrm>
          <a:prstGeom prst="rect">
            <a:avLst/>
          </a:prstGeom>
        </p:spPr>
      </p:pic>
      <p:pic>
        <p:nvPicPr>
          <p:cNvPr id="44" name="Picture 43" descr="A screenshot of a cell phone&#10;&#10;Description automatically generated">
            <a:extLst>
              <a:ext uri="{FF2B5EF4-FFF2-40B4-BE49-F238E27FC236}">
                <a16:creationId xmlns:a16="http://schemas.microsoft.com/office/drawing/2014/main" id="{81174951-B70D-428A-B89E-1DD6610E2A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5688" y="2425700"/>
            <a:ext cx="1608138" cy="3535363"/>
          </a:xfrm>
          <a:prstGeom prst="rect">
            <a:avLst/>
          </a:prstGeom>
        </p:spPr>
      </p:pic>
      <p:pic>
        <p:nvPicPr>
          <p:cNvPr id="46" name="Picture 45" descr="A screenshot of a cell phone&#10;&#10;Description automatically generated">
            <a:extLst>
              <a:ext uri="{FF2B5EF4-FFF2-40B4-BE49-F238E27FC236}">
                <a16:creationId xmlns:a16="http://schemas.microsoft.com/office/drawing/2014/main" id="{F271E0E6-6A1D-46F3-A7A1-1397DF9AF8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7963" y="2425700"/>
            <a:ext cx="1608138" cy="3535363"/>
          </a:xfrm>
          <a:prstGeom prst="rect">
            <a:avLst/>
          </a:prstGeom>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93014" y="2425700"/>
            <a:ext cx="1973100" cy="353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3436" y="2425700"/>
            <a:ext cx="1737953" cy="353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958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6E47-BE20-4C3F-939A-F172D4A932A3}"/>
              </a:ext>
            </a:extLst>
          </p:cNvPr>
          <p:cNvSpPr>
            <a:spLocks noGrp="1"/>
          </p:cNvSpPr>
          <p:nvPr>
            <p:ph type="title"/>
          </p:nvPr>
        </p:nvSpPr>
        <p:spPr>
          <a:xfrm>
            <a:off x="2103120" y="557231"/>
            <a:ext cx="7985759" cy="868823"/>
          </a:xfrm>
        </p:spPr>
        <p:txBody>
          <a:bodyPr vert="horz" lIns="91440" tIns="45720" rIns="91440" bIns="45720" rtlCol="0" anchor="ctr">
            <a:normAutofit/>
          </a:bodyPr>
          <a:lstStyle/>
          <a:p>
            <a:pPr algn="ctr"/>
            <a:r>
              <a:rPr lang="he-IL" sz="5400" dirty="0"/>
              <a:t>הוספת מדריך</a:t>
            </a:r>
            <a:endParaRPr lang="en-US" sz="5400" dirty="0"/>
          </a:p>
        </p:txBody>
      </p:sp>
      <p:pic>
        <p:nvPicPr>
          <p:cNvPr id="9" name="Picture 8" descr="A screenshot of a cell phone&#10;&#10;Description automatically generated">
            <a:extLst>
              <a:ext uri="{FF2B5EF4-FFF2-40B4-BE49-F238E27FC236}">
                <a16:creationId xmlns:a16="http://schemas.microsoft.com/office/drawing/2014/main" id="{E06F55B6-7E1B-418B-ABBF-6F88D095C6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1045" y="2139484"/>
            <a:ext cx="1966325" cy="409651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E29948F6-98EC-4968-AE5D-D5AD61D6B0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4557" y="2139484"/>
            <a:ext cx="1966325" cy="4096512"/>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20C078E5-34B5-443B-9E9E-15E6D02417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069" y="2139484"/>
            <a:ext cx="1966325" cy="4096512"/>
          </a:xfrm>
          <a:prstGeom prst="rect">
            <a:avLst/>
          </a:prstGeom>
        </p:spPr>
      </p:pic>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513" y="2139484"/>
            <a:ext cx="2243818" cy="402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0433554" y="2615979"/>
            <a:ext cx="492019" cy="1431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294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858B-C75D-435D-B55F-7E3BBE37DE5F}"/>
              </a:ext>
            </a:extLst>
          </p:cNvPr>
          <p:cNvSpPr>
            <a:spLocks noGrp="1"/>
          </p:cNvSpPr>
          <p:nvPr>
            <p:ph type="title"/>
          </p:nvPr>
        </p:nvSpPr>
        <p:spPr>
          <a:xfrm>
            <a:off x="838200" y="291782"/>
            <a:ext cx="10515600" cy="822326"/>
          </a:xfrm>
        </p:spPr>
        <p:txBody>
          <a:bodyPr vert="horz" lIns="91440" tIns="45720" rIns="91440" bIns="45720" rtlCol="0" anchor="ctr">
            <a:normAutofit/>
          </a:bodyPr>
          <a:lstStyle/>
          <a:p>
            <a:pPr algn="ctr" rtl="0"/>
            <a:r>
              <a:rPr lang="en-US" sz="5400" dirty="0" err="1"/>
              <a:t>קניה</a:t>
            </a:r>
            <a:r>
              <a:rPr lang="en-US" sz="5400" dirty="0"/>
              <a:t> </a:t>
            </a:r>
            <a:r>
              <a:rPr lang="en-US" sz="5400" dirty="0" err="1"/>
              <a:t>וחידוש</a:t>
            </a:r>
            <a:r>
              <a:rPr lang="en-US" sz="5400" dirty="0"/>
              <a:t> </a:t>
            </a:r>
            <a:r>
              <a:rPr lang="en-US" sz="5400" dirty="0" err="1"/>
              <a:t>מנוי</a:t>
            </a:r>
            <a:endParaRPr lang="en-US" sz="5400" dirty="0"/>
          </a:p>
        </p:txBody>
      </p:sp>
      <p:pic>
        <p:nvPicPr>
          <p:cNvPr id="5" name="מציין מיקום תוכן 4" descr="תמונה שמכילה צילום מסך&#10;&#10;התיאור נוצר באופן אוטומטי">
            <a:extLst>
              <a:ext uri="{FF2B5EF4-FFF2-40B4-BE49-F238E27FC236}">
                <a16:creationId xmlns:a16="http://schemas.microsoft.com/office/drawing/2014/main" id="{30ED1875-4913-4DED-BB3A-5143FD7A31A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5050" y="1110298"/>
            <a:ext cx="1916389" cy="4066001"/>
          </a:xfrm>
          <a:prstGeom prst="rect">
            <a:avLst/>
          </a:prstGeom>
        </p:spPr>
      </p:pic>
      <p:pic>
        <p:nvPicPr>
          <p:cNvPr id="11" name="תמונה 10" descr="תמונה שמכילה צילום מסך&#10;&#10;התיאור נוצר באופן אוטומטי">
            <a:extLst>
              <a:ext uri="{FF2B5EF4-FFF2-40B4-BE49-F238E27FC236}">
                <a16:creationId xmlns:a16="http://schemas.microsoft.com/office/drawing/2014/main" id="{C32FD41E-C19A-4D6F-952F-2C2028DC7B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2443" y="1125539"/>
            <a:ext cx="1872934" cy="3971247"/>
          </a:xfrm>
          <a:prstGeom prst="rect">
            <a:avLst/>
          </a:prstGeom>
        </p:spPr>
      </p:pic>
      <p:pic>
        <p:nvPicPr>
          <p:cNvPr id="9" name="תמונה 8">
            <a:extLst>
              <a:ext uri="{FF2B5EF4-FFF2-40B4-BE49-F238E27FC236}">
                <a16:creationId xmlns:a16="http://schemas.microsoft.com/office/drawing/2014/main" id="{3E715CC3-8FB6-4737-9725-0AAAA674DA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57031" y="1125539"/>
            <a:ext cx="1902934" cy="4034858"/>
          </a:xfrm>
          <a:prstGeom prst="rect">
            <a:avLst/>
          </a:prstGeom>
        </p:spPr>
      </p:pic>
      <p:pic>
        <p:nvPicPr>
          <p:cNvPr id="7" name="תמונה 6" descr="תמונה שמכילה צילום מסך&#10;&#10;התיאור נוצר באופן אוטומטי">
            <a:extLst>
              <a:ext uri="{FF2B5EF4-FFF2-40B4-BE49-F238E27FC236}">
                <a16:creationId xmlns:a16="http://schemas.microsoft.com/office/drawing/2014/main" id="{7C25B885-154C-4B06-9975-434939D58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3887" y="1125539"/>
            <a:ext cx="1904159" cy="4034858"/>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6231" y="1116200"/>
            <a:ext cx="2391355" cy="398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78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D4DD-5E90-4ABC-A62A-100456B56E01}"/>
              </a:ext>
            </a:extLst>
          </p:cNvPr>
          <p:cNvSpPr>
            <a:spLocks noGrp="1"/>
          </p:cNvSpPr>
          <p:nvPr>
            <p:ph type="title"/>
          </p:nvPr>
        </p:nvSpPr>
        <p:spPr>
          <a:xfrm>
            <a:off x="870204" y="606564"/>
            <a:ext cx="10451592" cy="1325563"/>
          </a:xfrm>
        </p:spPr>
        <p:txBody>
          <a:bodyPr vert="horz" lIns="91440" tIns="45720" rIns="91440" bIns="45720" rtlCol="0" anchor="ctr">
            <a:normAutofit/>
          </a:bodyPr>
          <a:lstStyle/>
          <a:p>
            <a:pPr algn="ctr" rtl="0"/>
            <a:r>
              <a:rPr lang="en-US" kern="1200" dirty="0" err="1">
                <a:solidFill>
                  <a:schemeClr val="tx1"/>
                </a:solidFill>
                <a:latin typeface="+mj-lt"/>
                <a:ea typeface="+mj-ea"/>
                <a:cs typeface="+mj-cs"/>
              </a:rPr>
              <a:t>קביעת</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פגישה</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עם</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מדריך</a:t>
            </a:r>
            <a:endParaRPr lang="en-US" kern="1200" dirty="0">
              <a:solidFill>
                <a:schemeClr val="tx1"/>
              </a:solidFill>
              <a:latin typeface="+mj-lt"/>
              <a:ea typeface="+mj-ea"/>
              <a:cs typeface="+mj-cs"/>
            </a:endParaRPr>
          </a:p>
        </p:txBody>
      </p:sp>
      <p:pic>
        <p:nvPicPr>
          <p:cNvPr id="82" name="תמונה 81" descr="תמונה שמכילה צילום מסך&#10;&#10;התיאור נוצר באופן אוטומטי">
            <a:extLst>
              <a:ext uri="{FF2B5EF4-FFF2-40B4-BE49-F238E27FC236}">
                <a16:creationId xmlns:a16="http://schemas.microsoft.com/office/drawing/2014/main" id="{AB99367D-C1B8-4385-94FE-770D692677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450" y="2425700"/>
            <a:ext cx="1608138" cy="3535363"/>
          </a:xfrm>
          <a:prstGeom prst="rect">
            <a:avLst/>
          </a:prstGeom>
        </p:spPr>
      </p:pic>
      <p:pic>
        <p:nvPicPr>
          <p:cNvPr id="84" name="תמונה 83" descr="תמונה שמכילה צילום מסך&#10;&#10;התיאור נוצר באופן אוטומטי">
            <a:extLst>
              <a:ext uri="{FF2B5EF4-FFF2-40B4-BE49-F238E27FC236}">
                <a16:creationId xmlns:a16="http://schemas.microsoft.com/office/drawing/2014/main" id="{EDBE7183-74D2-470E-8457-3D395C32BC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2725" y="2425700"/>
            <a:ext cx="1608138" cy="3535363"/>
          </a:xfrm>
          <a:prstGeom prst="rect">
            <a:avLst/>
          </a:prstGeom>
        </p:spPr>
      </p:pic>
      <p:pic>
        <p:nvPicPr>
          <p:cNvPr id="86" name="תמונה 85" descr="תמונה שמכילה צילום מסך&#10;&#10;התיאור נוצר באופן אוטומטי">
            <a:extLst>
              <a:ext uri="{FF2B5EF4-FFF2-40B4-BE49-F238E27FC236}">
                <a16:creationId xmlns:a16="http://schemas.microsoft.com/office/drawing/2014/main" id="{2269275B-75A7-45B3-AABB-F8D7800481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5000" y="2425700"/>
            <a:ext cx="1608138" cy="3535363"/>
          </a:xfrm>
          <a:prstGeom prst="rect">
            <a:avLst/>
          </a:prstGeom>
        </p:spPr>
      </p:pic>
      <p:pic>
        <p:nvPicPr>
          <p:cNvPr id="88" name="תמונה 87" descr="תמונה שמכילה צילום מסך&#10;&#10;התיאור נוצר באופן אוטומטי">
            <a:extLst>
              <a:ext uri="{FF2B5EF4-FFF2-40B4-BE49-F238E27FC236}">
                <a16:creationId xmlns:a16="http://schemas.microsoft.com/office/drawing/2014/main" id="{A6B701CE-5B9E-47F4-9C3B-82EA837698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35688" y="2425700"/>
            <a:ext cx="1608138" cy="3535363"/>
          </a:xfrm>
          <a:prstGeom prst="rect">
            <a:avLst/>
          </a:prstGeom>
        </p:spPr>
      </p:pic>
      <p:pic>
        <p:nvPicPr>
          <p:cNvPr id="90" name="תמונה 89" descr="תמונה שמכילה צילום מסך, מחשב&#10;&#10;התיאור נוצר באופן אוטומטי">
            <a:extLst>
              <a:ext uri="{FF2B5EF4-FFF2-40B4-BE49-F238E27FC236}">
                <a16:creationId xmlns:a16="http://schemas.microsoft.com/office/drawing/2014/main" id="{7B83D79D-D072-47F2-9D78-53E2DA7A8E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7963" y="2425700"/>
            <a:ext cx="1608138" cy="3535363"/>
          </a:xfrm>
          <a:prstGeom prst="rect">
            <a:avLst/>
          </a:prstGeom>
        </p:spPr>
      </p:pic>
      <p:pic>
        <p:nvPicPr>
          <p:cNvPr id="92" name="תמונה 91" descr="תמונה שמכילה צילום מסך&#10;&#10;התיאור נוצר באופן אוטומטי">
            <a:extLst>
              <a:ext uri="{FF2B5EF4-FFF2-40B4-BE49-F238E27FC236}">
                <a16:creationId xmlns:a16="http://schemas.microsoft.com/office/drawing/2014/main" id="{F0080E69-83E0-4E05-AD18-97D511A884B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20238" y="2425700"/>
            <a:ext cx="1608138" cy="3535363"/>
          </a:xfrm>
          <a:prstGeom prst="rect">
            <a:avLst/>
          </a:prstGeom>
        </p:spPr>
      </p:pic>
    </p:spTree>
    <p:extLst>
      <p:ext uri="{BB962C8B-B14F-4D97-AF65-F5344CB8AC3E}">
        <p14:creationId xmlns:p14="http://schemas.microsoft.com/office/powerpoint/2010/main" val="128811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7459-B96A-488B-B105-B3AFE08A4A3E}"/>
              </a:ext>
            </a:extLst>
          </p:cNvPr>
          <p:cNvSpPr>
            <a:spLocks noGrp="1"/>
          </p:cNvSpPr>
          <p:nvPr>
            <p:ph type="title"/>
          </p:nvPr>
        </p:nvSpPr>
        <p:spPr>
          <a:xfrm>
            <a:off x="838200" y="158356"/>
            <a:ext cx="10515600" cy="1325563"/>
          </a:xfrm>
        </p:spPr>
        <p:txBody>
          <a:bodyPr/>
          <a:lstStyle/>
          <a:p>
            <a:pPr algn="ctr" rtl="1"/>
            <a:r>
              <a:rPr lang="he-IL" dirty="0"/>
              <a:t>צפייה במכשירים קיימים</a:t>
            </a:r>
            <a:endParaRPr lang="en-US" dirty="0"/>
          </a:p>
        </p:txBody>
      </p:sp>
      <p:pic>
        <p:nvPicPr>
          <p:cNvPr id="85" name="מציין מיקום תוכן 84" descr="תמונה שמכילה צילום מסך&#10;&#10;התיאור נוצר באופן אוטומטי">
            <a:extLst>
              <a:ext uri="{FF2B5EF4-FFF2-40B4-BE49-F238E27FC236}">
                <a16:creationId xmlns:a16="http://schemas.microsoft.com/office/drawing/2014/main" id="{D19A1BDF-807F-413F-B233-0DC7F831FA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02066" y="1772760"/>
            <a:ext cx="2256247" cy="4692159"/>
          </a:xfrm>
        </p:spPr>
      </p:pic>
      <p:pic>
        <p:nvPicPr>
          <p:cNvPr id="87" name="תמונה 86" descr="תמונה שמכילה צילום מסך&#10;&#10;התיאור נוצר באופן אוטומטי">
            <a:extLst>
              <a:ext uri="{FF2B5EF4-FFF2-40B4-BE49-F238E27FC236}">
                <a16:creationId xmlns:a16="http://schemas.microsoft.com/office/drawing/2014/main" id="{91F5779A-9BD3-4D7D-970F-2D0870FBA3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9492" y="1749807"/>
            <a:ext cx="2274901" cy="4730946"/>
          </a:xfrm>
          <a:prstGeom prst="rect">
            <a:avLst/>
          </a:prstGeom>
        </p:spPr>
      </p:pic>
      <p:pic>
        <p:nvPicPr>
          <p:cNvPr id="89" name="תמונה 88" descr="תמונה שמכילה צילום מסך&#10;&#10;התיאור נוצר באופן אוטומטי">
            <a:extLst>
              <a:ext uri="{FF2B5EF4-FFF2-40B4-BE49-F238E27FC236}">
                <a16:creationId xmlns:a16="http://schemas.microsoft.com/office/drawing/2014/main" id="{EECC3350-5B65-4944-8EB9-EAABAB735D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28560" y="1763704"/>
            <a:ext cx="2252377" cy="4684105"/>
          </a:xfrm>
          <a:prstGeom prst="rect">
            <a:avLst/>
          </a:prstGeom>
        </p:spPr>
      </p:pic>
    </p:spTree>
    <p:extLst>
      <p:ext uri="{BB962C8B-B14F-4D97-AF65-F5344CB8AC3E}">
        <p14:creationId xmlns:p14="http://schemas.microsoft.com/office/powerpoint/2010/main" val="175394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40E65C8-44D7-476B-AC44-85BE3257C364}"/>
              </a:ext>
            </a:extLst>
          </p:cNvPr>
          <p:cNvGraphicFramePr>
            <a:graphicFrameLocks noGrp="1"/>
          </p:cNvGraphicFramePr>
          <p:nvPr>
            <p:extLst>
              <p:ext uri="{D42A27DB-BD31-4B8C-83A1-F6EECF244321}">
                <p14:modId xmlns:p14="http://schemas.microsoft.com/office/powerpoint/2010/main" val="1819294241"/>
              </p:ext>
            </p:extLst>
          </p:nvPr>
        </p:nvGraphicFramePr>
        <p:xfrm>
          <a:off x="409574" y="214421"/>
          <a:ext cx="6080760" cy="1114808"/>
        </p:xfrm>
        <a:graphic>
          <a:graphicData uri="http://schemas.openxmlformats.org/drawingml/2006/table">
            <a:tbl>
              <a:tblPr firstRow="1" firstCol="1" bandRow="1">
                <a:tableStyleId>{5C22544A-7EE6-4342-B048-85BDC9FD1C3A}</a:tableStyleId>
              </a:tblPr>
              <a:tblGrid>
                <a:gridCol w="2026920">
                  <a:extLst>
                    <a:ext uri="{9D8B030D-6E8A-4147-A177-3AD203B41FA5}">
                      <a16:colId xmlns:a16="http://schemas.microsoft.com/office/drawing/2014/main" val="40926759"/>
                    </a:ext>
                  </a:extLst>
                </a:gridCol>
                <a:gridCol w="2026920">
                  <a:extLst>
                    <a:ext uri="{9D8B030D-6E8A-4147-A177-3AD203B41FA5}">
                      <a16:colId xmlns:a16="http://schemas.microsoft.com/office/drawing/2014/main" val="366659124"/>
                    </a:ext>
                  </a:extLst>
                </a:gridCol>
                <a:gridCol w="2026920">
                  <a:extLst>
                    <a:ext uri="{9D8B030D-6E8A-4147-A177-3AD203B41FA5}">
                      <a16:colId xmlns:a16="http://schemas.microsoft.com/office/drawing/2014/main" val="670880479"/>
                    </a:ext>
                  </a:extLst>
                </a:gridCol>
              </a:tblGrid>
              <a:tr h="0">
                <a:tc>
                  <a:txBody>
                    <a:bodyPr/>
                    <a:lstStyle/>
                    <a:p>
                      <a:pPr marL="0" marR="0" algn="r">
                        <a:lnSpc>
                          <a:spcPct val="107000"/>
                        </a:lnSpc>
                        <a:spcBef>
                          <a:spcPts val="0"/>
                        </a:spcBef>
                        <a:spcAft>
                          <a:spcPts val="0"/>
                        </a:spcAft>
                      </a:pPr>
                      <a:r>
                        <a:rPr lang="he-IL" sz="1800">
                          <a:effectLst/>
                        </a:rPr>
                        <a:t>תז</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800">
                          <a:effectLst/>
                        </a:rPr>
                        <a:t>שם</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800">
                          <a:effectLst/>
                        </a:rPr>
                        <a:t>תפקיד</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54126547"/>
                  </a:ext>
                </a:extLst>
              </a:tr>
              <a:tr h="0">
                <a:tc>
                  <a:txBody>
                    <a:bodyPr/>
                    <a:lstStyle/>
                    <a:p>
                      <a:pPr marL="0" marR="0" algn="r" rtl="1">
                        <a:lnSpc>
                          <a:spcPct val="107000"/>
                        </a:lnSpc>
                        <a:spcBef>
                          <a:spcPts val="0"/>
                        </a:spcBef>
                        <a:spcAft>
                          <a:spcPts val="0"/>
                        </a:spcAft>
                      </a:pPr>
                      <a:r>
                        <a:rPr lang="he-IL" sz="1800">
                          <a:effectLst/>
                        </a:rPr>
                        <a:t>323230102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800" dirty="0">
                          <a:effectLst/>
                        </a:rPr>
                        <a:t>איגור קרול</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800">
                          <a:effectLst/>
                        </a:rPr>
                        <a:t>ראש צוות</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51860511"/>
                  </a:ext>
                </a:extLst>
              </a:tr>
              <a:tr h="0">
                <a:tc>
                  <a:txBody>
                    <a:bodyPr/>
                    <a:lstStyle/>
                    <a:p>
                      <a:pPr marL="0" marR="0" algn="r" rtl="1">
                        <a:lnSpc>
                          <a:spcPct val="107000"/>
                        </a:lnSpc>
                        <a:spcBef>
                          <a:spcPts val="0"/>
                        </a:spcBef>
                        <a:spcAft>
                          <a:spcPts val="0"/>
                        </a:spcAft>
                      </a:pPr>
                      <a:r>
                        <a:rPr lang="he-IL" sz="1800" dirty="0">
                          <a:effectLst/>
                        </a:rPr>
                        <a:t>206262123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800">
                          <a:effectLst/>
                        </a:rPr>
                        <a:t>אלכס צ'אגן</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800">
                          <a:effectLst/>
                        </a:rPr>
                        <a:t>חבר</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35806821"/>
                  </a:ext>
                </a:extLst>
              </a:tr>
              <a:tr h="0">
                <a:tc>
                  <a:txBody>
                    <a:bodyPr/>
                    <a:lstStyle/>
                    <a:p>
                      <a:pPr marL="0" marR="0" algn="r" rtl="1">
                        <a:lnSpc>
                          <a:spcPct val="107000"/>
                        </a:lnSpc>
                        <a:spcBef>
                          <a:spcPts val="0"/>
                        </a:spcBef>
                        <a:spcAft>
                          <a:spcPts val="0"/>
                        </a:spcAft>
                      </a:pPr>
                      <a:r>
                        <a:rPr lang="he-IL" sz="1800">
                          <a:effectLst/>
                        </a:rPr>
                        <a:t>205356801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800">
                          <a:effectLst/>
                        </a:rPr>
                        <a:t>דניס שפירא</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a:lnSpc>
                          <a:spcPct val="107000"/>
                        </a:lnSpc>
                        <a:spcBef>
                          <a:spcPts val="0"/>
                        </a:spcBef>
                        <a:spcAft>
                          <a:spcPts val="0"/>
                        </a:spcAft>
                      </a:pPr>
                      <a:r>
                        <a:rPr lang="he-IL" sz="1800" dirty="0">
                          <a:effectLst/>
                        </a:rPr>
                        <a:t>חבר</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14134720"/>
                  </a:ext>
                </a:extLst>
              </a:tr>
            </a:tbl>
          </a:graphicData>
        </a:graphic>
      </p:graphicFrame>
      <p:sp>
        <p:nvSpPr>
          <p:cNvPr id="9" name="Rectangle 5">
            <a:extLst>
              <a:ext uri="{FF2B5EF4-FFF2-40B4-BE49-F238E27FC236}">
                <a16:creationId xmlns:a16="http://schemas.microsoft.com/office/drawing/2014/main" id="{483CB257-3E00-415C-BA78-C4862D7B73EB}"/>
              </a:ext>
            </a:extLst>
          </p:cNvPr>
          <p:cNvSpPr>
            <a:spLocks noChangeArrowheads="1"/>
          </p:cNvSpPr>
          <p:nvPr/>
        </p:nvSpPr>
        <p:spPr bwMode="auto">
          <a:xfrm>
            <a:off x="1033724" y="1231483"/>
            <a:ext cx="1091321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6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שם </a:t>
            </a:r>
            <a:r>
              <a:rPr kumimoji="0" lang="he-IL" altLang="en-US" sz="1600" b="1" i="0" u="sng"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הפרוייקט</a:t>
            </a:r>
            <a:r>
              <a:rPr kumimoji="0" lang="he-IL" altLang="en-US" sz="16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600" b="1" i="0" u="sng"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GymApp</a:t>
            </a:r>
            <a:endParaRPr kumimoji="0" lang="en-US" altLang="en-US" sz="16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6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מטרת פרויקט</a:t>
            </a:r>
            <a:r>
              <a:rPr kumimoji="0" lang="en-US" altLang="en-US" sz="16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6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לספק שירות נוח ללקוחות חדר כושר ומערכת ניהול אפקטיבית לעובדי המקום</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sz="16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6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למי מיועדת האפליקציה</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6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ללקוחות המקום, לעובדי המקום ולאורחים שרוצים לקנות מנוי</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sz="16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6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תיאור קצר על המערכת</a:t>
            </a:r>
            <a:r>
              <a:rPr kumimoji="0" lang="en-US" altLang="en-US" sz="16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sz="16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he-IL"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המערכת מאפשרת זיהוי בין 'אורח', 'חבר',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he-IL"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מנהל', לכל אחד הרשאות משלו. המערכת מציגה מידע ייעודי לכל סוג משתמש. במערכת יהיה מידע נגיש של מדריכי המקום, קביעת פגישות, מתקנים, והמלצות בריאותיות. תהיה אפשרות התחברות בעזרת המייל במידת הצורך, קניית מנוי</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16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6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בעיות אפשרויות</a:t>
            </a:r>
            <a:r>
              <a:rPr kumimoji="0" lang="en-US" altLang="en-US" sz="16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sz="16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אנשים נרשמים באותו זמן או עם אותו מייל, רכישת מנוי ללא תשלום, בעיות תקשורת בין מערכת ללקוח, החדשות לא מתעדכנות, קביעת פגישה למדריך באותו זמן, בעיית התחברות, בעיות עם הרשאות</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sz="16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Rectangle 6">
            <a:extLst>
              <a:ext uri="{FF2B5EF4-FFF2-40B4-BE49-F238E27FC236}">
                <a16:creationId xmlns:a16="http://schemas.microsoft.com/office/drawing/2014/main" id="{04EC9030-5029-4B93-AC73-41B517F2D3B1}"/>
              </a:ext>
            </a:extLst>
          </p:cNvPr>
          <p:cNvSpPr>
            <a:spLocks noChangeArrowheads="1"/>
          </p:cNvSpPr>
          <p:nvPr/>
        </p:nvSpPr>
        <p:spPr bwMode="auto">
          <a:xfrm>
            <a:off x="3055938" y="809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3437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כותרת 3">
            <a:extLst>
              <a:ext uri="{FF2B5EF4-FFF2-40B4-BE49-F238E27FC236}">
                <a16:creationId xmlns:a16="http://schemas.microsoft.com/office/drawing/2014/main" id="{88B5AD9E-56B1-4D09-9A8F-F0DB585F762E}"/>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en-US" sz="8000" dirty="0" err="1">
                <a:solidFill>
                  <a:schemeClr val="tx1">
                    <a:lumMod val="85000"/>
                    <a:lumOff val="15000"/>
                  </a:schemeClr>
                </a:solidFill>
              </a:rPr>
              <a:t>פערים</a:t>
            </a:r>
            <a:endParaRPr lang="en-US" sz="8000" dirty="0">
              <a:solidFill>
                <a:schemeClr val="tx1">
                  <a:lumMod val="85000"/>
                  <a:lumOff val="15000"/>
                </a:schemeClr>
              </a:solidFill>
            </a:endParaRPr>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78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B02B-B75A-4AC3-A333-18F5BFA02B4B}"/>
              </a:ext>
            </a:extLst>
          </p:cNvPr>
          <p:cNvSpPr>
            <a:spLocks noGrp="1"/>
          </p:cNvSpPr>
          <p:nvPr>
            <p:ph type="title"/>
          </p:nvPr>
        </p:nvSpPr>
        <p:spPr>
          <a:xfrm>
            <a:off x="1097280" y="286603"/>
            <a:ext cx="10058400" cy="1450757"/>
          </a:xfrm>
        </p:spPr>
        <p:txBody>
          <a:bodyPr>
            <a:normAutofit/>
          </a:bodyPr>
          <a:lstStyle/>
          <a:p>
            <a:pPr algn="ctr" rtl="1"/>
            <a:r>
              <a:rPr lang="he-IL" dirty="0">
                <a:latin typeface="+mn-lt"/>
              </a:rPr>
              <a:t>פערים</a:t>
            </a:r>
            <a:endParaRPr lang="en-US" dirty="0">
              <a:latin typeface="+mn-lt"/>
            </a:endParaRPr>
          </a:p>
        </p:txBody>
      </p:sp>
      <p:sp>
        <p:nvSpPr>
          <p:cNvPr id="3" name="Content Placeholder 2">
            <a:extLst>
              <a:ext uri="{FF2B5EF4-FFF2-40B4-BE49-F238E27FC236}">
                <a16:creationId xmlns:a16="http://schemas.microsoft.com/office/drawing/2014/main" id="{EF14906B-BB1F-453F-809F-C0E9672F7B20}"/>
              </a:ext>
            </a:extLst>
          </p:cNvPr>
          <p:cNvSpPr>
            <a:spLocks noGrp="1"/>
          </p:cNvSpPr>
          <p:nvPr>
            <p:ph idx="1"/>
          </p:nvPr>
        </p:nvSpPr>
        <p:spPr>
          <a:xfrm>
            <a:off x="1097279" y="1845734"/>
            <a:ext cx="6454987" cy="4023360"/>
          </a:xfrm>
        </p:spPr>
        <p:txBody>
          <a:bodyPr>
            <a:normAutofit/>
          </a:bodyPr>
          <a:lstStyle/>
          <a:p>
            <a:pPr>
              <a:buFont typeface="Wingdings" panose="05000000000000000000" pitchFamily="2" charset="2"/>
              <a:buChar char="§"/>
            </a:pPr>
            <a:r>
              <a:rPr lang="he-IL" dirty="0"/>
              <a:t>מבזק חדשות בעמוד הראשי, היה בתכנון ולא בוצע</a:t>
            </a:r>
          </a:p>
          <a:p>
            <a:pPr>
              <a:buFont typeface="Wingdings" panose="05000000000000000000" pitchFamily="2" charset="2"/>
              <a:buChar char="§"/>
            </a:pPr>
            <a:r>
              <a:rPr lang="he-IL" dirty="0"/>
              <a:t>עריכת מידע, קיים רק אפשרות של הוספה באפליקציה.</a:t>
            </a:r>
          </a:p>
          <a:p>
            <a:pPr>
              <a:buFont typeface="Wingdings" panose="05000000000000000000" pitchFamily="2" charset="2"/>
              <a:buChar char="§"/>
            </a:pPr>
            <a:r>
              <a:rPr lang="he-IL" dirty="0"/>
              <a:t>הצגת מידע רלוונטי על המקום (מיקום), היה בתכנון אך לא בוצע.</a:t>
            </a:r>
          </a:p>
          <a:p>
            <a:pPr>
              <a:buFont typeface="Wingdings" panose="05000000000000000000" pitchFamily="2" charset="2"/>
              <a:buChar char="§"/>
            </a:pPr>
            <a:r>
              <a:rPr lang="he-IL" dirty="0"/>
              <a:t>אישור ע"י מדריך תורים שנקבעו, התורים מאושרים אוטומטית.</a:t>
            </a:r>
          </a:p>
          <a:p>
            <a:pPr>
              <a:buFont typeface="Wingdings" panose="05000000000000000000" pitchFamily="2" charset="2"/>
              <a:buChar char="§"/>
            </a:pPr>
            <a:r>
              <a:rPr lang="he-IL" dirty="0"/>
              <a:t>עצות בריאות לא פעיל.</a:t>
            </a:r>
          </a:p>
          <a:p>
            <a:pPr>
              <a:buFont typeface="Wingdings" panose="05000000000000000000" pitchFamily="2" charset="2"/>
              <a:buChar char="§"/>
            </a:pPr>
            <a:r>
              <a:rPr lang="he-IL" dirty="0"/>
              <a:t>לא קיימות הוספת תמונות (בפרופיל).</a:t>
            </a:r>
            <a:endParaRPr lang="en-US" dirty="0"/>
          </a:p>
          <a:p>
            <a:pPr>
              <a:buFont typeface="Wingdings" panose="05000000000000000000" pitchFamily="2" charset="2"/>
              <a:buChar char="§"/>
            </a:pPr>
            <a:r>
              <a:rPr lang="he-IL" dirty="0"/>
              <a:t>אין מערכת לאישור או מילוי טפסי בריאות ע"י עובדי המקום.</a:t>
            </a:r>
            <a:endParaRPr lang="en-US" dirty="0"/>
          </a:p>
        </p:txBody>
      </p:sp>
      <p:pic>
        <p:nvPicPr>
          <p:cNvPr id="7" name="Graphic 6">
            <a:extLst>
              <a:ext uri="{FF2B5EF4-FFF2-40B4-BE49-F238E27FC236}">
                <a16:creationId xmlns:a16="http://schemas.microsoft.com/office/drawing/2014/main" id="{1570D02F-62D3-4A37-981D-BB67701F4B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649907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כותרת 3">
            <a:extLst>
              <a:ext uri="{FF2B5EF4-FFF2-40B4-BE49-F238E27FC236}">
                <a16:creationId xmlns:a16="http://schemas.microsoft.com/office/drawing/2014/main" id="{A9D94D15-AD94-4009-BBA6-A839F230436F}"/>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en-US" sz="8000">
                <a:solidFill>
                  <a:schemeClr val="tx1">
                    <a:lumMod val="85000"/>
                    <a:lumOff val="15000"/>
                  </a:schemeClr>
                </a:solidFill>
              </a:rPr>
              <a:t>דוגמאות למסדי נתונים</a:t>
            </a:r>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811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תיבת טקסט 1">
            <a:extLst>
              <a:ext uri="{FF2B5EF4-FFF2-40B4-BE49-F238E27FC236}">
                <a16:creationId xmlns:a16="http://schemas.microsoft.com/office/drawing/2014/main" id="{EA6D733B-EF4D-407F-BBD7-9AE030B5BE10}"/>
              </a:ext>
            </a:extLst>
          </p:cNvPr>
          <p:cNvSpPr txBox="1"/>
          <p:nvPr/>
        </p:nvSpPr>
        <p:spPr>
          <a:xfrm>
            <a:off x="633999" y="4550229"/>
            <a:ext cx="10909073" cy="1057655"/>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6000" spc="-50" dirty="0" err="1">
                <a:solidFill>
                  <a:schemeClr val="tx1">
                    <a:lumMod val="85000"/>
                    <a:lumOff val="15000"/>
                  </a:schemeClr>
                </a:solidFill>
                <a:latin typeface="+mj-lt"/>
                <a:ea typeface="+mj-ea"/>
                <a:cs typeface="+mj-cs"/>
              </a:rPr>
              <a:t>דוגמאות</a:t>
            </a:r>
            <a:r>
              <a:rPr lang="en-US" sz="6000" spc="-50" dirty="0">
                <a:solidFill>
                  <a:schemeClr val="tx1">
                    <a:lumMod val="85000"/>
                    <a:lumOff val="15000"/>
                  </a:schemeClr>
                </a:solidFill>
                <a:latin typeface="+mj-lt"/>
                <a:ea typeface="+mj-ea"/>
                <a:cs typeface="+mj-cs"/>
              </a:rPr>
              <a:t> </a:t>
            </a:r>
            <a:r>
              <a:rPr lang="en-US" sz="6000" spc="-50" dirty="0" err="1">
                <a:solidFill>
                  <a:schemeClr val="tx1">
                    <a:lumMod val="85000"/>
                    <a:lumOff val="15000"/>
                  </a:schemeClr>
                </a:solidFill>
                <a:latin typeface="+mj-lt"/>
                <a:ea typeface="+mj-ea"/>
                <a:cs typeface="+mj-cs"/>
              </a:rPr>
              <a:t>למסד</a:t>
            </a:r>
            <a:r>
              <a:rPr lang="en-US" sz="6000" spc="-50" dirty="0">
                <a:solidFill>
                  <a:schemeClr val="tx1">
                    <a:lumMod val="85000"/>
                    <a:lumOff val="15000"/>
                  </a:schemeClr>
                </a:solidFill>
                <a:latin typeface="+mj-lt"/>
                <a:ea typeface="+mj-ea"/>
                <a:cs typeface="+mj-cs"/>
              </a:rPr>
              <a:t> </a:t>
            </a:r>
            <a:r>
              <a:rPr lang="en-US" sz="6000" spc="-50" dirty="0" err="1">
                <a:solidFill>
                  <a:schemeClr val="tx1">
                    <a:lumMod val="85000"/>
                    <a:lumOff val="15000"/>
                  </a:schemeClr>
                </a:solidFill>
                <a:latin typeface="+mj-lt"/>
                <a:ea typeface="+mj-ea"/>
                <a:cs typeface="+mj-cs"/>
              </a:rPr>
              <a:t>נתונים</a:t>
            </a:r>
            <a:endParaRPr lang="en-US" sz="6000" spc="-50" dirty="0">
              <a:solidFill>
                <a:schemeClr val="tx1">
                  <a:lumMod val="85000"/>
                  <a:lumOff val="15000"/>
                </a:schemeClr>
              </a:solidFill>
              <a:latin typeface="+mj-lt"/>
              <a:ea typeface="+mj-ea"/>
              <a:cs typeface="+mj-cs"/>
            </a:endParaRPr>
          </a:p>
        </p:txBody>
      </p:sp>
      <p:pic>
        <p:nvPicPr>
          <p:cNvPr id="7" name="תמונה 6" descr="תמונה שמכילה טקסט&#10;&#10;התיאור נוצר באופן אוטומטי">
            <a:extLst>
              <a:ext uri="{FF2B5EF4-FFF2-40B4-BE49-F238E27FC236}">
                <a16:creationId xmlns:a16="http://schemas.microsoft.com/office/drawing/2014/main" id="{A0D951F6-2FB7-4B9F-9203-CE20E3225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58" y="872017"/>
            <a:ext cx="3312784" cy="3138862"/>
          </a:xfrm>
          <a:prstGeom prst="rect">
            <a:avLst/>
          </a:prstGeom>
        </p:spPr>
      </p:pic>
      <p:sp>
        <p:nvSpPr>
          <p:cNvPr id="22" name="Rectangle 21">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תמונה 8" descr="תמונה שמכילה צילום מסך&#10;&#10;התיאור נוצר באופן אוטומטי">
            <a:extLst>
              <a:ext uri="{FF2B5EF4-FFF2-40B4-BE49-F238E27FC236}">
                <a16:creationId xmlns:a16="http://schemas.microsoft.com/office/drawing/2014/main" id="{F197EDEF-B71A-4CE2-B6FB-BB06A6906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872" y="1061121"/>
            <a:ext cx="3312785" cy="2760653"/>
          </a:xfrm>
          <a:prstGeom prst="rect">
            <a:avLst/>
          </a:prstGeom>
        </p:spPr>
      </p:pic>
      <p:sp>
        <p:nvSpPr>
          <p:cNvPr id="24" name="Rectangle 23">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a:extLst>
              <a:ext uri="{FF2B5EF4-FFF2-40B4-BE49-F238E27FC236}">
                <a16:creationId xmlns:a16="http://schemas.microsoft.com/office/drawing/2014/main" id="{5B3E5C2E-A74D-4532-BF87-6CD2C2B4C8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0289" y="872017"/>
            <a:ext cx="3312784" cy="3138862"/>
          </a:xfrm>
          <a:prstGeom prst="rect">
            <a:avLst/>
          </a:prstGeom>
        </p:spPr>
      </p:pic>
      <p:cxnSp>
        <p:nvCxnSpPr>
          <p:cNvPr id="26" name="Straight Connector 25">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2199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6CF7CD8-9353-4D28-BF79-7DE07BDA6A85}"/>
              </a:ext>
            </a:extLst>
          </p:cNvPr>
          <p:cNvSpPr>
            <a:spLocks noGrp="1"/>
          </p:cNvSpPr>
          <p:nvPr>
            <p:ph type="title"/>
          </p:nvPr>
        </p:nvSpPr>
        <p:spPr>
          <a:xfrm>
            <a:off x="633999" y="4550229"/>
            <a:ext cx="10909073" cy="1057655"/>
          </a:xfrm>
        </p:spPr>
        <p:txBody>
          <a:bodyPr vert="horz" lIns="91440" tIns="45720" rIns="91440" bIns="45720" rtlCol="0" anchor="b">
            <a:normAutofit/>
          </a:bodyPr>
          <a:lstStyle/>
          <a:p>
            <a:pPr rtl="0"/>
            <a:r>
              <a:rPr lang="en-US" sz="6000">
                <a:solidFill>
                  <a:schemeClr val="tx1">
                    <a:lumMod val="85000"/>
                    <a:lumOff val="15000"/>
                  </a:schemeClr>
                </a:solidFill>
              </a:rPr>
              <a:t>דוגמאות למסד נתונים</a:t>
            </a:r>
          </a:p>
        </p:txBody>
      </p:sp>
      <p:pic>
        <p:nvPicPr>
          <p:cNvPr id="5" name="מציין מיקום תוכן 4" descr="תמונה שמכילה צילום מסך&#10;&#10;התיאור נוצר באופן אוטומטי">
            <a:extLst>
              <a:ext uri="{FF2B5EF4-FFF2-40B4-BE49-F238E27FC236}">
                <a16:creationId xmlns:a16="http://schemas.microsoft.com/office/drawing/2014/main" id="{BCF39F62-6BAF-4664-BC00-4B69CB7C72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457" y="1549824"/>
            <a:ext cx="5131653" cy="1783248"/>
          </a:xfrm>
          <a:prstGeom prst="rect">
            <a:avLst/>
          </a:prstGeom>
        </p:spPr>
      </p:pic>
      <p:sp>
        <p:nvSpPr>
          <p:cNvPr id="20" name="Rectangle 1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תמונה 6" descr="תמונה שמכילה צילום מסך&#10;&#10;התיאור נוצר באופן אוטומטי">
            <a:extLst>
              <a:ext uri="{FF2B5EF4-FFF2-40B4-BE49-F238E27FC236}">
                <a16:creationId xmlns:a16="http://schemas.microsoft.com/office/drawing/2014/main" id="{EDB2BD64-7D07-401D-A34C-2B9AFBFDC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891" y="640080"/>
            <a:ext cx="3509762" cy="3602736"/>
          </a:xfrm>
          <a:prstGeom prst="rect">
            <a:avLst/>
          </a:prstGeom>
        </p:spPr>
      </p:pic>
      <p:cxnSp>
        <p:nvCxnSpPr>
          <p:cNvPr id="22"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502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0D128-541E-4FA1-8315-B032D354ADCC}"/>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algn="r"/>
            <a:r>
              <a:rPr lang="en-US" sz="5000" dirty="0" err="1">
                <a:solidFill>
                  <a:schemeClr val="tx1">
                    <a:lumMod val="85000"/>
                    <a:lumOff val="15000"/>
                  </a:schemeClr>
                </a:solidFill>
              </a:rPr>
              <a:t>קישור</a:t>
            </a:r>
            <a:r>
              <a:rPr lang="en-US" sz="5000" dirty="0">
                <a:solidFill>
                  <a:schemeClr val="tx1">
                    <a:lumMod val="85000"/>
                    <a:lumOff val="15000"/>
                  </a:schemeClr>
                </a:solidFill>
              </a:rPr>
              <a:t> ל :GITHUB</a:t>
            </a:r>
            <a:br>
              <a:rPr lang="en-US" sz="5000" dirty="0">
                <a:solidFill>
                  <a:schemeClr val="tx1">
                    <a:lumMod val="85000"/>
                    <a:lumOff val="15000"/>
                  </a:schemeClr>
                </a:solidFill>
              </a:rPr>
            </a:br>
            <a:r>
              <a:rPr lang="en-US" sz="5000" dirty="0">
                <a:solidFill>
                  <a:schemeClr val="tx1">
                    <a:lumMod val="85000"/>
                    <a:lumOff val="15000"/>
                  </a:schemeClr>
                </a:solidFill>
                <a:hlinkClick r:id="rId2"/>
              </a:rPr>
              <a:t>https://github.com/IgorKrol/GymApp</a:t>
            </a:r>
            <a:endParaRPr lang="en-US" sz="5000" dirty="0">
              <a:solidFill>
                <a:schemeClr val="tx1">
                  <a:lumMod val="85000"/>
                  <a:lumOff val="15000"/>
                </a:schemeClr>
              </a:solidFill>
            </a:endParaRPr>
          </a:p>
        </p:txBody>
      </p:sp>
      <p:sp>
        <p:nvSpPr>
          <p:cNvPr id="33"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899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1">
            <a:extLst>
              <a:ext uri="{FF2B5EF4-FFF2-40B4-BE49-F238E27FC236}">
                <a16:creationId xmlns:a16="http://schemas.microsoft.com/office/drawing/2014/main" id="{9145609C-D9D9-422B-9CB3-0C126768B2F5}"/>
              </a:ext>
            </a:extLst>
          </p:cNvPr>
          <p:cNvSpPr>
            <a:spLocks noChangeArrowheads="1"/>
          </p:cNvSpPr>
          <p:nvPr/>
        </p:nvSpPr>
        <p:spPr bwMode="auto">
          <a:xfrm>
            <a:off x="4695825" y="16065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F242358D-F27A-4A4B-996B-9DDB1F1A7006}"/>
              </a:ext>
            </a:extLst>
          </p:cNvPr>
          <p:cNvGraphicFramePr>
            <a:graphicFrameLocks noGrp="1"/>
          </p:cNvGraphicFramePr>
          <p:nvPr>
            <p:extLst>
              <p:ext uri="{D42A27DB-BD31-4B8C-83A1-F6EECF244321}">
                <p14:modId xmlns:p14="http://schemas.microsoft.com/office/powerpoint/2010/main" val="54765383"/>
              </p:ext>
            </p:extLst>
          </p:nvPr>
        </p:nvGraphicFramePr>
        <p:xfrm>
          <a:off x="643467" y="752251"/>
          <a:ext cx="10905068" cy="4832667"/>
        </p:xfrm>
        <a:graphic>
          <a:graphicData uri="http://schemas.openxmlformats.org/drawingml/2006/table">
            <a:tbl>
              <a:tblPr firstRow="1" bandRow="1">
                <a:tableStyleId>{5C22544A-7EE6-4342-B048-85BDC9FD1C3A}</a:tableStyleId>
              </a:tblPr>
              <a:tblGrid>
                <a:gridCol w="1949423">
                  <a:extLst>
                    <a:ext uri="{9D8B030D-6E8A-4147-A177-3AD203B41FA5}">
                      <a16:colId xmlns:a16="http://schemas.microsoft.com/office/drawing/2014/main" val="2102482672"/>
                    </a:ext>
                  </a:extLst>
                </a:gridCol>
                <a:gridCol w="1318038">
                  <a:extLst>
                    <a:ext uri="{9D8B030D-6E8A-4147-A177-3AD203B41FA5}">
                      <a16:colId xmlns:a16="http://schemas.microsoft.com/office/drawing/2014/main" val="2913870729"/>
                    </a:ext>
                  </a:extLst>
                </a:gridCol>
                <a:gridCol w="6573463">
                  <a:extLst>
                    <a:ext uri="{9D8B030D-6E8A-4147-A177-3AD203B41FA5}">
                      <a16:colId xmlns:a16="http://schemas.microsoft.com/office/drawing/2014/main" val="2671776133"/>
                    </a:ext>
                  </a:extLst>
                </a:gridCol>
                <a:gridCol w="1064144">
                  <a:extLst>
                    <a:ext uri="{9D8B030D-6E8A-4147-A177-3AD203B41FA5}">
                      <a16:colId xmlns:a16="http://schemas.microsoft.com/office/drawing/2014/main" val="3087011925"/>
                    </a:ext>
                  </a:extLst>
                </a:gridCol>
              </a:tblGrid>
              <a:tr h="751587">
                <a:tc>
                  <a:txBody>
                    <a:bodyPr/>
                    <a:lstStyle/>
                    <a:p>
                      <a:pPr marL="0" marR="0" algn="r" rtl="1">
                        <a:lnSpc>
                          <a:spcPct val="107000"/>
                        </a:lnSpc>
                        <a:spcBef>
                          <a:spcPts val="0"/>
                        </a:spcBef>
                        <a:spcAft>
                          <a:spcPts val="800"/>
                        </a:spcAft>
                      </a:pPr>
                      <a:r>
                        <a:rPr lang="he-IL" sz="1700">
                          <a:effectLst/>
                        </a:rPr>
                        <a:t>תת סוג</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סוג </a:t>
                      </a:r>
                      <a:br>
                        <a:rPr lang="he-IL" sz="1700">
                          <a:effectLst/>
                        </a:rPr>
                      </a:br>
                      <a:r>
                        <a:rPr lang="he-IL" sz="1300">
                          <a:effectLst/>
                        </a:rPr>
                        <a:t>(פונקציונאלית/ </a:t>
                      </a:r>
                      <a:br>
                        <a:rPr lang="he-IL" sz="1300">
                          <a:effectLst/>
                        </a:rPr>
                      </a:br>
                      <a:r>
                        <a:rPr lang="he-IL" sz="1300">
                          <a:effectLst/>
                        </a:rPr>
                        <a:t>לא פונקציונאלית)</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תיאור</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מס' מזהה</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extLst>
                  <a:ext uri="{0D108BD9-81ED-4DB2-BD59-A6C34878D82A}">
                    <a16:rowId xmlns:a16="http://schemas.microsoft.com/office/drawing/2014/main" val="65071315"/>
                  </a:ext>
                </a:extLst>
              </a:tr>
              <a:tr h="340090">
                <a:tc>
                  <a:txBody>
                    <a:bodyPr/>
                    <a:lstStyle/>
                    <a:p>
                      <a:pPr marL="0" marR="0" algn="r" rtl="1">
                        <a:lnSpc>
                          <a:spcPct val="107000"/>
                        </a:lnSpc>
                        <a:spcBef>
                          <a:spcPts val="0"/>
                        </a:spcBef>
                        <a:spcAft>
                          <a:spcPts val="800"/>
                        </a:spcAft>
                      </a:pPr>
                      <a:r>
                        <a:rPr lang="he-IL" sz="1700">
                          <a:effectLst/>
                        </a:rPr>
                        <a:t>דרישת מידע</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פונק'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שמירת משתמשים</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1</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extLst>
                  <a:ext uri="{0D108BD9-81ED-4DB2-BD59-A6C34878D82A}">
                    <a16:rowId xmlns:a16="http://schemas.microsoft.com/office/drawing/2014/main" val="2052388475"/>
                  </a:ext>
                </a:extLst>
              </a:tr>
              <a:tr h="340090">
                <a:tc>
                  <a:txBody>
                    <a:bodyPr/>
                    <a:lstStyle/>
                    <a:p>
                      <a:pPr marL="0" marR="0" algn="r" rtl="1">
                        <a:lnSpc>
                          <a:spcPct val="107000"/>
                        </a:lnSpc>
                        <a:spcBef>
                          <a:spcPts val="0"/>
                        </a:spcBef>
                        <a:spcAft>
                          <a:spcPts val="800"/>
                        </a:spcAft>
                      </a:pPr>
                      <a:r>
                        <a:rPr lang="he-IL" sz="1700">
                          <a:effectLst/>
                        </a:rPr>
                        <a:t>דרישת ממשק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פונק'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אפשרות כניסה ללא התחברות (</a:t>
                      </a:r>
                      <a:r>
                        <a:rPr lang="en-US" sz="1700">
                          <a:effectLst/>
                        </a:rPr>
                        <a:t>guest</a:t>
                      </a:r>
                      <a:r>
                        <a:rPr lang="he-IL" sz="1700">
                          <a:effectLst/>
                        </a:rPr>
                        <a:t>)</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2</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extLst>
                  <a:ext uri="{0D108BD9-81ED-4DB2-BD59-A6C34878D82A}">
                    <a16:rowId xmlns:a16="http://schemas.microsoft.com/office/drawing/2014/main" val="2777174897"/>
                  </a:ext>
                </a:extLst>
              </a:tr>
              <a:tr h="340090">
                <a:tc>
                  <a:txBody>
                    <a:bodyPr/>
                    <a:lstStyle/>
                    <a:p>
                      <a:pPr marL="0" marR="0" algn="r" rtl="1">
                        <a:lnSpc>
                          <a:spcPct val="107000"/>
                        </a:lnSpc>
                        <a:spcBef>
                          <a:spcPts val="0"/>
                        </a:spcBef>
                        <a:spcAft>
                          <a:spcPts val="800"/>
                        </a:spcAft>
                      </a:pPr>
                      <a:r>
                        <a:rPr lang="he-IL" sz="1700">
                          <a:effectLst/>
                        </a:rPr>
                        <a:t>דרישת מידע</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פונק'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קביעת תורים למדריכים</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3</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extLst>
                  <a:ext uri="{0D108BD9-81ED-4DB2-BD59-A6C34878D82A}">
                    <a16:rowId xmlns:a16="http://schemas.microsoft.com/office/drawing/2014/main" val="3383582087"/>
                  </a:ext>
                </a:extLst>
              </a:tr>
              <a:tr h="340090">
                <a:tc>
                  <a:txBody>
                    <a:bodyPr/>
                    <a:lstStyle/>
                    <a:p>
                      <a:pPr marL="0" marR="0" algn="r" rtl="1">
                        <a:lnSpc>
                          <a:spcPct val="107000"/>
                        </a:lnSpc>
                        <a:spcBef>
                          <a:spcPts val="0"/>
                        </a:spcBef>
                        <a:spcAft>
                          <a:spcPts val="800"/>
                        </a:spcAft>
                      </a:pPr>
                      <a:r>
                        <a:rPr lang="en-US" sz="1700">
                          <a:effectLst/>
                        </a:rPr>
                        <a:t>usability</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לא פונק'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מבזקי חדשות בעמוד הראשי</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4</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extLst>
                  <a:ext uri="{0D108BD9-81ED-4DB2-BD59-A6C34878D82A}">
                    <a16:rowId xmlns:a16="http://schemas.microsoft.com/office/drawing/2014/main" val="766757947"/>
                  </a:ext>
                </a:extLst>
              </a:tr>
              <a:tr h="340090">
                <a:tc>
                  <a:txBody>
                    <a:bodyPr/>
                    <a:lstStyle/>
                    <a:p>
                      <a:pPr marL="0" marR="0" algn="r" rtl="1">
                        <a:lnSpc>
                          <a:spcPct val="107000"/>
                        </a:lnSpc>
                        <a:spcBef>
                          <a:spcPts val="0"/>
                        </a:spcBef>
                        <a:spcAft>
                          <a:spcPts val="800"/>
                        </a:spcAft>
                      </a:pPr>
                      <a:r>
                        <a:rPr lang="en-US" sz="1700">
                          <a:effectLst/>
                        </a:rPr>
                        <a:t>maintainability</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לא פונק'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tabLst>
                          <a:tab pos="296545" algn="l"/>
                        </a:tabLst>
                      </a:pPr>
                      <a:r>
                        <a:rPr lang="he-IL" sz="1700">
                          <a:effectLst/>
                        </a:rPr>
                        <a:t>עריכת מידע: מדריכים, מתקנים, המלצות תזונה ובריאות, מבזקי חדשות</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5</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extLst>
                  <a:ext uri="{0D108BD9-81ED-4DB2-BD59-A6C34878D82A}">
                    <a16:rowId xmlns:a16="http://schemas.microsoft.com/office/drawing/2014/main" val="4108885570"/>
                  </a:ext>
                </a:extLst>
              </a:tr>
              <a:tr h="340090">
                <a:tc>
                  <a:txBody>
                    <a:bodyPr/>
                    <a:lstStyle/>
                    <a:p>
                      <a:pPr marL="0" marR="0" algn="r" rtl="1">
                        <a:lnSpc>
                          <a:spcPct val="107000"/>
                        </a:lnSpc>
                        <a:spcBef>
                          <a:spcPts val="0"/>
                        </a:spcBef>
                        <a:spcAft>
                          <a:spcPts val="800"/>
                        </a:spcAft>
                        <a:tabLst>
                          <a:tab pos="1092200" algn="r"/>
                        </a:tabLst>
                      </a:pPr>
                      <a:r>
                        <a:rPr lang="en-US" sz="1700">
                          <a:effectLst/>
                        </a:rPr>
                        <a:t>usability	</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לא פונק'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פיצול לקטגוריות לפי נושאים</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6</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extLst>
                  <a:ext uri="{0D108BD9-81ED-4DB2-BD59-A6C34878D82A}">
                    <a16:rowId xmlns:a16="http://schemas.microsoft.com/office/drawing/2014/main" val="3942692519"/>
                  </a:ext>
                </a:extLst>
              </a:tr>
              <a:tr h="340090">
                <a:tc>
                  <a:txBody>
                    <a:bodyPr/>
                    <a:lstStyle/>
                    <a:p>
                      <a:pPr marL="0" marR="0" algn="r" rtl="1">
                        <a:lnSpc>
                          <a:spcPct val="107000"/>
                        </a:lnSpc>
                        <a:spcBef>
                          <a:spcPts val="0"/>
                        </a:spcBef>
                        <a:spcAft>
                          <a:spcPts val="800"/>
                        </a:spcAft>
                      </a:pPr>
                      <a:r>
                        <a:rPr lang="en-US" sz="1700">
                          <a:effectLst/>
                        </a:rPr>
                        <a:t>safety</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לא פונק'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נגישות למילוי טפסים (הצהרת בריאות וכד')</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7</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extLst>
                  <a:ext uri="{0D108BD9-81ED-4DB2-BD59-A6C34878D82A}">
                    <a16:rowId xmlns:a16="http://schemas.microsoft.com/office/drawing/2014/main" val="2018936694"/>
                  </a:ext>
                </a:extLst>
              </a:tr>
              <a:tr h="340090">
                <a:tc>
                  <a:txBody>
                    <a:bodyPr/>
                    <a:lstStyle/>
                    <a:p>
                      <a:pPr marL="0" marR="0" algn="r" rtl="1">
                        <a:lnSpc>
                          <a:spcPct val="107000"/>
                        </a:lnSpc>
                        <a:spcBef>
                          <a:spcPts val="0"/>
                        </a:spcBef>
                        <a:spcAft>
                          <a:spcPts val="800"/>
                        </a:spcAft>
                      </a:pPr>
                      <a:r>
                        <a:rPr lang="he-IL" sz="1700">
                          <a:effectLst/>
                        </a:rPr>
                        <a:t>דרישת ממשק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פונק'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קנייה וחידוש מנוי</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8</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extLst>
                  <a:ext uri="{0D108BD9-81ED-4DB2-BD59-A6C34878D82A}">
                    <a16:rowId xmlns:a16="http://schemas.microsoft.com/office/drawing/2014/main" val="3483522926"/>
                  </a:ext>
                </a:extLst>
              </a:tr>
              <a:tr h="340090">
                <a:tc>
                  <a:txBody>
                    <a:bodyPr/>
                    <a:lstStyle/>
                    <a:p>
                      <a:pPr marL="0" marR="0" algn="r" rtl="1">
                        <a:lnSpc>
                          <a:spcPct val="107000"/>
                        </a:lnSpc>
                        <a:spcBef>
                          <a:spcPts val="0"/>
                        </a:spcBef>
                        <a:spcAft>
                          <a:spcPts val="800"/>
                        </a:spcAft>
                      </a:pPr>
                      <a:r>
                        <a:rPr lang="he-IL" sz="1700">
                          <a:effectLst/>
                        </a:rPr>
                        <a:t>דרישת ממשק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פונק'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הצגת מידע רלוונטי על המקום: שעות פעילות, אודות, מתקנים, מדריכים</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9</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extLst>
                  <a:ext uri="{0D108BD9-81ED-4DB2-BD59-A6C34878D82A}">
                    <a16:rowId xmlns:a16="http://schemas.microsoft.com/office/drawing/2014/main" val="225303952"/>
                  </a:ext>
                </a:extLst>
              </a:tr>
              <a:tr h="340090">
                <a:tc>
                  <a:txBody>
                    <a:bodyPr/>
                    <a:lstStyle/>
                    <a:p>
                      <a:pPr marL="0" marR="0" algn="r" rtl="1">
                        <a:lnSpc>
                          <a:spcPct val="107000"/>
                        </a:lnSpc>
                        <a:spcBef>
                          <a:spcPts val="0"/>
                        </a:spcBef>
                        <a:spcAft>
                          <a:spcPts val="800"/>
                        </a:spcAft>
                      </a:pPr>
                      <a:r>
                        <a:rPr lang="he-IL" sz="1700">
                          <a:effectLst/>
                        </a:rPr>
                        <a:t>דרישה תפעולית</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פונק'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התחברות משתמשים</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10</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extLst>
                  <a:ext uri="{0D108BD9-81ED-4DB2-BD59-A6C34878D82A}">
                    <a16:rowId xmlns:a16="http://schemas.microsoft.com/office/drawing/2014/main" val="3752967449"/>
                  </a:ext>
                </a:extLst>
              </a:tr>
              <a:tr h="340090">
                <a:tc>
                  <a:txBody>
                    <a:bodyPr/>
                    <a:lstStyle/>
                    <a:p>
                      <a:pPr marL="0" marR="0" algn="r" rtl="1">
                        <a:lnSpc>
                          <a:spcPct val="107000"/>
                        </a:lnSpc>
                        <a:spcBef>
                          <a:spcPts val="0"/>
                        </a:spcBef>
                        <a:spcAft>
                          <a:spcPts val="800"/>
                        </a:spcAft>
                      </a:pPr>
                      <a:r>
                        <a:rPr lang="he-IL" sz="1700">
                          <a:effectLst/>
                        </a:rPr>
                        <a:t>התאמה פונקציונאלית</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לא פונק'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אישור תורים שנקבעו על ידי מדריכים</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11</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extLst>
                  <a:ext uri="{0D108BD9-81ED-4DB2-BD59-A6C34878D82A}">
                    <a16:rowId xmlns:a16="http://schemas.microsoft.com/office/drawing/2014/main" val="4001998025"/>
                  </a:ext>
                </a:extLst>
              </a:tr>
              <a:tr h="340090">
                <a:tc>
                  <a:txBody>
                    <a:bodyPr/>
                    <a:lstStyle/>
                    <a:p>
                      <a:pPr marL="0" marR="0" algn="r" rtl="1">
                        <a:lnSpc>
                          <a:spcPct val="107000"/>
                        </a:lnSpc>
                        <a:spcBef>
                          <a:spcPts val="0"/>
                        </a:spcBef>
                        <a:spcAft>
                          <a:spcPts val="800"/>
                        </a:spcAft>
                      </a:pPr>
                      <a:r>
                        <a:rPr lang="he-IL" sz="1700">
                          <a:effectLst/>
                        </a:rPr>
                        <a:t>דרישה תפעולית</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פונק'</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אקטיביטי משמעותי (קביעת תורים)</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tc>
                  <a:txBody>
                    <a:bodyPr/>
                    <a:lstStyle/>
                    <a:p>
                      <a:pPr marL="0" marR="0" algn="r" rtl="1">
                        <a:lnSpc>
                          <a:spcPct val="107000"/>
                        </a:lnSpc>
                        <a:spcBef>
                          <a:spcPts val="0"/>
                        </a:spcBef>
                        <a:spcAft>
                          <a:spcPts val="800"/>
                        </a:spcAft>
                      </a:pPr>
                      <a:r>
                        <a:rPr lang="he-IL" sz="1700">
                          <a:effectLst/>
                        </a:rPr>
                        <a:t>12</a:t>
                      </a:r>
                      <a:endParaRPr lang="en-US" sz="1500">
                        <a:effectLst/>
                        <a:latin typeface="Calibri" panose="020F0502020204030204" pitchFamily="34" charset="0"/>
                        <a:ea typeface="Calibri" panose="020F0502020204030204" pitchFamily="34" charset="0"/>
                        <a:cs typeface="Arial" panose="020B0604020202020204" pitchFamily="34" charset="0"/>
                      </a:endParaRPr>
                    </a:p>
                  </a:txBody>
                  <a:tcPr marL="43761" marR="43761" marT="21880" marB="21880"/>
                </a:tc>
                <a:extLst>
                  <a:ext uri="{0D108BD9-81ED-4DB2-BD59-A6C34878D82A}">
                    <a16:rowId xmlns:a16="http://schemas.microsoft.com/office/drawing/2014/main" val="2688806595"/>
                  </a:ext>
                </a:extLst>
              </a:tr>
            </a:tbl>
          </a:graphicData>
        </a:graphic>
      </p:graphicFrame>
    </p:spTree>
    <p:extLst>
      <p:ext uri="{BB962C8B-B14F-4D97-AF65-F5344CB8AC3E}">
        <p14:creationId xmlns:p14="http://schemas.microsoft.com/office/powerpoint/2010/main" val="107531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3">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25">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27">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29">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כותרת 3">
            <a:extLst>
              <a:ext uri="{FF2B5EF4-FFF2-40B4-BE49-F238E27FC236}">
                <a16:creationId xmlns:a16="http://schemas.microsoft.com/office/drawing/2014/main" id="{FE6FF9E2-8873-42D3-AED0-D3AFB2FB2C79}"/>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rtl="0"/>
            <a:r>
              <a:rPr lang="en-US" sz="13800" dirty="0">
                <a:solidFill>
                  <a:schemeClr val="tx1">
                    <a:lumMod val="85000"/>
                    <a:lumOff val="15000"/>
                  </a:schemeClr>
                </a:solidFill>
              </a:rPr>
              <a:t>UMLs</a:t>
            </a:r>
            <a:endParaRPr lang="en-US" sz="8000" dirty="0">
              <a:solidFill>
                <a:schemeClr val="tx1">
                  <a:lumMod val="85000"/>
                  <a:lumOff val="15000"/>
                </a:schemeClr>
              </a:solidFill>
            </a:endParaRPr>
          </a:p>
        </p:txBody>
      </p:sp>
      <p:sp>
        <p:nvSpPr>
          <p:cNvPr id="40" name="Rectangle 31">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3">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490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7" name="Straight Connector 6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9" name="Rectangle 68">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DBA33AB-25C1-4FA5-8502-E5FF579C6A06}"/>
              </a:ext>
            </a:extLst>
          </p:cNvPr>
          <p:cNvSpPr txBox="1"/>
          <p:nvPr/>
        </p:nvSpPr>
        <p:spPr>
          <a:xfrm>
            <a:off x="8141110" y="639097"/>
            <a:ext cx="3401961" cy="3686015"/>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6600" spc="-50">
                <a:solidFill>
                  <a:schemeClr val="tx1">
                    <a:lumMod val="85000"/>
                    <a:lumOff val="15000"/>
                  </a:schemeClr>
                </a:solidFill>
                <a:latin typeface="+mj-lt"/>
                <a:ea typeface="+mj-ea"/>
                <a:cs typeface="+mj-cs"/>
              </a:rPr>
              <a:t>Activity Diagram</a:t>
            </a:r>
          </a:p>
        </p:txBody>
      </p:sp>
      <p:pic>
        <p:nvPicPr>
          <p:cNvPr id="57" name="Picture 56">
            <a:extLst>
              <a:ext uri="{FF2B5EF4-FFF2-40B4-BE49-F238E27FC236}">
                <a16:creationId xmlns:a16="http://schemas.microsoft.com/office/drawing/2014/main" id="{7857BA62-CB89-4DF8-BCC5-FA8FEDC60C94}"/>
              </a:ext>
            </a:extLst>
          </p:cNvPr>
          <p:cNvPicPr>
            <a:picLocks noChangeAspect="1"/>
          </p:cNvPicPr>
          <p:nvPr/>
        </p:nvPicPr>
        <p:blipFill>
          <a:blip r:embed="rId2"/>
          <a:stretch>
            <a:fillRect/>
          </a:stretch>
        </p:blipFill>
        <p:spPr>
          <a:xfrm>
            <a:off x="1313099" y="640081"/>
            <a:ext cx="5554017" cy="5054156"/>
          </a:xfrm>
          <a:prstGeom prst="rect">
            <a:avLst/>
          </a:prstGeom>
        </p:spPr>
      </p:pic>
      <p:cxnSp>
        <p:nvCxnSpPr>
          <p:cNvPr id="71" name="Straight Connector 70">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357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2266C9-004A-48A1-BCA1-EFC555C2E9A1}"/>
              </a:ext>
            </a:extLst>
          </p:cNvPr>
          <p:cNvSpPr txBox="1"/>
          <p:nvPr/>
        </p:nvSpPr>
        <p:spPr>
          <a:xfrm>
            <a:off x="8141110" y="639097"/>
            <a:ext cx="3401961" cy="3686015"/>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6600" spc="-50">
                <a:solidFill>
                  <a:schemeClr val="tx1">
                    <a:lumMod val="85000"/>
                    <a:lumOff val="15000"/>
                  </a:schemeClr>
                </a:solidFill>
                <a:latin typeface="+mj-lt"/>
                <a:ea typeface="+mj-ea"/>
                <a:cs typeface="+mj-cs"/>
              </a:rPr>
              <a:t>Class Diagram</a:t>
            </a:r>
          </a:p>
        </p:txBody>
      </p:sp>
      <p:pic>
        <p:nvPicPr>
          <p:cNvPr id="15" name="Content Placeholder 14" descr="A close up of text on a white background&#10;&#10;Description automatically generated">
            <a:extLst>
              <a:ext uri="{FF2B5EF4-FFF2-40B4-BE49-F238E27FC236}">
                <a16:creationId xmlns:a16="http://schemas.microsoft.com/office/drawing/2014/main" id="{6BED0835-C3AB-43D8-B0F3-4B765C9298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687401"/>
            <a:ext cx="6912217" cy="4959515"/>
          </a:xfrm>
          <a:prstGeom prst="rect">
            <a:avLst/>
          </a:prstGeom>
        </p:spPr>
      </p:pic>
      <p:cxnSp>
        <p:nvCxnSpPr>
          <p:cNvPr id="29" name="Straight Connector 2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3102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3F21E25-E20C-47F9-BDE7-8C26DE362F5F}"/>
              </a:ext>
            </a:extLst>
          </p:cNvPr>
          <p:cNvSpPr txBox="1"/>
          <p:nvPr/>
        </p:nvSpPr>
        <p:spPr>
          <a:xfrm>
            <a:off x="8141110" y="639097"/>
            <a:ext cx="3401961" cy="3686015"/>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6600" spc="-50">
                <a:solidFill>
                  <a:schemeClr val="tx1">
                    <a:lumMod val="85000"/>
                    <a:lumOff val="15000"/>
                  </a:schemeClr>
                </a:solidFill>
                <a:latin typeface="+mj-lt"/>
                <a:ea typeface="+mj-ea"/>
                <a:cs typeface="+mj-cs"/>
              </a:rPr>
              <a:t>ERD</a:t>
            </a:r>
          </a:p>
        </p:txBody>
      </p:sp>
      <p:pic>
        <p:nvPicPr>
          <p:cNvPr id="5" name="Picture 4">
            <a:extLst>
              <a:ext uri="{FF2B5EF4-FFF2-40B4-BE49-F238E27FC236}">
                <a16:creationId xmlns:a16="http://schemas.microsoft.com/office/drawing/2014/main" id="{7F4AD340-C270-4273-B3FB-30D525CB1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860207"/>
            <a:ext cx="6912217" cy="4613904"/>
          </a:xfrm>
          <a:prstGeom prst="rect">
            <a:avLst/>
          </a:prstGeom>
        </p:spPr>
      </p:pic>
      <p:cxnSp>
        <p:nvCxnSpPr>
          <p:cNvPr id="19" name="Straight Connector 1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384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A2050B-5278-4C26-AD1A-C6426527FE9D}"/>
              </a:ext>
            </a:extLst>
          </p:cNvPr>
          <p:cNvSpPr txBox="1"/>
          <p:nvPr/>
        </p:nvSpPr>
        <p:spPr>
          <a:xfrm>
            <a:off x="8141110" y="639097"/>
            <a:ext cx="3401961" cy="3686015"/>
          </a:xfrm>
          <a:prstGeom prst="rect">
            <a:avLst/>
          </a:prstGeom>
        </p:spPr>
        <p:txBody>
          <a:bodyPr vert="horz" lIns="91440" tIns="45720" rIns="91440" bIns="45720" rtlCol="0" anchor="b">
            <a:normAutofit/>
          </a:bodyPr>
          <a:lstStyle/>
          <a:p>
            <a:pPr>
              <a:lnSpc>
                <a:spcPct val="85000"/>
              </a:lnSpc>
              <a:spcBef>
                <a:spcPct val="0"/>
              </a:spcBef>
              <a:spcAft>
                <a:spcPts val="600"/>
              </a:spcAft>
            </a:pPr>
            <a:r>
              <a:rPr lang="en-US" sz="6600" spc="-50">
                <a:solidFill>
                  <a:schemeClr val="tx1">
                    <a:lumMod val="85000"/>
                    <a:lumOff val="15000"/>
                  </a:schemeClr>
                </a:solidFill>
                <a:latin typeface="+mj-lt"/>
                <a:ea typeface="+mj-ea"/>
                <a:cs typeface="+mj-cs"/>
              </a:rPr>
              <a:t>Object Diagram</a:t>
            </a:r>
          </a:p>
        </p:txBody>
      </p:sp>
      <p:pic>
        <p:nvPicPr>
          <p:cNvPr id="5" name="Picture 4" descr="A close up of text on a white background&#10;&#10;Description automatically generated">
            <a:extLst>
              <a:ext uri="{FF2B5EF4-FFF2-40B4-BE49-F238E27FC236}">
                <a16:creationId xmlns:a16="http://schemas.microsoft.com/office/drawing/2014/main" id="{F28DF458-D7A2-45DD-82B8-A67159054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687401"/>
            <a:ext cx="6912217" cy="4959515"/>
          </a:xfrm>
          <a:prstGeom prst="rect">
            <a:avLst/>
          </a:prstGeom>
        </p:spPr>
      </p:pic>
      <p:cxnSp>
        <p:nvCxnSpPr>
          <p:cNvPr id="19" name="Straight Connector 18">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391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0E5B0-30AF-44FB-A2BD-78A5210B20B7}"/>
              </a:ext>
            </a:extLst>
          </p:cNvPr>
          <p:cNvSpPr>
            <a:spLocks noGrp="1"/>
          </p:cNvSpPr>
          <p:nvPr>
            <p:ph type="title"/>
          </p:nvPr>
        </p:nvSpPr>
        <p:spPr>
          <a:xfrm>
            <a:off x="8141110" y="639097"/>
            <a:ext cx="3401961" cy="3686015"/>
          </a:xfrm>
        </p:spPr>
        <p:txBody>
          <a:bodyPr vert="horz" lIns="91440" tIns="45720" rIns="91440" bIns="45720" rtlCol="0" anchor="b">
            <a:normAutofit/>
          </a:bodyPr>
          <a:lstStyle/>
          <a:p>
            <a:pPr rtl="0"/>
            <a:r>
              <a:rPr lang="en-US" sz="5100">
                <a:solidFill>
                  <a:schemeClr val="tx1">
                    <a:lumMod val="85000"/>
                    <a:lumOff val="15000"/>
                  </a:schemeClr>
                </a:solidFill>
              </a:rPr>
              <a:t>Sequence	Diagram</a:t>
            </a:r>
          </a:p>
        </p:txBody>
      </p:sp>
      <p:pic>
        <p:nvPicPr>
          <p:cNvPr id="4" name="Content Placeholder 3">
            <a:extLst>
              <a:ext uri="{FF2B5EF4-FFF2-40B4-BE49-F238E27FC236}">
                <a16:creationId xmlns:a16="http://schemas.microsoft.com/office/drawing/2014/main" id="{E726CF38-6829-4BBF-BF9D-7B532D4FA562}"/>
              </a:ext>
            </a:extLst>
          </p:cNvPr>
          <p:cNvPicPr>
            <a:picLocks noGrp="1" noChangeAspect="1"/>
          </p:cNvPicPr>
          <p:nvPr>
            <p:ph idx="1"/>
          </p:nvPr>
        </p:nvPicPr>
        <p:blipFill>
          <a:blip r:embed="rId2"/>
          <a:stretch>
            <a:fillRect/>
          </a:stretch>
        </p:blipFill>
        <p:spPr>
          <a:xfrm>
            <a:off x="640172" y="640081"/>
            <a:ext cx="6899871" cy="5054156"/>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421112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496</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Calibri Light</vt:lpstr>
      <vt:lpstr>Wingdings</vt:lpstr>
      <vt:lpstr>Wingdings 2</vt:lpstr>
      <vt:lpstr>HDOfficeLightV0</vt:lpstr>
      <vt:lpstr>מבט לאחור</vt:lpstr>
      <vt:lpstr>GYMAPP</vt:lpstr>
      <vt:lpstr>PowerPoint Presentation</vt:lpstr>
      <vt:lpstr>PowerPoint Presentation</vt:lpstr>
      <vt:lpstr>UMLs</vt:lpstr>
      <vt:lpstr>PowerPoint Presentation</vt:lpstr>
      <vt:lpstr>PowerPoint Presentation</vt:lpstr>
      <vt:lpstr>PowerPoint Presentation</vt:lpstr>
      <vt:lpstr>PowerPoint Presentation</vt:lpstr>
      <vt:lpstr>Sequence Diagram</vt:lpstr>
      <vt:lpstr>PowerPoint Presentation</vt:lpstr>
      <vt:lpstr>PowerPoint Presentation</vt:lpstr>
      <vt:lpstr>תכולת הפרויקט</vt:lpstr>
      <vt:lpstr>תכולת הפרויקט:</vt:lpstr>
      <vt:lpstr>דוגמאות שימוש  במערכת</vt:lpstr>
      <vt:lpstr>התחברות והרשמה למערכת</vt:lpstr>
      <vt:lpstr>הוספת מדריך</vt:lpstr>
      <vt:lpstr>קניה וחידוש מנוי</vt:lpstr>
      <vt:lpstr>קביעת פגישה עם מדריך</vt:lpstr>
      <vt:lpstr>צפייה במכשירים קיימים</vt:lpstr>
      <vt:lpstr>פערים</vt:lpstr>
      <vt:lpstr>פערים</vt:lpstr>
      <vt:lpstr>דוגמאות למסדי נתונים</vt:lpstr>
      <vt:lpstr>PowerPoint Presentation</vt:lpstr>
      <vt:lpstr>דוגמאות למסד נתונים</vt:lpstr>
      <vt:lpstr>קישור ל :GITHUB https://github.com/IgorKrol/GymApp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GYMAPP</dc:title>
  <dc:creator>איגור קרול</dc:creator>
  <cp:lastModifiedBy>Denis Shapira</cp:lastModifiedBy>
  <cp:revision>6</cp:revision>
  <dcterms:created xsi:type="dcterms:W3CDTF">2020-01-15T12:58:41Z</dcterms:created>
  <dcterms:modified xsi:type="dcterms:W3CDTF">2020-01-15T23:16:45Z</dcterms:modified>
</cp:coreProperties>
</file>