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3.png" ContentType="image/png"/>
  <Override PartName="/ppt/media/image2.jpeg" ContentType="image/jpeg"/>
  <Override PartName="/ppt/media/image5.png" ContentType="image/png"/>
  <Override PartName="/ppt/media/image7.gif" ContentType="image/gif"/>
  <Override PartName="/ppt/media/image8.jpeg" ContentType="image/jpeg"/>
  <Override PartName="/ppt/media/image4.png" ContentType="image/png"/>
  <Override PartName="/ppt/media/image9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1A3D9-3652-4DB5-B7C8-5544B3106E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AB55FF-16BF-4E22-8742-05F6E57EE4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E44AD-EAD2-434B-BBAE-5EF84823BB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AC132-C5C6-4BFD-BF35-0D322BFFAC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1DF970-922E-47F2-A32F-B0433F5601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77A0C4-7E34-4B74-BAD0-166FD3F69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91DAB1-0ACF-4F42-8D19-550B32BC97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DB1CF7-A1F8-468E-80A2-88BB5F8389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90DF5E-EECF-4B48-85E3-18CF2B254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DA9587-9807-42A2-B906-9AEC8D9A3F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5B7612-DC2E-4781-B51C-A280118741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FB515-7EA3-4A6B-B3B8-38A05A3100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B3D143-87BA-4B76-91CD-E3DB751A8A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D0ABD4-F11F-40F5-B2CC-FE2B87C9A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6A8B5D-F036-4F87-A497-401AE97EB6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DCF1E3-4710-40A2-9752-BC285FDA41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8DB468-ED30-4FE2-BBB9-FBA1994BA7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806913-4F08-411C-B4F1-C6B34AF5F8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376F03-F307-4C34-A3F8-15172FDD2B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41FB48-FB3F-4317-963F-2F200BB2F6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FD5873-6686-4C87-9D3F-E1DFADE0BC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4A0340-FB89-4D97-824C-83726C3A30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72AD46-6369-46FC-9A8A-902911A40F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262E4A-BC9C-4BCC-8912-9BA64F0416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55B3B3-B126-4D8A-B694-773B6889F0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A9A022-AE43-4A10-8EC2-A9DC13CF26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5F3820-DD03-4CE9-8D74-38A9F2771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BA72F-A686-42CF-AB54-2193738435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F63E9D-58BD-41C6-A283-DFBD2932F6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400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8308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25800" y="3320280"/>
            <a:ext cx="2897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AE7022-AF2F-4FD3-9C43-CD2F295380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8A029D-26CC-4C55-9BD5-7E9FB20012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FB21C7-C022-4EA1-8F17-C46AA75D37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7D670-1FCF-486A-8B15-FF501E3043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F8393-F4BE-4F2A-A810-6ECEB00977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1600" y="332028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80E20-274F-429F-9368-4D3299ECAD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0000" y="3320280"/>
            <a:ext cx="9000000" cy="17168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8A59B8-C42E-4B08-945A-1DD28C8889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27680" indent="-32076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1" marL="855360" indent="-32076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ffffff"/>
              </a:solidFill>
              <a:latin typeface="Arial"/>
            </a:endParaRPr>
          </a:p>
          <a:p>
            <a:pPr lvl="2" marL="1283040" indent="-28512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10720" indent="-21384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4" marL="2138400" indent="-21384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5" marL="2566080" indent="-21384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pPr lvl="6" marL="2993760" indent="-21384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B7413E8-70FF-4413-A885-77AF9D9E60FA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94DEECE-64D8-45C2-B51B-DD7EF65AA89F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E3D0E06-0BBA-4B4B-BBEB-E2DC68C681E2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  <a:gs pos="100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169A9AAA-D5E8-4138-801E-DF697BA9B64A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31F5E2C-766B-45C0-9A25-C612FE459FB7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МУНИЦИПАЛЬНОЕ ОБЩЕОБРАЗОВАТЕЛЬНОЕ УЧРЕЖДЕНИЕ «СРЕДНЯЯ ОБЩЕОБРАЗОВАТЕЛЬНАЯ ШКОЛА №9 г. РТИЩЕВО САРАТОВСКОЙ ОБЛАСТИ»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(МОУ «СОШ №9 г. Ртищево Саратовской области»)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360000" y="139716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Индивидуальный проект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«Роль нейробиологии в создании искусственного интеллекта»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 биологии и информатике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6300000" y="3240000"/>
            <a:ext cx="345132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Ученика  11А класса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Кручинина Игоря Николаевича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3960000" y="5040000"/>
            <a:ext cx="137088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г. Ртищево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2023г.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6331320" y="3861360"/>
            <a:ext cx="3420000" cy="932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ffffff"/>
                </a:solidFill>
                <a:latin typeface="Arial"/>
              </a:rPr>
              <a:t>Руководители проекта: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500" spc="-1" strike="noStrike">
                <a:solidFill>
                  <a:srgbClr val="ffffff"/>
                </a:solidFill>
                <a:latin typeface="Times New Roman"/>
              </a:rPr>
              <a:t>Дибирова Елена Владимировна, учитель биологии,  Братышева Елена Николаевна, учитель информатики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Программная модель нейрона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720000" y="720000"/>
            <a:ext cx="9180000" cy="286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Код программы показан в приложении к проекту, р</a:t>
            </a:r>
            <a:r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абота программы продемонстрирована на скриншоте</a:t>
            </a:r>
            <a:r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: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900000" y="1131120"/>
            <a:ext cx="4609080" cy="3008880"/>
          </a:xfrm>
          <a:prstGeom prst="rect">
            <a:avLst/>
          </a:prstGeom>
          <a:ln w="18000">
            <a:noFill/>
          </a:ln>
        </p:spPr>
      </p:pic>
      <p:sp>
        <p:nvSpPr>
          <p:cNvPr id="187" name=""/>
          <p:cNvSpPr txBox="1"/>
          <p:nvPr/>
        </p:nvSpPr>
        <p:spPr>
          <a:xfrm>
            <a:off x="360000" y="4203720"/>
            <a:ext cx="9180000" cy="1466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Программа спрашивает, какую функцию активации будем использовать, в следующей строке нужно ввести число — смещение нейрона. Отвечаем 0. Далее спрашивается про количество входов нейрона, пусть их будет 2. Далее нужно через пробел указать числа — синаптические веса для каждого входа. Пусть эти значения равны 1 1 (по единице для каждого входа). Далее спрашивается, сколько раз мы хотим воспользоваться нейроном. Далее, вводим в каждой строке через пробел числа для каждого входа нейрона. Программа сразу возвращает ответ. Вводить можно столько раз, сколько мы указали, когда нас спрашивали, сколько раз мы хотим воспользоваться нейроном. В примере выше продемонстрирована работа нейрона в качестве логического элемента «ИЛИ»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Введение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00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 algn="ctr">
              <a:lnSpc>
                <a:spcPct val="150000"/>
              </a:lnSpc>
              <a:spcBef>
                <a:spcPts val="1100"/>
              </a:spcBef>
              <a:buNone/>
            </a:pP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just">
              <a:lnSpc>
                <a:spcPct val="150000"/>
              </a:lnSpc>
              <a:spcBef>
                <a:spcPts val="1670"/>
              </a:spcBef>
              <a:spcAft>
                <a:spcPts val="856"/>
              </a:spcAft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Искусственный интеллект — перспективное и актуальное направление развития. В современном мире ИИ используют в медицине, видеонаблюдении, а самое главное, в анализе данных и построении статистических прогнозов. В быту нейросеть может быть полезна для упрощения классификации объектов, для распознавания текстов, для автоматического выбора параметров фотосъёмки, для распознавания речи — всё это значительно упрощает жизнь — не надо самому набирать текст, достаточно лишь продиктовать, не надо быть профессиональным фотографом, чтобы сделать хороший (для личного бытового использования) фотоснимок, Есть даже нейросети, способные рисовать по словесному описанию. В медицине искусственный интеллект используют для распознования рака кожи, предсказания падения артериального давления, в УЗИ-обследованиях беременных и так далее. Своё развитие это направление получило в 10-х годах ХХI века, и сейчас любой человек, грамотный в математике, статистике и программировании может освоить его и создать нейросеть, которая будет служить его целям. Знания по нейробиологии (а именно о работе и функциях нейрона) и математике позволяют создать математическую модель нейрона, лежащую в основе любой нейросети, а знания по программированию. помогут реализовать программу, которая и будет описывать поведение: нейрона и нейросети и предсказывать на основании введённых данных и настроек нейронов, конечный результат.  Программная модель нейрона будет показана в приложении к проекту.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 txBox="1"/>
          <p:nvPr/>
        </p:nvSpPr>
        <p:spPr>
          <a:xfrm>
            <a:off x="180000" y="180000"/>
            <a:ext cx="9540000" cy="2367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</a:rPr>
              <a:t>Цель: </a:t>
            </a:r>
            <a:r>
              <a:rPr b="0" lang="ru-RU" sz="1800" spc="-1" strike="noStrike">
                <a:solidFill>
                  <a:srgbClr val="ffffff"/>
                </a:solidFill>
                <a:latin typeface="Times New Roman"/>
              </a:rPr>
              <a:t>Изучение роли нейробиологии в создании и работе нейросетей искусственного интеллекта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</a:rPr>
              <a:t>Задачи: </a:t>
            </a:r>
            <a:r>
              <a:rPr b="0" lang="ru-RU" sz="1800" spc="-1" strike="noStrike">
                <a:solidFill>
                  <a:srgbClr val="ffffff"/>
                </a:solidFill>
                <a:latin typeface="Times New Roman"/>
              </a:rPr>
              <a:t>Написать программу, моделирующую поведение одного нейрона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Times New Roman"/>
              </a:rPr>
              <a:t>Гипотеза:</a:t>
            </a:r>
            <a:r>
              <a:rPr b="0" lang="ru-RU" sz="1800" spc="-1" strike="noStrike">
                <a:solidFill>
                  <a:srgbClr val="ffffff"/>
                </a:solidFill>
                <a:latin typeface="Times New Roman"/>
              </a:rPr>
              <a:t> Нейробиологические знания в науке об искусственном интеллекте играют основополагающую роль, без этих знаний невозможно создание нейросетей для работы искусственного интеллекта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0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Устройство нейрона. Биологическая модель нейрона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340000" y="719640"/>
            <a:ext cx="5702040" cy="3420360"/>
          </a:xfrm>
          <a:prstGeom prst="rect">
            <a:avLst/>
          </a:prstGeom>
          <a:ln w="1800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540000" y="4320000"/>
            <a:ext cx="8820000" cy="1294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Нейрон состоит из следующих частей: Множество дендритов («Входы нейрона»), Аксон («Выход нейрона»), Синапс («Стык между аксоном и дендритом другой клетки»), Тело нейрона («В нём накапливается электрический заряд»)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Математическая модель нейрона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919520" y="915480"/>
            <a:ext cx="6327360" cy="3044520"/>
          </a:xfrm>
          <a:prstGeom prst="rect">
            <a:avLst/>
          </a:prstGeom>
          <a:ln w="1800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360000" y="4057920"/>
            <a:ext cx="9360000" cy="180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В математической модели нейрона функцию тела нейрона выполняет сумматор: он накапливает полученные значения от дендритов и суммирует их. Функцию входных синапсов выполняют так называемые «синаптические веса»: значения, на которые умножаются значения, приходящие в «нейрон». Именно эти «веса» и настраиваются при обучении нейросетей. Значение, накопленное в сумматоре, по достижении которого «нейрон» отправит сигнал, в математической модели определяется функцией активации.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 txBox="1"/>
          <p:nvPr/>
        </p:nvSpPr>
        <p:spPr>
          <a:xfrm>
            <a:off x="360000" y="180000"/>
            <a:ext cx="91800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Самая простая функция активации — пороговая. Она задаётся формулой: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y = 0 при x &lt;= 0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y = 1 при x &gt; 0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007280" y="1425960"/>
            <a:ext cx="8151840" cy="3304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540000" y="180000"/>
            <a:ext cx="9360000" cy="5965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Помимо пороговой функции активации есть ещё и сигмоидная функция активации. Она задаётся  формулой: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60000" y="1440000"/>
            <a:ext cx="9180000" cy="3646800"/>
          </a:xfrm>
          <a:prstGeom prst="rect">
            <a:avLst/>
          </a:prstGeom>
          <a:ln w="18000">
            <a:noFill/>
          </a:ln>
        </p:spPr>
      </p:pic>
      <p:pic>
        <p:nvPicPr>
          <p:cNvPr id="177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693720" y="776520"/>
            <a:ext cx="1466280" cy="561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 txBox="1"/>
          <p:nvPr/>
        </p:nvSpPr>
        <p:spPr>
          <a:xfrm>
            <a:off x="360000" y="180000"/>
            <a:ext cx="9360000" cy="72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Добавим ещё один параметр к сигмоидной функции активации — T — температура. Тогда функция будет задаваться формулой: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16240" y="783720"/>
            <a:ext cx="1103760" cy="656280"/>
          </a:xfrm>
          <a:prstGeom prst="rect">
            <a:avLst/>
          </a:prstGeom>
          <a:ln w="18000">
            <a:noFill/>
          </a:ln>
        </p:spPr>
      </p:pic>
      <p:pic>
        <p:nvPicPr>
          <p:cNvPr id="180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1800000" y="720000"/>
            <a:ext cx="7020000" cy="4140000"/>
          </a:xfrm>
          <a:prstGeom prst="rect">
            <a:avLst/>
          </a:prstGeom>
          <a:ln w="18000">
            <a:noFill/>
          </a:ln>
        </p:spPr>
      </p:pic>
      <p:sp>
        <p:nvSpPr>
          <p:cNvPr id="181" name=""/>
          <p:cNvSpPr txBox="1"/>
          <p:nvPr/>
        </p:nvSpPr>
        <p:spPr>
          <a:xfrm>
            <a:off x="360000" y="4860000"/>
            <a:ext cx="9540000" cy="9453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Тогда если T стремится к 0, то вид сигмоидной функции приближается к виду пороговой функции активации: чем меньше значение температуры, тем режче переход функции от 0 к 1.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360000" y="180000"/>
            <a:ext cx="9360000" cy="1073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ru-RU" sz="1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Место, где функция меняет своё значение с 0 на 1 называется разделяющей поверхностью. Она находится там, где аргумент функции активации равен нулю: именно там происходит смена значения функции активации. Функция активации задаёт прямую, с одной стороны от которой функция принимает значение 1, а с другой — 0. Функция активации равна 1 там, куда показывает вектор весов x. В противоположной стороне эта функция равна 0. В общем случае разделяющая поверхность — это плоскость, которая задаётся вектором весов x и смещением b.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40000" y="1279080"/>
            <a:ext cx="5321520" cy="3760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LibreOffice/7.4.4.2$FreeBSD_X86_64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2023-03-28T20:56:04Z</dcterms:created>
  <dc:creator/>
  <dc:description/>
  <dc:language>ru-RU</dc:language>
  <cp:lastModifiedBy/>
  <dcterms:modified xsi:type="dcterms:W3CDTF">2023-03-28T22:19:45Z</dcterms:modified>
  <cp:revision>8</cp:revision>
  <dc:subject/>
  <dc:title>Lights</dc:title>
</cp:coreProperties>
</file>