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Barlow Medium"/>
      <p:regular r:id="rId16"/>
      <p:bold r:id="rId17"/>
      <p:italic r:id="rId18"/>
      <p:boldItalic r:id="rId19"/>
    </p:embeddedFont>
    <p:embeddedFont>
      <p:font typeface="Barlow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W+W8p7gXwXNkXFW52HXRxxj85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rlowMedium-bold.fntdata"/><Relationship Id="rId16" Type="http://schemas.openxmlformats.org/officeDocument/2006/relationships/font" Target="fonts/Barlow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Barlow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1c5110b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da1c5110b8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c5110b8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c5110b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1c5110b8_8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1c5110b8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1c5110b8_8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1c5110b8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0.jp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6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817463">
            <a:off x="-1946724" y="-129921"/>
            <a:ext cx="12638616" cy="1054684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881182" y="3685634"/>
            <a:ext cx="837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400" y="1509763"/>
            <a:ext cx="14071426" cy="791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478224">
            <a:off x="3539902" y="-2459606"/>
            <a:ext cx="18216251" cy="84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1028700" y="4551536"/>
            <a:ext cx="7533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 agora, nossa aplicação: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79049">
            <a:off x="10710139" y="6327693"/>
            <a:ext cx="15146367" cy="66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680330" y="61975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23914" l="0" r="0" t="23914"/>
          <a:stretch/>
        </p:blipFill>
        <p:spPr>
          <a:xfrm>
            <a:off x="8877643" y="1028700"/>
            <a:ext cx="8381655" cy="558777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935400" y="2322000"/>
            <a:ext cx="7273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9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EducaTI</a:t>
            </a: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933450" y="5175816"/>
            <a:ext cx="6057675" cy="4069919"/>
            <a:chOff x="0" y="-66675"/>
            <a:chExt cx="8076900" cy="5426559"/>
          </a:xfrm>
        </p:grpSpPr>
        <p:sp>
          <p:nvSpPr>
            <p:cNvPr id="96" name="Google Shape;96;p3"/>
            <p:cNvSpPr txBox="1"/>
            <p:nvPr/>
          </p:nvSpPr>
          <p:spPr>
            <a:xfrm>
              <a:off x="0" y="-66675"/>
              <a:ext cx="8076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283EFF"/>
                  </a:solidFill>
                  <a:latin typeface="Barlow"/>
                  <a:ea typeface="Barlow"/>
                  <a:cs typeface="Barlow"/>
                  <a:sym typeface="Barlow"/>
                </a:rPr>
                <a:t>Quem somos?</a:t>
              </a:r>
              <a:endParaRPr/>
            </a:p>
          </p:txBody>
        </p:sp>
        <p:sp>
          <p:nvSpPr>
            <p:cNvPr id="97" name="Google Shape;97;p3"/>
            <p:cNvSpPr txBox="1"/>
            <p:nvPr/>
          </p:nvSpPr>
          <p:spPr>
            <a:xfrm>
              <a:off x="0" y="1173084"/>
              <a:ext cx="8076900" cy="41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EducaTI é uma rede social onde todes são livres para compartilhar conhecimentos e aprender sobre o mundo da tecnologia.</a:t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Nosso objetivo é conectar pessoas através do conhecimento em TI. </a:t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pic>
        <p:nvPicPr>
          <p:cNvPr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3887" y="613988"/>
            <a:ext cx="3036475" cy="170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969572">
            <a:off x="9003751" y="-3443508"/>
            <a:ext cx="15146370" cy="66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680330" y="61975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3249550" y="3470475"/>
            <a:ext cx="141111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Assegurar a educação inclusiva e equitativa de qualidade, promovendo oportunidades de aprendizagem ao longo da vida para todes.</a:t>
            </a:r>
            <a:endParaRPr sz="3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83375" y="6690150"/>
            <a:ext cx="14111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Alinhados com a ODS 4.4 da ONU:</a:t>
            </a:r>
            <a:endParaRPr sz="3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35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“Até 2030, aumentar substancialmente o número de jovens  que tenham as competências necessárias, sobretudo técnicas e profissionais, para o emprego, trabalho decente e empreendedorismo”</a:t>
            </a:r>
            <a:endParaRPr sz="3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1041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-27048" t="-21580"/>
          <a:stretch/>
        </p:blipFill>
        <p:spPr>
          <a:xfrm>
            <a:off x="213075" y="2501925"/>
            <a:ext cx="3036475" cy="33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94475" y="5896225"/>
            <a:ext cx="3439276" cy="35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791300" y="7361550"/>
            <a:ext cx="165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289125" y="932025"/>
            <a:ext cx="1620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1C232"/>
                </a:solidFill>
                <a:latin typeface="Barlow"/>
                <a:ea typeface="Barlow"/>
                <a:cs typeface="Barlow"/>
                <a:sym typeface="Barlow"/>
              </a:rPr>
              <a:t>Missão e Visão</a:t>
            </a:r>
            <a:endParaRPr b="1" sz="9000">
              <a:solidFill>
                <a:srgbClr val="F1C23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93887" y="613988"/>
            <a:ext cx="3036475" cy="170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1c5110b8_3_23"/>
          <p:cNvSpPr/>
          <p:nvPr/>
        </p:nvSpPr>
        <p:spPr>
          <a:xfrm>
            <a:off x="680330" y="61975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da1c5110b8_3_23"/>
          <p:cNvSpPr txBox="1"/>
          <p:nvPr/>
        </p:nvSpPr>
        <p:spPr>
          <a:xfrm>
            <a:off x="7238075" y="3685000"/>
            <a:ext cx="10437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2857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Char char="✔"/>
            </a:pPr>
            <a:r>
              <a:rPr b="1" i="0" lang="en-US" sz="4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Amor ao ensinar</a:t>
            </a:r>
            <a:endParaRPr b="1" sz="4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31800" lvl="0" marL="2857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Char char="✔"/>
            </a:pPr>
            <a:r>
              <a:rPr b="1" i="0" lang="en-US" sz="4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Educação Inclusiva</a:t>
            </a:r>
            <a:endParaRPr sz="4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31800" lvl="0" marL="2857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Char char="✔"/>
            </a:pPr>
            <a:r>
              <a:rPr b="1" i="0" lang="en-US" sz="4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Respeito</a:t>
            </a:r>
            <a:endParaRPr sz="4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31800" lvl="0" marL="2857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Char char="✔"/>
            </a:pPr>
            <a:r>
              <a:rPr b="1" i="0" lang="en-US" sz="4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Responsabilidade Social</a:t>
            </a:r>
            <a:endParaRPr b="1" sz="4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31800" lvl="0" marL="2857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1" i="0" lang="en-US" sz="4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Solidariedade</a:t>
            </a:r>
            <a:r>
              <a:rPr i="0" lang="en-US" sz="4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4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8" name="Google Shape;118;gda1c5110b8_3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325" y="2755100"/>
            <a:ext cx="5817574" cy="54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da1c5110b8_3_23"/>
          <p:cNvSpPr txBox="1"/>
          <p:nvPr/>
        </p:nvSpPr>
        <p:spPr>
          <a:xfrm>
            <a:off x="2409000" y="343550"/>
            <a:ext cx="1643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1C232"/>
                </a:solidFill>
                <a:latin typeface="Barlow"/>
                <a:ea typeface="Barlow"/>
                <a:cs typeface="Barlow"/>
                <a:sym typeface="Barlow"/>
              </a:rPr>
              <a:t>Nossos Valores</a:t>
            </a:r>
            <a:endParaRPr b="1" sz="9000">
              <a:solidFill>
                <a:srgbClr val="F1C23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0" name="Google Shape;120;gda1c5110b8_3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3887" y="613988"/>
            <a:ext cx="3036475" cy="170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a1c5110b8_3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630704">
            <a:off x="10325990" y="5010991"/>
            <a:ext cx="15146369" cy="660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de respostas do Formulários Google. Título da pergunta: Qual é sua faixa etária ?. Número de respostas: 117 respostas." id="126" name="Google Shape;126;gda1c5110b8_8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438" y="4610100"/>
            <a:ext cx="14479924" cy="60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da1c5110b8_8_0"/>
          <p:cNvSpPr txBox="1"/>
          <p:nvPr/>
        </p:nvSpPr>
        <p:spPr>
          <a:xfrm>
            <a:off x="361950" y="2256700"/>
            <a:ext cx="15026100" cy="25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5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Realizamos uma pesquisa de campo, cujos dados nos mostraram que:</a:t>
            </a:r>
            <a:endParaRPr b="1" sz="325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8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586422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rlow"/>
              <a:buChar char="✔"/>
            </a:pPr>
            <a:r>
              <a:rPr b="1" lang="en-US" sz="3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77,8 % dos participantes pertencem a faixa etária que imaginávamos como foco de nossa aplicação;</a:t>
            </a:r>
            <a:endParaRPr b="1" sz="3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" name="Google Shape;128;gda1c5110b8_8_0"/>
          <p:cNvSpPr/>
          <p:nvPr/>
        </p:nvSpPr>
        <p:spPr>
          <a:xfrm>
            <a:off x="680330" y="61975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a1c5110b8_8_0"/>
          <p:cNvSpPr txBox="1"/>
          <p:nvPr/>
        </p:nvSpPr>
        <p:spPr>
          <a:xfrm>
            <a:off x="3036475" y="679038"/>
            <a:ext cx="14772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Pesquisa de Campo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da1c5110b8_8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3887" y="613988"/>
            <a:ext cx="3036475" cy="170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da1c5110b8_8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969572">
            <a:off x="8374539" y="-3652408"/>
            <a:ext cx="15146370" cy="6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de respostas do Formulários Google. Título da pergunta: Você tem interesse em aprender mais sobre tecnologia? (Programação e afins). Número de respostas: 117 respostas." id="136" name="Google Shape;136;gda1c5110b8_8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375" y="3931650"/>
            <a:ext cx="12955192" cy="545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da1c5110b8_8_3"/>
          <p:cNvSpPr txBox="1"/>
          <p:nvPr/>
        </p:nvSpPr>
        <p:spPr>
          <a:xfrm>
            <a:off x="3036475" y="679038"/>
            <a:ext cx="14772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Pesquisa de Campo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gda1c5110b8_8_3"/>
          <p:cNvSpPr/>
          <p:nvPr/>
        </p:nvSpPr>
        <p:spPr>
          <a:xfrm>
            <a:off x="680330" y="61975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da1c5110b8_8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3887" y="613988"/>
            <a:ext cx="3036475" cy="1708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da1c5110b8_8_3"/>
          <p:cNvSpPr txBox="1"/>
          <p:nvPr/>
        </p:nvSpPr>
        <p:spPr>
          <a:xfrm>
            <a:off x="680325" y="2721000"/>
            <a:ext cx="141660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86422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rlow"/>
              <a:buChar char="✔"/>
            </a:pPr>
            <a:r>
              <a:rPr b="1" lang="en-US" sz="3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93,2% dos participantes têm interesse em aprender mais sobre tecnologia, mesmo não estudando o tema;</a:t>
            </a:r>
            <a:endParaRPr b="1" sz="3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1" name="Google Shape;141;gda1c5110b8_8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969572">
            <a:off x="9128789" y="-3265883"/>
            <a:ext cx="15146370" cy="6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de respostas do Formulários Google. Título da pergunta: Com base em sua resposta anterior, você tem interesse em uma plataforma focada em ensino e troca de conhecimento em tecnologia?. Número de respostas: 117 respostas." id="146" name="Google Shape;146;gda1c5110b8_8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150" y="4201650"/>
            <a:ext cx="13201699" cy="598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da1c5110b8_8_6"/>
          <p:cNvSpPr txBox="1"/>
          <p:nvPr/>
        </p:nvSpPr>
        <p:spPr>
          <a:xfrm>
            <a:off x="680325" y="2322000"/>
            <a:ext cx="150645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6897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Barlow"/>
              <a:buChar char="✔"/>
            </a:pPr>
            <a:r>
              <a:rPr b="1" lang="en-US" sz="325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Também pode-se observar que</a:t>
            </a:r>
            <a:r>
              <a:rPr b="1" lang="en-US" sz="325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82,9% dos participantes gostariam de uma plataforma focada em ensino de tecnologia. Que é a proposta da nossa rede social EducaTI.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8" name="Google Shape;148;gda1c5110b8_8_6"/>
          <p:cNvSpPr/>
          <p:nvPr/>
        </p:nvSpPr>
        <p:spPr>
          <a:xfrm>
            <a:off x="680330" y="61975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a1c5110b8_8_6"/>
          <p:cNvSpPr txBox="1"/>
          <p:nvPr/>
        </p:nvSpPr>
        <p:spPr>
          <a:xfrm>
            <a:off x="3036475" y="679038"/>
            <a:ext cx="14772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Pesquisa de Campo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gda1c5110b8_8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3887" y="613988"/>
            <a:ext cx="3036475" cy="170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da1c5110b8_8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493867">
            <a:off x="11023989" y="5953716"/>
            <a:ext cx="15146371" cy="6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774217" y="56890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2606025" y="707000"/>
            <a:ext cx="12544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Tecnologias Utilizadas</a:t>
            </a:r>
            <a:endParaRPr b="1" sz="88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Java – Logos PNG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00" y="3809799"/>
            <a:ext cx="1977448" cy="197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 Logo PNG Transparent (1) – Brands Logos"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938" y="6681112"/>
            <a:ext cx="3113002" cy="84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ypeScript-Logo | Tech logos, Logos, Gaming logos" id="160" name="Google Shape;16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40675" y="8702038"/>
            <a:ext cx="2806571" cy="8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4963" y="4468200"/>
            <a:ext cx="2572584" cy="13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50225" y="8440450"/>
            <a:ext cx="2361050" cy="1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6437" y="8534974"/>
            <a:ext cx="2126208" cy="1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6549" y="5555924"/>
            <a:ext cx="2962901" cy="16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34600" y="4468200"/>
            <a:ext cx="1038300" cy="10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01200" y="6501588"/>
            <a:ext cx="3576678" cy="13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810063" y="4206585"/>
            <a:ext cx="2701200" cy="156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/>
        </p:nvSpPr>
        <p:spPr>
          <a:xfrm>
            <a:off x="3031150" y="3055500"/>
            <a:ext cx="177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Barlow"/>
                <a:ea typeface="Barlow"/>
                <a:cs typeface="Barlow"/>
                <a:sym typeface="Barlow"/>
              </a:rPr>
              <a:t>Back-end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13497050" y="3055500"/>
            <a:ext cx="177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Barlow"/>
                <a:ea typeface="Barlow"/>
                <a:cs typeface="Barlow"/>
                <a:sym typeface="Barlow"/>
              </a:rPr>
              <a:t>Front</a:t>
            </a:r>
            <a:r>
              <a:rPr b="1" lang="en-US" sz="2500">
                <a:latin typeface="Barlow"/>
                <a:ea typeface="Barlow"/>
                <a:cs typeface="Barlow"/>
                <a:sym typeface="Barlow"/>
              </a:rPr>
              <a:t>-end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" y="568888"/>
            <a:ext cx="3036475" cy="170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2969572">
            <a:off x="9178539" y="-3762908"/>
            <a:ext cx="15146370" cy="6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/>
          <p:nvPr/>
        </p:nvSpPr>
        <p:spPr>
          <a:xfrm>
            <a:off x="680330" y="619750"/>
            <a:ext cx="1488049" cy="1406709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3"/>
          <p:cNvGrpSpPr/>
          <p:nvPr/>
        </p:nvGrpSpPr>
        <p:grpSpPr>
          <a:xfrm>
            <a:off x="1244475" y="990600"/>
            <a:ext cx="16421713" cy="8133251"/>
            <a:chOff x="351667" y="64050"/>
            <a:chExt cx="21895617" cy="7009006"/>
          </a:xfrm>
        </p:grpSpPr>
        <p:sp>
          <p:nvSpPr>
            <p:cNvPr id="178" name="Google Shape;178;p13"/>
            <p:cNvSpPr txBox="1"/>
            <p:nvPr/>
          </p:nvSpPr>
          <p:spPr>
            <a:xfrm>
              <a:off x="2740983" y="64050"/>
              <a:ext cx="19506300" cy="11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0">
                  <a:solidFill>
                    <a:srgbClr val="E500B3"/>
                  </a:solidFill>
                  <a:latin typeface="Barlow"/>
                  <a:ea typeface="Barlow"/>
                  <a:cs typeface="Barlow"/>
                  <a:sym typeface="Barlow"/>
                </a:rPr>
                <a:t>Organização de Trabalho</a:t>
              </a:r>
              <a:endParaRPr sz="9000"/>
            </a:p>
          </p:txBody>
        </p:sp>
        <p:sp>
          <p:nvSpPr>
            <p:cNvPr id="179" name="Google Shape;179;p13"/>
            <p:cNvSpPr txBox="1"/>
            <p:nvPr/>
          </p:nvSpPr>
          <p:spPr>
            <a:xfrm>
              <a:off x="351667" y="1811656"/>
              <a:ext cx="12542100" cy="52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50850" lvl="0" marL="45720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arlow"/>
                <a:buAutoNum type="arabicParenR"/>
              </a:pPr>
              <a:r>
                <a:rPr lang="en-US" sz="3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Metodologia Ágil - SCRUM</a:t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450850" lvl="1" marL="137160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arlow"/>
                <a:buAutoNum type="alphaLcParenR"/>
              </a:pPr>
              <a:r>
                <a:rPr lang="en-US" sz="3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Planejamento do Sprint</a:t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450850" lvl="1" marL="137160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arlow"/>
                <a:buAutoNum type="alphaLcParenR"/>
              </a:pPr>
              <a:r>
                <a:rPr lang="en-US" sz="3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Reunião diária</a:t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450850" lvl="1" marL="137160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arlow"/>
                <a:buAutoNum type="alphaLcParenR"/>
              </a:pPr>
              <a:r>
                <a:rPr lang="en-US" sz="3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Revisão</a:t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450850" lvl="1" marL="137160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arlow"/>
                <a:buAutoNum type="alphaLcParenR"/>
              </a:pPr>
              <a:r>
                <a:rPr lang="en-US" sz="3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Retrospectiva</a:t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2) Matriz RACI</a:t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	  a) Gerenciamento de Entregas</a:t>
              </a:r>
              <a:endParaRPr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nsolas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pic>
        <p:nvPicPr>
          <p:cNvPr id="180" name="Google Shape;1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000" y="2568963"/>
            <a:ext cx="3486200" cy="3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9002" y="6402396"/>
            <a:ext cx="5026650" cy="282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3900" y="619738"/>
            <a:ext cx="3036475" cy="170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969572">
            <a:off x="10011639" y="-3549783"/>
            <a:ext cx="15146370" cy="6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