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1"/>
    <p:restoredTop sz="96327"/>
  </p:normalViewPr>
  <p:slideViewPr>
    <p:cSldViewPr snapToGrid="0">
      <p:cViewPr varScale="1">
        <p:scale>
          <a:sx n="98" d="100"/>
          <a:sy n="98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70FC0-9F97-4204-81BF-A2A4F5707C7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D25802-28E3-4273-B1E6-C0974F85BFC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dirty="0"/>
            <a:t>Evitar a falta de estoque: </a:t>
          </a:r>
          <a:r>
            <a:rPr lang="pt-BR" b="0" i="0" dirty="0"/>
            <a:t>Um estoque insuficiente pode resultar na falta de produtos essenciais, levando à insatisfação do cliente, perda de vendas e danos à reputação da empresa.</a:t>
          </a:r>
          <a:endParaRPr lang="en-US" dirty="0"/>
        </a:p>
      </dgm:t>
    </dgm:pt>
    <dgm:pt modelId="{2F8D0ED7-4D27-467E-9AD7-B640E0929DE8}" type="parTrans" cxnId="{76161603-7791-4CEA-BD0F-B17B1ACF1194}">
      <dgm:prSet/>
      <dgm:spPr/>
      <dgm:t>
        <a:bodyPr/>
        <a:lstStyle/>
        <a:p>
          <a:endParaRPr lang="en-US"/>
        </a:p>
      </dgm:t>
    </dgm:pt>
    <dgm:pt modelId="{F015B3B2-FCB8-4A99-A9B9-D4956DDC4A2E}" type="sibTrans" cxnId="{76161603-7791-4CEA-BD0F-B17B1ACF11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719369-8DAC-47A0-B6DA-382CC4BC53B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dirty="0"/>
            <a:t>Evitar excesso de estoque: </a:t>
          </a:r>
          <a:r>
            <a:rPr lang="pt-BR" b="0" i="0" dirty="0"/>
            <a:t>Por outro lado, ter um excesso de estoque pode resultar em custos adicionais, como armazenamento, deterioração de produtos perecíveis, obsolescência e capital preso. </a:t>
          </a:r>
          <a:endParaRPr lang="en-US" dirty="0"/>
        </a:p>
      </dgm:t>
    </dgm:pt>
    <dgm:pt modelId="{5AE54409-2EFE-4781-82C0-0D0577ACEB79}" type="parTrans" cxnId="{E76216EE-ECDC-4F01-B064-22CDB927E309}">
      <dgm:prSet/>
      <dgm:spPr/>
      <dgm:t>
        <a:bodyPr/>
        <a:lstStyle/>
        <a:p>
          <a:endParaRPr lang="en-US"/>
        </a:p>
      </dgm:t>
    </dgm:pt>
    <dgm:pt modelId="{4A1B33F3-E66A-43B0-9475-A50428FD5AE2}" type="sibTrans" cxnId="{E76216EE-ECDC-4F01-B064-22CDB927E3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69CD2A-4749-4DBC-B722-B528A6529C0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dirty="0"/>
            <a:t>Atendimento eficiente ao cliente: </a:t>
          </a:r>
          <a:r>
            <a:rPr lang="pt-BR" b="0" i="0" dirty="0"/>
            <a:t>O gerenciamento eficaz do estoque garante que os pedidos dos clientes sejam atendidos prontamente, contribuindo para a satisfação do cliente e a fidelidade à marca. </a:t>
          </a:r>
          <a:endParaRPr lang="en-US" dirty="0"/>
        </a:p>
      </dgm:t>
    </dgm:pt>
    <dgm:pt modelId="{82B9AE8D-A459-4647-8766-BFF18BA087CC}" type="parTrans" cxnId="{0FBF276B-C019-4C4D-96F1-D86BE52456DD}">
      <dgm:prSet/>
      <dgm:spPr/>
      <dgm:t>
        <a:bodyPr/>
        <a:lstStyle/>
        <a:p>
          <a:endParaRPr lang="en-US"/>
        </a:p>
      </dgm:t>
    </dgm:pt>
    <dgm:pt modelId="{096FD1D2-2B74-40B2-8100-D394B258A7A0}" type="sibTrans" cxnId="{0FBF276B-C019-4C4D-96F1-D86BE52456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1EA1E2-154C-46B8-9A8E-75CED3640B0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dirty="0"/>
            <a:t>Otimização de custos: </a:t>
          </a:r>
          <a:r>
            <a:rPr lang="pt-BR" b="0" i="0" dirty="0"/>
            <a:t>Um sistema de gerenciamento de estoque eficiente permite a redução de custos relacionados ao armazenamento, manuseio de mercadorias e pedidos, ao mesmo tempo em que evita perdas por vencimento ou obsolescência. </a:t>
          </a:r>
          <a:endParaRPr lang="en-US" dirty="0"/>
        </a:p>
      </dgm:t>
    </dgm:pt>
    <dgm:pt modelId="{696C02CE-750F-4403-89CA-4980717022B5}" type="parTrans" cxnId="{F0126CE7-DE63-4D00-9436-C3EDB65E0833}">
      <dgm:prSet/>
      <dgm:spPr/>
      <dgm:t>
        <a:bodyPr/>
        <a:lstStyle/>
        <a:p>
          <a:endParaRPr lang="en-US"/>
        </a:p>
      </dgm:t>
    </dgm:pt>
    <dgm:pt modelId="{C8411AA5-B8F6-4B12-B2C0-D06D62342398}" type="sibTrans" cxnId="{F0126CE7-DE63-4D00-9436-C3EDB65E08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93C149-A181-4709-957A-E87EB74E0D6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dirty="0"/>
            <a:t>Previsão de demanda: </a:t>
          </a:r>
          <a:r>
            <a:rPr lang="pt-BR" b="0" i="0" dirty="0"/>
            <a:t>Analisar padrões históricos de vendas e comportamento do mercado ajuda na previsão de demanda futura, permitindo que as empresas ajustem seus níveis de estoque de acordo. </a:t>
          </a:r>
          <a:endParaRPr lang="en-US" dirty="0"/>
        </a:p>
      </dgm:t>
    </dgm:pt>
    <dgm:pt modelId="{2FAC5598-C308-4813-B18C-5D99B3978BD2}" type="parTrans" cxnId="{D6B0B49C-BDA1-4750-80B5-225BA7F00339}">
      <dgm:prSet/>
      <dgm:spPr/>
      <dgm:t>
        <a:bodyPr/>
        <a:lstStyle/>
        <a:p>
          <a:endParaRPr lang="en-US"/>
        </a:p>
      </dgm:t>
    </dgm:pt>
    <dgm:pt modelId="{6E1BD511-9404-4799-850A-45415D8E5F36}" type="sibTrans" cxnId="{D6B0B49C-BDA1-4750-80B5-225BA7F003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E70565-41C8-402C-9F37-5BDE2A19920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/>
            <a:t>Eficiência operacional: </a:t>
          </a:r>
          <a:r>
            <a:rPr lang="pt-BR" b="0" i="0"/>
            <a:t>Automatizar processos de gerenciamento de estoque pode melhorar significativamente a eficiência operacional, reduzindo erros humanos e otimizando o tempo gasto nessas tarefas.</a:t>
          </a:r>
          <a:endParaRPr lang="en-US"/>
        </a:p>
      </dgm:t>
    </dgm:pt>
    <dgm:pt modelId="{DEF105BB-70F1-44B9-B88D-0BAA86FF1973}" type="parTrans" cxnId="{5431361A-B111-403F-8712-37840B640BAF}">
      <dgm:prSet/>
      <dgm:spPr/>
      <dgm:t>
        <a:bodyPr/>
        <a:lstStyle/>
        <a:p>
          <a:endParaRPr lang="en-US"/>
        </a:p>
      </dgm:t>
    </dgm:pt>
    <dgm:pt modelId="{E4475B92-45DB-4A59-848F-68F6B0F9FE7F}" type="sibTrans" cxnId="{5431361A-B111-403F-8712-37840B640BAF}">
      <dgm:prSet/>
      <dgm:spPr/>
      <dgm:t>
        <a:bodyPr/>
        <a:lstStyle/>
        <a:p>
          <a:endParaRPr lang="en-US"/>
        </a:p>
      </dgm:t>
    </dgm:pt>
    <dgm:pt modelId="{D282756D-2C19-4D69-9216-2B0A2D955580}" type="pres">
      <dgm:prSet presAssocID="{AB670FC0-9F97-4204-81BF-A2A4F5707C7F}" presName="root" presStyleCnt="0">
        <dgm:presLayoutVars>
          <dgm:dir/>
          <dgm:resizeHandles val="exact"/>
        </dgm:presLayoutVars>
      </dgm:prSet>
      <dgm:spPr/>
    </dgm:pt>
    <dgm:pt modelId="{40431FBD-3E8F-4063-98E8-67169247EEE9}" type="pres">
      <dgm:prSet presAssocID="{AB670FC0-9F97-4204-81BF-A2A4F5707C7F}" presName="container" presStyleCnt="0">
        <dgm:presLayoutVars>
          <dgm:dir/>
          <dgm:resizeHandles val="exact"/>
        </dgm:presLayoutVars>
      </dgm:prSet>
      <dgm:spPr/>
    </dgm:pt>
    <dgm:pt modelId="{15C6C111-7355-426B-A22D-2FCBA4D2138B}" type="pres">
      <dgm:prSet presAssocID="{0AD25802-28E3-4273-B1E6-C0974F85BFC0}" presName="compNode" presStyleCnt="0"/>
      <dgm:spPr/>
    </dgm:pt>
    <dgm:pt modelId="{26C7BABF-20A8-426D-9879-F336F0E0AA33}" type="pres">
      <dgm:prSet presAssocID="{0AD25802-28E3-4273-B1E6-C0974F85BFC0}" presName="iconBgRect" presStyleLbl="bgShp" presStyleIdx="0" presStyleCnt="6"/>
      <dgm:spPr/>
    </dgm:pt>
    <dgm:pt modelId="{5A512599-0D30-429C-A154-2073FBC11D6A}" type="pres">
      <dgm:prSet presAssocID="{0AD25802-28E3-4273-B1E6-C0974F85BFC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4BF73B80-BCD7-4D21-B355-1E17D0075C2B}" type="pres">
      <dgm:prSet presAssocID="{0AD25802-28E3-4273-B1E6-C0974F85BFC0}" presName="spaceRect" presStyleCnt="0"/>
      <dgm:spPr/>
    </dgm:pt>
    <dgm:pt modelId="{1AF9BE6A-FA22-4024-8D93-2260FEF6439F}" type="pres">
      <dgm:prSet presAssocID="{0AD25802-28E3-4273-B1E6-C0974F85BFC0}" presName="textRect" presStyleLbl="revTx" presStyleIdx="0" presStyleCnt="6" custLinFactNeighborY="-31499">
        <dgm:presLayoutVars>
          <dgm:chMax val="1"/>
          <dgm:chPref val="1"/>
        </dgm:presLayoutVars>
      </dgm:prSet>
      <dgm:spPr/>
    </dgm:pt>
    <dgm:pt modelId="{EA40301E-405F-4DCB-A67C-ED31E8871152}" type="pres">
      <dgm:prSet presAssocID="{F015B3B2-FCB8-4A99-A9B9-D4956DDC4A2E}" presName="sibTrans" presStyleLbl="sibTrans2D1" presStyleIdx="0" presStyleCnt="0"/>
      <dgm:spPr/>
    </dgm:pt>
    <dgm:pt modelId="{5E0A1104-7B20-4722-AC8B-2A7B6F1268FD}" type="pres">
      <dgm:prSet presAssocID="{3C719369-8DAC-47A0-B6DA-382CC4BC53BA}" presName="compNode" presStyleCnt="0"/>
      <dgm:spPr/>
    </dgm:pt>
    <dgm:pt modelId="{B666CFAB-0ACE-4280-AB4F-15EBCE877BEB}" type="pres">
      <dgm:prSet presAssocID="{3C719369-8DAC-47A0-B6DA-382CC4BC53BA}" presName="iconBgRect" presStyleLbl="bgShp" presStyleIdx="1" presStyleCnt="6"/>
      <dgm:spPr/>
    </dgm:pt>
    <dgm:pt modelId="{14BD89CD-C77A-4710-AFC9-854E7C1C0333}" type="pres">
      <dgm:prSet presAssocID="{3C719369-8DAC-47A0-B6DA-382CC4BC53B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F1E2FA93-B9D5-47BA-A67F-4934943C1245}" type="pres">
      <dgm:prSet presAssocID="{3C719369-8DAC-47A0-B6DA-382CC4BC53BA}" presName="spaceRect" presStyleCnt="0"/>
      <dgm:spPr/>
    </dgm:pt>
    <dgm:pt modelId="{0EE6AD28-F865-407F-8EC6-687BE6D3E2CC}" type="pres">
      <dgm:prSet presAssocID="{3C719369-8DAC-47A0-B6DA-382CC4BC53BA}" presName="textRect" presStyleLbl="revTx" presStyleIdx="1" presStyleCnt="6" custLinFactNeighborX="-1372" custLinFactNeighborY="-31499">
        <dgm:presLayoutVars>
          <dgm:chMax val="1"/>
          <dgm:chPref val="1"/>
        </dgm:presLayoutVars>
      </dgm:prSet>
      <dgm:spPr/>
    </dgm:pt>
    <dgm:pt modelId="{54FB4AF6-11E3-4599-A1D3-D494C0ADA2DF}" type="pres">
      <dgm:prSet presAssocID="{4A1B33F3-E66A-43B0-9475-A50428FD5AE2}" presName="sibTrans" presStyleLbl="sibTrans2D1" presStyleIdx="0" presStyleCnt="0"/>
      <dgm:spPr/>
    </dgm:pt>
    <dgm:pt modelId="{F54F4E3A-79CA-4F69-A64C-529821F17BA9}" type="pres">
      <dgm:prSet presAssocID="{FD69CD2A-4749-4DBC-B722-B528A6529C0E}" presName="compNode" presStyleCnt="0"/>
      <dgm:spPr/>
    </dgm:pt>
    <dgm:pt modelId="{9C5F8F78-A0F2-4624-9E8E-8F3E00DDDF1E}" type="pres">
      <dgm:prSet presAssocID="{FD69CD2A-4749-4DBC-B722-B528A6529C0E}" presName="iconBgRect" presStyleLbl="bgShp" presStyleIdx="2" presStyleCnt="6"/>
      <dgm:spPr/>
    </dgm:pt>
    <dgm:pt modelId="{261C14CE-917C-4A24-90E8-20634E3A2936}" type="pres">
      <dgm:prSet presAssocID="{FD69CD2A-4749-4DBC-B722-B528A6529C0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7440D301-40BF-442C-BBF7-A1741E835CF7}" type="pres">
      <dgm:prSet presAssocID="{FD69CD2A-4749-4DBC-B722-B528A6529C0E}" presName="spaceRect" presStyleCnt="0"/>
      <dgm:spPr/>
    </dgm:pt>
    <dgm:pt modelId="{14AFF26F-E3AA-48C4-A539-940C960B823D}" type="pres">
      <dgm:prSet presAssocID="{FD69CD2A-4749-4DBC-B722-B528A6529C0E}" presName="textRect" presStyleLbl="revTx" presStyleIdx="2" presStyleCnt="6" custLinFactNeighborX="-1372" custLinFactNeighborY="-31499">
        <dgm:presLayoutVars>
          <dgm:chMax val="1"/>
          <dgm:chPref val="1"/>
        </dgm:presLayoutVars>
      </dgm:prSet>
      <dgm:spPr/>
    </dgm:pt>
    <dgm:pt modelId="{962C5DE7-6961-4481-8FC4-268A510DB1B0}" type="pres">
      <dgm:prSet presAssocID="{096FD1D2-2B74-40B2-8100-D394B258A7A0}" presName="sibTrans" presStyleLbl="sibTrans2D1" presStyleIdx="0" presStyleCnt="0"/>
      <dgm:spPr/>
    </dgm:pt>
    <dgm:pt modelId="{DA74277C-ACB0-4555-B0BB-C6B3BCD4161F}" type="pres">
      <dgm:prSet presAssocID="{D71EA1E2-154C-46B8-9A8E-75CED3640B05}" presName="compNode" presStyleCnt="0"/>
      <dgm:spPr/>
    </dgm:pt>
    <dgm:pt modelId="{74341843-B01A-4CD4-A70A-F7CC4B09EC5E}" type="pres">
      <dgm:prSet presAssocID="{D71EA1E2-154C-46B8-9A8E-75CED3640B05}" presName="iconBgRect" presStyleLbl="bgShp" presStyleIdx="3" presStyleCnt="6"/>
      <dgm:spPr/>
    </dgm:pt>
    <dgm:pt modelId="{6D467C50-75F3-41D3-82D5-FEAABBC1506D}" type="pres">
      <dgm:prSet presAssocID="{D71EA1E2-154C-46B8-9A8E-75CED3640B0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87EB1E8D-1560-4262-B7E4-C297199714FC}" type="pres">
      <dgm:prSet presAssocID="{D71EA1E2-154C-46B8-9A8E-75CED3640B05}" presName="spaceRect" presStyleCnt="0"/>
      <dgm:spPr/>
    </dgm:pt>
    <dgm:pt modelId="{8851DAC3-550D-409B-984D-2C7B58D1572C}" type="pres">
      <dgm:prSet presAssocID="{D71EA1E2-154C-46B8-9A8E-75CED3640B05}" presName="textRect" presStyleLbl="revTx" presStyleIdx="3" presStyleCnt="6" custLinFactNeighborX="-686" custLinFactNeighborY="9699">
        <dgm:presLayoutVars>
          <dgm:chMax val="1"/>
          <dgm:chPref val="1"/>
        </dgm:presLayoutVars>
      </dgm:prSet>
      <dgm:spPr/>
    </dgm:pt>
    <dgm:pt modelId="{A9C796CE-F8DB-4C39-B678-FD3F25F4F0D0}" type="pres">
      <dgm:prSet presAssocID="{C8411AA5-B8F6-4B12-B2C0-D06D62342398}" presName="sibTrans" presStyleLbl="sibTrans2D1" presStyleIdx="0" presStyleCnt="0"/>
      <dgm:spPr/>
    </dgm:pt>
    <dgm:pt modelId="{0AD83D9B-07AE-4091-83DD-A02DE4AAD903}" type="pres">
      <dgm:prSet presAssocID="{2693C149-A181-4709-957A-E87EB74E0D6B}" presName="compNode" presStyleCnt="0"/>
      <dgm:spPr/>
    </dgm:pt>
    <dgm:pt modelId="{41624387-DF5B-4497-970B-7C7ED05A3A04}" type="pres">
      <dgm:prSet presAssocID="{2693C149-A181-4709-957A-E87EB74E0D6B}" presName="iconBgRect" presStyleLbl="bgShp" presStyleIdx="4" presStyleCnt="6"/>
      <dgm:spPr/>
    </dgm:pt>
    <dgm:pt modelId="{4DB81D17-A741-4EBB-980A-B97FE917C2FD}" type="pres">
      <dgm:prSet presAssocID="{2693C149-A181-4709-957A-E87EB74E0D6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8E05D4F-4E54-4F41-9290-8BD982A216E1}" type="pres">
      <dgm:prSet presAssocID="{2693C149-A181-4709-957A-E87EB74E0D6B}" presName="spaceRect" presStyleCnt="0"/>
      <dgm:spPr/>
    </dgm:pt>
    <dgm:pt modelId="{18A1540C-A781-462C-A59A-A5632875A95B}" type="pres">
      <dgm:prSet presAssocID="{2693C149-A181-4709-957A-E87EB74E0D6B}" presName="textRect" presStyleLbl="revTx" presStyleIdx="4" presStyleCnt="6" custLinFactNeighborX="1372" custLinFactNeighborY="12931">
        <dgm:presLayoutVars>
          <dgm:chMax val="1"/>
          <dgm:chPref val="1"/>
        </dgm:presLayoutVars>
      </dgm:prSet>
      <dgm:spPr/>
    </dgm:pt>
    <dgm:pt modelId="{7CD7C63E-FA3D-4F24-9EAE-35E865F426D4}" type="pres">
      <dgm:prSet presAssocID="{6E1BD511-9404-4799-850A-45415D8E5F36}" presName="sibTrans" presStyleLbl="sibTrans2D1" presStyleIdx="0" presStyleCnt="0"/>
      <dgm:spPr/>
    </dgm:pt>
    <dgm:pt modelId="{14CED125-AEA0-47A9-B23E-7F875B1A7797}" type="pres">
      <dgm:prSet presAssocID="{CCE70565-41C8-402C-9F37-5BDE2A19920D}" presName="compNode" presStyleCnt="0"/>
      <dgm:spPr/>
    </dgm:pt>
    <dgm:pt modelId="{2AFB82D1-32B9-4C5C-88FB-4DC6D6402FE0}" type="pres">
      <dgm:prSet presAssocID="{CCE70565-41C8-402C-9F37-5BDE2A19920D}" presName="iconBgRect" presStyleLbl="bgShp" presStyleIdx="5" presStyleCnt="6"/>
      <dgm:spPr/>
    </dgm:pt>
    <dgm:pt modelId="{87DDC50A-52CA-4DF3-AD24-BED285534D5A}" type="pres">
      <dgm:prSet presAssocID="{CCE70565-41C8-402C-9F37-5BDE2A19920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7A4F628B-B33B-499F-9AB5-BE1289F561A6}" type="pres">
      <dgm:prSet presAssocID="{CCE70565-41C8-402C-9F37-5BDE2A19920D}" presName="spaceRect" presStyleCnt="0"/>
      <dgm:spPr/>
    </dgm:pt>
    <dgm:pt modelId="{EDF091CE-839F-4E8B-806F-6D09ED33903F}" type="pres">
      <dgm:prSet presAssocID="{CCE70565-41C8-402C-9F37-5BDE2A19920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6161603-7791-4CEA-BD0F-B17B1ACF1194}" srcId="{AB670FC0-9F97-4204-81BF-A2A4F5707C7F}" destId="{0AD25802-28E3-4273-B1E6-C0974F85BFC0}" srcOrd="0" destOrd="0" parTransId="{2F8D0ED7-4D27-467E-9AD7-B640E0929DE8}" sibTransId="{F015B3B2-FCB8-4A99-A9B9-D4956DDC4A2E}"/>
    <dgm:cxn modelId="{65227103-E29E-4F88-BDC0-9AFE0D2CAC27}" type="presOf" srcId="{FD69CD2A-4749-4DBC-B722-B528A6529C0E}" destId="{14AFF26F-E3AA-48C4-A539-940C960B823D}" srcOrd="0" destOrd="0" presId="urn:microsoft.com/office/officeart/2018/2/layout/IconCircleList"/>
    <dgm:cxn modelId="{56D54518-A09D-4698-92A5-E587075E8D22}" type="presOf" srcId="{D71EA1E2-154C-46B8-9A8E-75CED3640B05}" destId="{8851DAC3-550D-409B-984D-2C7B58D1572C}" srcOrd="0" destOrd="0" presId="urn:microsoft.com/office/officeart/2018/2/layout/IconCircleList"/>
    <dgm:cxn modelId="{5431361A-B111-403F-8712-37840B640BAF}" srcId="{AB670FC0-9F97-4204-81BF-A2A4F5707C7F}" destId="{CCE70565-41C8-402C-9F37-5BDE2A19920D}" srcOrd="5" destOrd="0" parTransId="{DEF105BB-70F1-44B9-B88D-0BAA86FF1973}" sibTransId="{E4475B92-45DB-4A59-848F-68F6B0F9FE7F}"/>
    <dgm:cxn modelId="{08B2751C-162D-42AE-B5D9-CB7A25A4639B}" type="presOf" srcId="{2693C149-A181-4709-957A-E87EB74E0D6B}" destId="{18A1540C-A781-462C-A59A-A5632875A95B}" srcOrd="0" destOrd="0" presId="urn:microsoft.com/office/officeart/2018/2/layout/IconCircleList"/>
    <dgm:cxn modelId="{5070D63C-2DAF-47C5-BD53-CFC7A42DFF72}" type="presOf" srcId="{3C719369-8DAC-47A0-B6DA-382CC4BC53BA}" destId="{0EE6AD28-F865-407F-8EC6-687BE6D3E2CC}" srcOrd="0" destOrd="0" presId="urn:microsoft.com/office/officeart/2018/2/layout/IconCircleList"/>
    <dgm:cxn modelId="{EF104754-84F2-4386-8157-91339FB956BB}" type="presOf" srcId="{6E1BD511-9404-4799-850A-45415D8E5F36}" destId="{7CD7C63E-FA3D-4F24-9EAE-35E865F426D4}" srcOrd="0" destOrd="0" presId="urn:microsoft.com/office/officeart/2018/2/layout/IconCircleList"/>
    <dgm:cxn modelId="{C3290D69-146F-4A53-B26C-2D0BA3385C6A}" type="presOf" srcId="{C8411AA5-B8F6-4B12-B2C0-D06D62342398}" destId="{A9C796CE-F8DB-4C39-B678-FD3F25F4F0D0}" srcOrd="0" destOrd="0" presId="urn:microsoft.com/office/officeart/2018/2/layout/IconCircleList"/>
    <dgm:cxn modelId="{0FBF276B-C019-4C4D-96F1-D86BE52456DD}" srcId="{AB670FC0-9F97-4204-81BF-A2A4F5707C7F}" destId="{FD69CD2A-4749-4DBC-B722-B528A6529C0E}" srcOrd="2" destOrd="0" parTransId="{82B9AE8D-A459-4647-8766-BFF18BA087CC}" sibTransId="{096FD1D2-2B74-40B2-8100-D394B258A7A0}"/>
    <dgm:cxn modelId="{D6B0B49C-BDA1-4750-80B5-225BA7F00339}" srcId="{AB670FC0-9F97-4204-81BF-A2A4F5707C7F}" destId="{2693C149-A181-4709-957A-E87EB74E0D6B}" srcOrd="4" destOrd="0" parTransId="{2FAC5598-C308-4813-B18C-5D99B3978BD2}" sibTransId="{6E1BD511-9404-4799-850A-45415D8E5F36}"/>
    <dgm:cxn modelId="{8EEB41A9-C9B8-446D-BA33-690E25917CA7}" type="presOf" srcId="{096FD1D2-2B74-40B2-8100-D394B258A7A0}" destId="{962C5DE7-6961-4481-8FC4-268A510DB1B0}" srcOrd="0" destOrd="0" presId="urn:microsoft.com/office/officeart/2018/2/layout/IconCircleList"/>
    <dgm:cxn modelId="{FCA183B9-6725-417F-A16E-1E9B519CA4E1}" type="presOf" srcId="{4A1B33F3-E66A-43B0-9475-A50428FD5AE2}" destId="{54FB4AF6-11E3-4599-A1D3-D494C0ADA2DF}" srcOrd="0" destOrd="0" presId="urn:microsoft.com/office/officeart/2018/2/layout/IconCircleList"/>
    <dgm:cxn modelId="{D1885FBE-E681-493F-8DDC-21A2668DD2EA}" type="presOf" srcId="{AB670FC0-9F97-4204-81BF-A2A4F5707C7F}" destId="{D282756D-2C19-4D69-9216-2B0A2D955580}" srcOrd="0" destOrd="0" presId="urn:microsoft.com/office/officeart/2018/2/layout/IconCircleList"/>
    <dgm:cxn modelId="{57744DC2-44B1-42C5-9267-67C64F5C37E6}" type="presOf" srcId="{0AD25802-28E3-4273-B1E6-C0974F85BFC0}" destId="{1AF9BE6A-FA22-4024-8D93-2260FEF6439F}" srcOrd="0" destOrd="0" presId="urn:microsoft.com/office/officeart/2018/2/layout/IconCircleList"/>
    <dgm:cxn modelId="{B623D4DC-B2A4-4DAC-A337-F596F34FCD15}" type="presOf" srcId="{F015B3B2-FCB8-4A99-A9B9-D4956DDC4A2E}" destId="{EA40301E-405F-4DCB-A67C-ED31E8871152}" srcOrd="0" destOrd="0" presId="urn:microsoft.com/office/officeart/2018/2/layout/IconCircleList"/>
    <dgm:cxn modelId="{F0126CE7-DE63-4D00-9436-C3EDB65E0833}" srcId="{AB670FC0-9F97-4204-81BF-A2A4F5707C7F}" destId="{D71EA1E2-154C-46B8-9A8E-75CED3640B05}" srcOrd="3" destOrd="0" parTransId="{696C02CE-750F-4403-89CA-4980717022B5}" sibTransId="{C8411AA5-B8F6-4B12-B2C0-D06D62342398}"/>
    <dgm:cxn modelId="{E76216EE-ECDC-4F01-B064-22CDB927E309}" srcId="{AB670FC0-9F97-4204-81BF-A2A4F5707C7F}" destId="{3C719369-8DAC-47A0-B6DA-382CC4BC53BA}" srcOrd="1" destOrd="0" parTransId="{5AE54409-2EFE-4781-82C0-0D0577ACEB79}" sibTransId="{4A1B33F3-E66A-43B0-9475-A50428FD5AE2}"/>
    <dgm:cxn modelId="{E9E220FE-787C-4EC0-A170-82C395CBF55F}" type="presOf" srcId="{CCE70565-41C8-402C-9F37-5BDE2A19920D}" destId="{EDF091CE-839F-4E8B-806F-6D09ED33903F}" srcOrd="0" destOrd="0" presId="urn:microsoft.com/office/officeart/2018/2/layout/IconCircleList"/>
    <dgm:cxn modelId="{AECEF1A7-616C-4FA5-80D4-E6FEC627D8F6}" type="presParOf" srcId="{D282756D-2C19-4D69-9216-2B0A2D955580}" destId="{40431FBD-3E8F-4063-98E8-67169247EEE9}" srcOrd="0" destOrd="0" presId="urn:microsoft.com/office/officeart/2018/2/layout/IconCircleList"/>
    <dgm:cxn modelId="{5F230CC5-7D80-40FE-B7AB-F40A37C8B4DE}" type="presParOf" srcId="{40431FBD-3E8F-4063-98E8-67169247EEE9}" destId="{15C6C111-7355-426B-A22D-2FCBA4D2138B}" srcOrd="0" destOrd="0" presId="urn:microsoft.com/office/officeart/2018/2/layout/IconCircleList"/>
    <dgm:cxn modelId="{A80C3400-685E-400F-838E-3BCA191FE7CA}" type="presParOf" srcId="{15C6C111-7355-426B-A22D-2FCBA4D2138B}" destId="{26C7BABF-20A8-426D-9879-F336F0E0AA33}" srcOrd="0" destOrd="0" presId="urn:microsoft.com/office/officeart/2018/2/layout/IconCircleList"/>
    <dgm:cxn modelId="{F8433657-A737-407D-AB3C-D14C5EDE280B}" type="presParOf" srcId="{15C6C111-7355-426B-A22D-2FCBA4D2138B}" destId="{5A512599-0D30-429C-A154-2073FBC11D6A}" srcOrd="1" destOrd="0" presId="urn:microsoft.com/office/officeart/2018/2/layout/IconCircleList"/>
    <dgm:cxn modelId="{88278940-F396-44DC-8899-EDDD016D35EC}" type="presParOf" srcId="{15C6C111-7355-426B-A22D-2FCBA4D2138B}" destId="{4BF73B80-BCD7-4D21-B355-1E17D0075C2B}" srcOrd="2" destOrd="0" presId="urn:microsoft.com/office/officeart/2018/2/layout/IconCircleList"/>
    <dgm:cxn modelId="{83DEB71A-CD45-418C-AF9E-DFF523CFEC3E}" type="presParOf" srcId="{15C6C111-7355-426B-A22D-2FCBA4D2138B}" destId="{1AF9BE6A-FA22-4024-8D93-2260FEF6439F}" srcOrd="3" destOrd="0" presId="urn:microsoft.com/office/officeart/2018/2/layout/IconCircleList"/>
    <dgm:cxn modelId="{34F7FC69-D502-4FC9-B685-CFA180945FD4}" type="presParOf" srcId="{40431FBD-3E8F-4063-98E8-67169247EEE9}" destId="{EA40301E-405F-4DCB-A67C-ED31E8871152}" srcOrd="1" destOrd="0" presId="urn:microsoft.com/office/officeart/2018/2/layout/IconCircleList"/>
    <dgm:cxn modelId="{56134B99-FE3D-4EC6-889B-0853D818BC0D}" type="presParOf" srcId="{40431FBD-3E8F-4063-98E8-67169247EEE9}" destId="{5E0A1104-7B20-4722-AC8B-2A7B6F1268FD}" srcOrd="2" destOrd="0" presId="urn:microsoft.com/office/officeart/2018/2/layout/IconCircleList"/>
    <dgm:cxn modelId="{286F90A1-90EF-4AFE-8810-838A4B59DAE4}" type="presParOf" srcId="{5E0A1104-7B20-4722-AC8B-2A7B6F1268FD}" destId="{B666CFAB-0ACE-4280-AB4F-15EBCE877BEB}" srcOrd="0" destOrd="0" presId="urn:microsoft.com/office/officeart/2018/2/layout/IconCircleList"/>
    <dgm:cxn modelId="{C7811C6A-6EB7-4B34-9BD5-D66E8C533916}" type="presParOf" srcId="{5E0A1104-7B20-4722-AC8B-2A7B6F1268FD}" destId="{14BD89CD-C77A-4710-AFC9-854E7C1C0333}" srcOrd="1" destOrd="0" presId="urn:microsoft.com/office/officeart/2018/2/layout/IconCircleList"/>
    <dgm:cxn modelId="{83F21325-64EB-473E-85A7-180E8093F551}" type="presParOf" srcId="{5E0A1104-7B20-4722-AC8B-2A7B6F1268FD}" destId="{F1E2FA93-B9D5-47BA-A67F-4934943C1245}" srcOrd="2" destOrd="0" presId="urn:microsoft.com/office/officeart/2018/2/layout/IconCircleList"/>
    <dgm:cxn modelId="{F263B02C-ACD0-445D-B6A8-96E817F98C76}" type="presParOf" srcId="{5E0A1104-7B20-4722-AC8B-2A7B6F1268FD}" destId="{0EE6AD28-F865-407F-8EC6-687BE6D3E2CC}" srcOrd="3" destOrd="0" presId="urn:microsoft.com/office/officeart/2018/2/layout/IconCircleList"/>
    <dgm:cxn modelId="{E20CD42E-193D-479A-8710-77E8336853EA}" type="presParOf" srcId="{40431FBD-3E8F-4063-98E8-67169247EEE9}" destId="{54FB4AF6-11E3-4599-A1D3-D494C0ADA2DF}" srcOrd="3" destOrd="0" presId="urn:microsoft.com/office/officeart/2018/2/layout/IconCircleList"/>
    <dgm:cxn modelId="{F6A2D371-2BBC-495A-9E74-D6BF032A206C}" type="presParOf" srcId="{40431FBD-3E8F-4063-98E8-67169247EEE9}" destId="{F54F4E3A-79CA-4F69-A64C-529821F17BA9}" srcOrd="4" destOrd="0" presId="urn:microsoft.com/office/officeart/2018/2/layout/IconCircleList"/>
    <dgm:cxn modelId="{8A7BE90D-2D1A-4E23-87DC-0A0008EC7073}" type="presParOf" srcId="{F54F4E3A-79CA-4F69-A64C-529821F17BA9}" destId="{9C5F8F78-A0F2-4624-9E8E-8F3E00DDDF1E}" srcOrd="0" destOrd="0" presId="urn:microsoft.com/office/officeart/2018/2/layout/IconCircleList"/>
    <dgm:cxn modelId="{85F669C8-7C13-4A12-B785-D4B52470853A}" type="presParOf" srcId="{F54F4E3A-79CA-4F69-A64C-529821F17BA9}" destId="{261C14CE-917C-4A24-90E8-20634E3A2936}" srcOrd="1" destOrd="0" presId="urn:microsoft.com/office/officeart/2018/2/layout/IconCircleList"/>
    <dgm:cxn modelId="{68863692-EB64-46F1-82CC-6924BBA4BC56}" type="presParOf" srcId="{F54F4E3A-79CA-4F69-A64C-529821F17BA9}" destId="{7440D301-40BF-442C-BBF7-A1741E835CF7}" srcOrd="2" destOrd="0" presId="urn:microsoft.com/office/officeart/2018/2/layout/IconCircleList"/>
    <dgm:cxn modelId="{D3B30700-CDA1-4BC4-AC60-F21DCB4BEE1C}" type="presParOf" srcId="{F54F4E3A-79CA-4F69-A64C-529821F17BA9}" destId="{14AFF26F-E3AA-48C4-A539-940C960B823D}" srcOrd="3" destOrd="0" presId="urn:microsoft.com/office/officeart/2018/2/layout/IconCircleList"/>
    <dgm:cxn modelId="{B9B4F01C-7D69-4854-AF4E-DB317F23BBCE}" type="presParOf" srcId="{40431FBD-3E8F-4063-98E8-67169247EEE9}" destId="{962C5DE7-6961-4481-8FC4-268A510DB1B0}" srcOrd="5" destOrd="0" presId="urn:microsoft.com/office/officeart/2018/2/layout/IconCircleList"/>
    <dgm:cxn modelId="{30766585-FC74-497D-B8AF-CF70D2EEC3C1}" type="presParOf" srcId="{40431FBD-3E8F-4063-98E8-67169247EEE9}" destId="{DA74277C-ACB0-4555-B0BB-C6B3BCD4161F}" srcOrd="6" destOrd="0" presId="urn:microsoft.com/office/officeart/2018/2/layout/IconCircleList"/>
    <dgm:cxn modelId="{08774683-3525-49AA-A530-B5AB0D6D9646}" type="presParOf" srcId="{DA74277C-ACB0-4555-B0BB-C6B3BCD4161F}" destId="{74341843-B01A-4CD4-A70A-F7CC4B09EC5E}" srcOrd="0" destOrd="0" presId="urn:microsoft.com/office/officeart/2018/2/layout/IconCircleList"/>
    <dgm:cxn modelId="{6F1F15B3-D3EE-4729-910B-D8FD7918212E}" type="presParOf" srcId="{DA74277C-ACB0-4555-B0BB-C6B3BCD4161F}" destId="{6D467C50-75F3-41D3-82D5-FEAABBC1506D}" srcOrd="1" destOrd="0" presId="urn:microsoft.com/office/officeart/2018/2/layout/IconCircleList"/>
    <dgm:cxn modelId="{3EE936E5-82C5-4EB8-9CE3-2AB53F7A4F84}" type="presParOf" srcId="{DA74277C-ACB0-4555-B0BB-C6B3BCD4161F}" destId="{87EB1E8D-1560-4262-B7E4-C297199714FC}" srcOrd="2" destOrd="0" presId="urn:microsoft.com/office/officeart/2018/2/layout/IconCircleList"/>
    <dgm:cxn modelId="{86FDBB2A-D84B-45AA-B0F9-4C8E2CC18702}" type="presParOf" srcId="{DA74277C-ACB0-4555-B0BB-C6B3BCD4161F}" destId="{8851DAC3-550D-409B-984D-2C7B58D1572C}" srcOrd="3" destOrd="0" presId="urn:microsoft.com/office/officeart/2018/2/layout/IconCircleList"/>
    <dgm:cxn modelId="{11A51510-A621-4D5E-947C-F653CF322525}" type="presParOf" srcId="{40431FBD-3E8F-4063-98E8-67169247EEE9}" destId="{A9C796CE-F8DB-4C39-B678-FD3F25F4F0D0}" srcOrd="7" destOrd="0" presId="urn:microsoft.com/office/officeart/2018/2/layout/IconCircleList"/>
    <dgm:cxn modelId="{A293F373-C891-4DC3-97CF-B467E0400B1F}" type="presParOf" srcId="{40431FBD-3E8F-4063-98E8-67169247EEE9}" destId="{0AD83D9B-07AE-4091-83DD-A02DE4AAD903}" srcOrd="8" destOrd="0" presId="urn:microsoft.com/office/officeart/2018/2/layout/IconCircleList"/>
    <dgm:cxn modelId="{3F976F0E-47F6-4D61-9B99-17D6848B30BF}" type="presParOf" srcId="{0AD83D9B-07AE-4091-83DD-A02DE4AAD903}" destId="{41624387-DF5B-4497-970B-7C7ED05A3A04}" srcOrd="0" destOrd="0" presId="urn:microsoft.com/office/officeart/2018/2/layout/IconCircleList"/>
    <dgm:cxn modelId="{F9F19100-7EB5-4D1D-818B-8AE1AB809819}" type="presParOf" srcId="{0AD83D9B-07AE-4091-83DD-A02DE4AAD903}" destId="{4DB81D17-A741-4EBB-980A-B97FE917C2FD}" srcOrd="1" destOrd="0" presId="urn:microsoft.com/office/officeart/2018/2/layout/IconCircleList"/>
    <dgm:cxn modelId="{7B42882D-57D2-4C0D-A77A-6254B083A991}" type="presParOf" srcId="{0AD83D9B-07AE-4091-83DD-A02DE4AAD903}" destId="{08E05D4F-4E54-4F41-9290-8BD982A216E1}" srcOrd="2" destOrd="0" presId="urn:microsoft.com/office/officeart/2018/2/layout/IconCircleList"/>
    <dgm:cxn modelId="{3869FBBE-E2B4-4E46-A7D7-334755A7EA2C}" type="presParOf" srcId="{0AD83D9B-07AE-4091-83DD-A02DE4AAD903}" destId="{18A1540C-A781-462C-A59A-A5632875A95B}" srcOrd="3" destOrd="0" presId="urn:microsoft.com/office/officeart/2018/2/layout/IconCircleList"/>
    <dgm:cxn modelId="{5AD9401D-AD38-479A-AAE1-EFA5AE400612}" type="presParOf" srcId="{40431FBD-3E8F-4063-98E8-67169247EEE9}" destId="{7CD7C63E-FA3D-4F24-9EAE-35E865F426D4}" srcOrd="9" destOrd="0" presId="urn:microsoft.com/office/officeart/2018/2/layout/IconCircleList"/>
    <dgm:cxn modelId="{DDFE826A-F2E6-4076-9E47-A7960C6B8BC5}" type="presParOf" srcId="{40431FBD-3E8F-4063-98E8-67169247EEE9}" destId="{14CED125-AEA0-47A9-B23E-7F875B1A7797}" srcOrd="10" destOrd="0" presId="urn:microsoft.com/office/officeart/2018/2/layout/IconCircleList"/>
    <dgm:cxn modelId="{82B122E8-7035-4B53-8428-CF48ACF01FFF}" type="presParOf" srcId="{14CED125-AEA0-47A9-B23E-7F875B1A7797}" destId="{2AFB82D1-32B9-4C5C-88FB-4DC6D6402FE0}" srcOrd="0" destOrd="0" presId="urn:microsoft.com/office/officeart/2018/2/layout/IconCircleList"/>
    <dgm:cxn modelId="{B2A1A39B-3543-47C6-9CCA-BC3FFD77A7CA}" type="presParOf" srcId="{14CED125-AEA0-47A9-B23E-7F875B1A7797}" destId="{87DDC50A-52CA-4DF3-AD24-BED285534D5A}" srcOrd="1" destOrd="0" presId="urn:microsoft.com/office/officeart/2018/2/layout/IconCircleList"/>
    <dgm:cxn modelId="{B08D3670-BC33-448E-8199-27EA44FF1D47}" type="presParOf" srcId="{14CED125-AEA0-47A9-B23E-7F875B1A7797}" destId="{7A4F628B-B33B-499F-9AB5-BE1289F561A6}" srcOrd="2" destOrd="0" presId="urn:microsoft.com/office/officeart/2018/2/layout/IconCircleList"/>
    <dgm:cxn modelId="{E0F17464-AE40-4CAC-9E65-B59954CE02EE}" type="presParOf" srcId="{14CED125-AEA0-47A9-B23E-7F875B1A7797}" destId="{EDF091CE-839F-4E8B-806F-6D09ED3390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7BABF-20A8-426D-9879-F336F0E0AA33}">
      <dsp:nvSpPr>
        <dsp:cNvPr id="0" name=""/>
        <dsp:cNvSpPr/>
      </dsp:nvSpPr>
      <dsp:spPr>
        <a:xfrm>
          <a:off x="291806" y="837417"/>
          <a:ext cx="808132" cy="8081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12599-0D30-429C-A154-2073FBC11D6A}">
      <dsp:nvSpPr>
        <dsp:cNvPr id="0" name=""/>
        <dsp:cNvSpPr/>
      </dsp:nvSpPr>
      <dsp:spPr>
        <a:xfrm>
          <a:off x="461514" y="1007125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9BE6A-FA22-4024-8D93-2260FEF6439F}">
      <dsp:nvSpPr>
        <dsp:cNvPr id="0" name=""/>
        <dsp:cNvSpPr/>
      </dsp:nvSpPr>
      <dsp:spPr>
        <a:xfrm>
          <a:off x="1273110" y="582864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 dirty="0"/>
            <a:t>Evitar a falta de estoque: </a:t>
          </a:r>
          <a:r>
            <a:rPr lang="pt-BR" sz="1100" b="0" i="0" kern="1200" dirty="0"/>
            <a:t>Um estoque insuficiente pode resultar na falta de produtos essenciais, levando à insatisfação do cliente, perda de vendas e danos à reputação da empresa.</a:t>
          </a:r>
          <a:endParaRPr lang="en-US" sz="1100" kern="1200" dirty="0"/>
        </a:p>
      </dsp:txBody>
      <dsp:txXfrm>
        <a:off x="1273110" y="582864"/>
        <a:ext cx="1904883" cy="808132"/>
      </dsp:txXfrm>
    </dsp:sp>
    <dsp:sp modelId="{B666CFAB-0ACE-4280-AB4F-15EBCE877BEB}">
      <dsp:nvSpPr>
        <dsp:cNvPr id="0" name=""/>
        <dsp:cNvSpPr/>
      </dsp:nvSpPr>
      <dsp:spPr>
        <a:xfrm>
          <a:off x="3509905" y="837417"/>
          <a:ext cx="808132" cy="8081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D89CD-C77A-4710-AFC9-854E7C1C0333}">
      <dsp:nvSpPr>
        <dsp:cNvPr id="0" name=""/>
        <dsp:cNvSpPr/>
      </dsp:nvSpPr>
      <dsp:spPr>
        <a:xfrm>
          <a:off x="3679613" y="1007125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6AD28-F865-407F-8EC6-687BE6D3E2CC}">
      <dsp:nvSpPr>
        <dsp:cNvPr id="0" name=""/>
        <dsp:cNvSpPr/>
      </dsp:nvSpPr>
      <dsp:spPr>
        <a:xfrm>
          <a:off x="4465074" y="582864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 dirty="0"/>
            <a:t>Evitar excesso de estoque: </a:t>
          </a:r>
          <a:r>
            <a:rPr lang="pt-BR" sz="1100" b="0" i="0" kern="1200" dirty="0"/>
            <a:t>Por outro lado, ter um excesso de estoque pode resultar em custos adicionais, como armazenamento, deterioração de produtos perecíveis, obsolescência e capital preso. </a:t>
          </a:r>
          <a:endParaRPr lang="en-US" sz="1100" kern="1200" dirty="0"/>
        </a:p>
      </dsp:txBody>
      <dsp:txXfrm>
        <a:off x="4465074" y="582864"/>
        <a:ext cx="1904883" cy="808132"/>
      </dsp:txXfrm>
    </dsp:sp>
    <dsp:sp modelId="{9C5F8F78-A0F2-4624-9E8E-8F3E00DDDF1E}">
      <dsp:nvSpPr>
        <dsp:cNvPr id="0" name=""/>
        <dsp:cNvSpPr/>
      </dsp:nvSpPr>
      <dsp:spPr>
        <a:xfrm>
          <a:off x="6728004" y="837417"/>
          <a:ext cx="808132" cy="8081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C14CE-917C-4A24-90E8-20634E3A2936}">
      <dsp:nvSpPr>
        <dsp:cNvPr id="0" name=""/>
        <dsp:cNvSpPr/>
      </dsp:nvSpPr>
      <dsp:spPr>
        <a:xfrm>
          <a:off x="6897712" y="1007125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FF26F-E3AA-48C4-A539-940C960B823D}">
      <dsp:nvSpPr>
        <dsp:cNvPr id="0" name=""/>
        <dsp:cNvSpPr/>
      </dsp:nvSpPr>
      <dsp:spPr>
        <a:xfrm>
          <a:off x="7683172" y="582864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 dirty="0"/>
            <a:t>Atendimento eficiente ao cliente: </a:t>
          </a:r>
          <a:r>
            <a:rPr lang="pt-BR" sz="1100" b="0" i="0" kern="1200" dirty="0"/>
            <a:t>O gerenciamento eficaz do estoque garante que os pedidos dos clientes sejam atendidos prontamente, contribuindo para a satisfação do cliente e a fidelidade à marca. </a:t>
          </a:r>
          <a:endParaRPr lang="en-US" sz="1100" kern="1200" dirty="0"/>
        </a:p>
      </dsp:txBody>
      <dsp:txXfrm>
        <a:off x="7683172" y="582864"/>
        <a:ext cx="1904883" cy="808132"/>
      </dsp:txXfrm>
    </dsp:sp>
    <dsp:sp modelId="{74341843-B01A-4CD4-A70A-F7CC4B09EC5E}">
      <dsp:nvSpPr>
        <dsp:cNvPr id="0" name=""/>
        <dsp:cNvSpPr/>
      </dsp:nvSpPr>
      <dsp:spPr>
        <a:xfrm>
          <a:off x="291806" y="2319630"/>
          <a:ext cx="808132" cy="8081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67C50-75F3-41D3-82D5-FEAABBC1506D}">
      <dsp:nvSpPr>
        <dsp:cNvPr id="0" name=""/>
        <dsp:cNvSpPr/>
      </dsp:nvSpPr>
      <dsp:spPr>
        <a:xfrm>
          <a:off x="461514" y="2489338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1DAC3-550D-409B-984D-2C7B58D1572C}">
      <dsp:nvSpPr>
        <dsp:cNvPr id="0" name=""/>
        <dsp:cNvSpPr/>
      </dsp:nvSpPr>
      <dsp:spPr>
        <a:xfrm>
          <a:off x="1260042" y="239801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 dirty="0"/>
            <a:t>Otimização de custos: </a:t>
          </a:r>
          <a:r>
            <a:rPr lang="pt-BR" sz="1100" b="0" i="0" kern="1200" dirty="0"/>
            <a:t>Um sistema de gerenciamento de estoque eficiente permite a redução de custos relacionados ao armazenamento, manuseio de mercadorias e pedidos, ao mesmo tempo em que evita perdas por vencimento ou obsolescência. </a:t>
          </a:r>
          <a:endParaRPr lang="en-US" sz="1100" kern="1200" dirty="0"/>
        </a:p>
      </dsp:txBody>
      <dsp:txXfrm>
        <a:off x="1260042" y="2398011"/>
        <a:ext cx="1904883" cy="808132"/>
      </dsp:txXfrm>
    </dsp:sp>
    <dsp:sp modelId="{41624387-DF5B-4497-970B-7C7ED05A3A04}">
      <dsp:nvSpPr>
        <dsp:cNvPr id="0" name=""/>
        <dsp:cNvSpPr/>
      </dsp:nvSpPr>
      <dsp:spPr>
        <a:xfrm>
          <a:off x="3509905" y="2319630"/>
          <a:ext cx="808132" cy="8081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81D17-A741-4EBB-980A-B97FE917C2FD}">
      <dsp:nvSpPr>
        <dsp:cNvPr id="0" name=""/>
        <dsp:cNvSpPr/>
      </dsp:nvSpPr>
      <dsp:spPr>
        <a:xfrm>
          <a:off x="3679613" y="2489338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1540C-A781-462C-A59A-A5632875A95B}">
      <dsp:nvSpPr>
        <dsp:cNvPr id="0" name=""/>
        <dsp:cNvSpPr/>
      </dsp:nvSpPr>
      <dsp:spPr>
        <a:xfrm>
          <a:off x="4517344" y="242413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 dirty="0"/>
            <a:t>Previsão de demanda: </a:t>
          </a:r>
          <a:r>
            <a:rPr lang="pt-BR" sz="1100" b="0" i="0" kern="1200" dirty="0"/>
            <a:t>Analisar padrões históricos de vendas e comportamento do mercado ajuda na previsão de demanda futura, permitindo que as empresas ajustem seus níveis de estoque de acordo. </a:t>
          </a:r>
          <a:endParaRPr lang="en-US" sz="1100" kern="1200" dirty="0"/>
        </a:p>
      </dsp:txBody>
      <dsp:txXfrm>
        <a:off x="4517344" y="2424130"/>
        <a:ext cx="1904883" cy="808132"/>
      </dsp:txXfrm>
    </dsp:sp>
    <dsp:sp modelId="{2AFB82D1-32B9-4C5C-88FB-4DC6D6402FE0}">
      <dsp:nvSpPr>
        <dsp:cNvPr id="0" name=""/>
        <dsp:cNvSpPr/>
      </dsp:nvSpPr>
      <dsp:spPr>
        <a:xfrm>
          <a:off x="6728004" y="2319630"/>
          <a:ext cx="808132" cy="8081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DC50A-52CA-4DF3-AD24-BED285534D5A}">
      <dsp:nvSpPr>
        <dsp:cNvPr id="0" name=""/>
        <dsp:cNvSpPr/>
      </dsp:nvSpPr>
      <dsp:spPr>
        <a:xfrm>
          <a:off x="6897712" y="2489338"/>
          <a:ext cx="468716" cy="468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091CE-839F-4E8B-806F-6D09ED33903F}">
      <dsp:nvSpPr>
        <dsp:cNvPr id="0" name=""/>
        <dsp:cNvSpPr/>
      </dsp:nvSpPr>
      <dsp:spPr>
        <a:xfrm>
          <a:off x="7709307" y="231963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/>
            <a:t>Eficiência operacional: </a:t>
          </a:r>
          <a:r>
            <a:rPr lang="pt-BR" sz="1100" b="0" i="0" kern="1200"/>
            <a:t>Automatizar processos de gerenciamento de estoque pode melhorar significativamente a eficiência operacional, reduzindo erros humanos e otimizando o tempo gasto nessas tarefas.</a:t>
          </a:r>
          <a:endParaRPr lang="en-US" sz="1100" kern="1200"/>
        </a:p>
      </dsp:txBody>
      <dsp:txXfrm>
        <a:off x="7709307" y="2319630"/>
        <a:ext cx="1904883" cy="80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911FE-4315-06B2-8460-839EE46CD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896983"/>
            <a:ext cx="9905998" cy="1468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Sistema de Gerenciamento de estoque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95775-F661-71E3-7064-99A0BA4FA2F9}"/>
              </a:ext>
            </a:extLst>
          </p:cNvPr>
          <p:cNvSpPr>
            <a:spLocks/>
          </p:cNvSpPr>
          <p:nvPr/>
        </p:nvSpPr>
        <p:spPr>
          <a:xfrm>
            <a:off x="1023848" y="3415759"/>
            <a:ext cx="9906000" cy="2175017"/>
          </a:xfrm>
          <a:prstGeom prst="rect">
            <a:avLst/>
          </a:prstGeom>
        </p:spPr>
        <p:txBody>
          <a:bodyPr/>
          <a:lstStyle/>
          <a:p>
            <a:pPr algn="ctr" defTabSz="521208">
              <a:spcAft>
                <a:spcPts val="600"/>
              </a:spcAft>
            </a:pPr>
            <a:r>
              <a:rPr lang="pt-BR" sz="20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Nome: Guilherme </a:t>
            </a:r>
            <a:r>
              <a:rPr lang="pt-BR" sz="205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Aizawa</a:t>
            </a:r>
            <a:r>
              <a:rPr lang="pt-BR" sz="20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Igor Paes</a:t>
            </a:r>
            <a:br>
              <a:rPr lang="pt-BR" sz="20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20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Professor: </a:t>
            </a:r>
            <a:r>
              <a:rPr lang="pt-BR" sz="205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carlos</a:t>
            </a:r>
            <a:r>
              <a:rPr lang="pt-BR" sz="20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05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verícimo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CC1856-9AE7-C2A6-5B60-69B13B6E7987}"/>
              </a:ext>
            </a:extLst>
          </p:cNvPr>
          <p:cNvSpPr txBox="1"/>
          <p:nvPr/>
        </p:nvSpPr>
        <p:spPr>
          <a:xfrm>
            <a:off x="3429307" y="5246181"/>
            <a:ext cx="6508392" cy="421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pt-BR" sz="205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Centro Universitário Senac Nações Unidas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88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75E87-C071-BF0F-36BA-1E1F31B2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681"/>
            <a:ext cx="9905998" cy="1905000"/>
          </a:xfrm>
        </p:spPr>
        <p:txBody>
          <a:bodyPr/>
          <a:lstStyle/>
          <a:p>
            <a:r>
              <a:rPr lang="pt-BR"/>
              <a:t>Necessidade Que o sistema trata?	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789930F-D7DE-DB06-38C2-71CA13970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173032"/>
              </p:ext>
            </p:extLst>
          </p:nvPr>
        </p:nvGraphicFramePr>
        <p:xfrm>
          <a:off x="1219234" y="1894114"/>
          <a:ext cx="9905998" cy="3965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0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Organizadores de cores diferentes">
            <a:extLst>
              <a:ext uri="{FF2B5EF4-FFF2-40B4-BE49-F238E27FC236}">
                <a16:creationId xmlns:a16="http://schemas.microsoft.com/office/drawing/2014/main" id="{DFA53280-0435-8EB0-204E-DBE597BC0C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b="7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BE5365-8B0E-DA92-0341-60C3BA98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pt-BR" dirty="0"/>
              <a:t>Lista das </a:t>
            </a:r>
            <a:r>
              <a:rPr lang="pt-BR" sz="3600" dirty="0"/>
              <a:t>funcionalidades</a:t>
            </a:r>
            <a:r>
              <a:rPr lang="pt-BR" dirty="0"/>
              <a:t> que o sistema possui: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5558E5-E8D4-895F-50C6-119EFA97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pt-BR" sz="2400" b="1" i="0" dirty="0">
                <a:effectLst/>
                <a:latin typeface="inherit"/>
              </a:rPr>
              <a:t>Login e cadastro de usuário.</a:t>
            </a:r>
          </a:p>
          <a:p>
            <a:r>
              <a:rPr lang="pt-BR" sz="2400" b="1" i="0" dirty="0">
                <a:effectLst/>
                <a:latin typeface="inherit"/>
              </a:rPr>
              <a:t> </a:t>
            </a:r>
            <a:r>
              <a:rPr lang="pt-BR" sz="2400" b="1" dirty="0">
                <a:effectLst/>
                <a:latin typeface="inherit"/>
              </a:rPr>
              <a:t>C</a:t>
            </a:r>
            <a:r>
              <a:rPr lang="pt-BR" sz="2400" b="1" i="0" dirty="0">
                <a:effectLst/>
                <a:latin typeface="inherit"/>
              </a:rPr>
              <a:t>adastrar. </a:t>
            </a:r>
          </a:p>
          <a:p>
            <a:r>
              <a:rPr lang="pt-BR" sz="2400" b="1" dirty="0">
                <a:effectLst/>
                <a:latin typeface="inherit"/>
              </a:rPr>
              <a:t>E</a:t>
            </a:r>
            <a:r>
              <a:rPr lang="pt-BR" sz="2400" b="1" i="0" dirty="0">
                <a:effectLst/>
                <a:latin typeface="inherit"/>
              </a:rPr>
              <a:t>ditar  </a:t>
            </a:r>
          </a:p>
          <a:p>
            <a:r>
              <a:rPr lang="pt-BR" sz="2400" b="1" i="0" dirty="0">
                <a:effectLst/>
                <a:latin typeface="inherit"/>
              </a:rPr>
              <a:t>listar produtos</a:t>
            </a:r>
            <a:r>
              <a:rPr lang="pt-BR" sz="2400" dirty="0">
                <a:effectLst/>
                <a:latin typeface="inherit"/>
              </a:rPr>
              <a:t>.</a:t>
            </a:r>
            <a:endParaRPr lang="pt-BR" sz="2400" b="0" i="0" dirty="0">
              <a:effectLst/>
              <a:latin typeface="inherit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1569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órmulas matemáticas complexas em um quadro negro">
            <a:extLst>
              <a:ext uri="{FF2B5EF4-FFF2-40B4-BE49-F238E27FC236}">
                <a16:creationId xmlns:a16="http://schemas.microsoft.com/office/drawing/2014/main" id="{C020C473-23C0-29FD-4C03-6326ADEC1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2B156A-8877-82A6-B938-0DF6196E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pt-BR"/>
              <a:t>Lista  contendo os elementos técnicos que foram implementados: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CA57C-A9FD-9052-AE24-9FEB4FCB0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pt-BR" b="0" i="0">
                <a:effectLst/>
                <a:latin typeface="gg sans"/>
              </a:rPr>
              <a:t>No sistema de validação de inputs utilizando </a:t>
            </a:r>
            <a:r>
              <a:rPr lang="pt-BR" b="0" i="0" err="1">
                <a:effectLst/>
                <a:latin typeface="gg sans"/>
              </a:rPr>
              <a:t>forEach</a:t>
            </a:r>
            <a:r>
              <a:rPr lang="pt-BR" b="0" i="0">
                <a:effectLst/>
                <a:latin typeface="gg sans"/>
              </a:rPr>
              <a:t>, </a:t>
            </a:r>
            <a:r>
              <a:rPr lang="pt-BR" b="0" i="0" err="1">
                <a:effectLst/>
                <a:latin typeface="gg sans"/>
              </a:rPr>
              <a:t>ifs</a:t>
            </a:r>
            <a:r>
              <a:rPr lang="pt-BR" b="0" i="0">
                <a:effectLst/>
                <a:latin typeface="gg sans"/>
              </a:rPr>
              <a:t>, </a:t>
            </a:r>
            <a:r>
              <a:rPr lang="pt-BR" b="0" i="0" err="1">
                <a:effectLst/>
                <a:latin typeface="gg sans"/>
              </a:rPr>
              <a:t>Arrays</a:t>
            </a:r>
            <a:r>
              <a:rPr lang="pt-BR" b="0" i="0">
                <a:effectLst/>
                <a:latin typeface="gg sans"/>
              </a:rPr>
              <a:t>.</a:t>
            </a:r>
            <a:endParaRPr lang="pt-BR">
              <a:effectLst/>
              <a:latin typeface="gg sans"/>
            </a:endParaRPr>
          </a:p>
          <a:p>
            <a:r>
              <a:rPr lang="pt-BR" b="0" i="0">
                <a:effectLst/>
                <a:latin typeface="gg sans"/>
              </a:rPr>
              <a:t> </a:t>
            </a:r>
            <a:r>
              <a:rPr lang="pt-BR">
                <a:effectLst/>
                <a:latin typeface="gg sans"/>
              </a:rPr>
              <a:t>F</a:t>
            </a:r>
            <a:r>
              <a:rPr lang="pt-BR" b="0" i="0">
                <a:effectLst/>
                <a:latin typeface="gg sans"/>
              </a:rPr>
              <a:t>unções </a:t>
            </a:r>
            <a:r>
              <a:rPr lang="pt-BR">
                <a:effectLst/>
                <a:latin typeface="gg sans"/>
              </a:rPr>
              <a:t>n</a:t>
            </a:r>
            <a:r>
              <a:rPr lang="pt-BR" b="0" i="0">
                <a:effectLst/>
                <a:latin typeface="gg sans"/>
              </a:rPr>
              <a:t>o sistema de Login e Cadastro utilizamos o </a:t>
            </a:r>
            <a:r>
              <a:rPr lang="pt-BR" b="0" i="0" err="1">
                <a:effectLst/>
                <a:latin typeface="gg sans"/>
              </a:rPr>
              <a:t>LocalStorage</a:t>
            </a:r>
            <a:r>
              <a:rPr lang="pt-BR" b="0" i="0">
                <a:effectLst/>
                <a:latin typeface="gg sans"/>
              </a:rPr>
              <a:t>, </a:t>
            </a:r>
            <a:r>
              <a:rPr lang="pt-BR" b="0" i="0" err="1">
                <a:effectLst/>
                <a:latin typeface="gg sans"/>
              </a:rPr>
              <a:t>ifs</a:t>
            </a:r>
            <a:r>
              <a:rPr lang="pt-BR" b="0" i="0">
                <a:effectLst/>
                <a:latin typeface="gg sans"/>
              </a:rPr>
              <a:t>, funções e os Objetos.</a:t>
            </a:r>
          </a:p>
          <a:p>
            <a:r>
              <a:rPr lang="pt-BR" b="0" i="0">
                <a:effectLst/>
                <a:latin typeface="gg sans"/>
              </a:rPr>
              <a:t> Na parte do CRUD do produto utilizamos o </a:t>
            </a:r>
            <a:r>
              <a:rPr lang="pt-BR" b="0" i="0" err="1">
                <a:effectLst/>
                <a:latin typeface="gg sans"/>
              </a:rPr>
              <a:t>LocalStorage</a:t>
            </a:r>
            <a:r>
              <a:rPr lang="pt-BR" b="0" i="0">
                <a:effectLst/>
                <a:latin typeface="gg sans"/>
              </a:rPr>
              <a:t>, funções, </a:t>
            </a:r>
            <a:r>
              <a:rPr lang="pt-BR" b="0" i="0" err="1">
                <a:effectLst/>
                <a:latin typeface="gg sans"/>
              </a:rPr>
              <a:t>ifs</a:t>
            </a:r>
            <a:r>
              <a:rPr lang="pt-BR" b="0" i="0">
                <a:effectLst/>
                <a:latin typeface="gg sans"/>
              </a:rPr>
              <a:t>, </a:t>
            </a:r>
            <a:r>
              <a:rPr lang="pt-BR" b="0" i="0" err="1">
                <a:effectLst/>
                <a:latin typeface="gg sans"/>
              </a:rPr>
              <a:t>Arrays</a:t>
            </a:r>
            <a:r>
              <a:rPr lang="pt-BR" b="0" i="0">
                <a:effectLst/>
                <a:latin typeface="gg sans"/>
              </a:rPr>
              <a:t> e os Eventos.</a:t>
            </a:r>
          </a:p>
          <a:p>
            <a:r>
              <a:rPr lang="pt-BR" b="0" i="0">
                <a:effectLst/>
                <a:latin typeface="gg sans"/>
              </a:rPr>
              <a:t> No sistema para alteração de página utilizamos o </a:t>
            </a:r>
            <a:r>
              <a:rPr lang="pt-BR" b="0" i="0" err="1">
                <a:effectLst/>
                <a:latin typeface="gg sans"/>
              </a:rPr>
              <a:t>SessionStorage</a:t>
            </a:r>
            <a:r>
              <a:rPr lang="pt-BR" b="0" i="0">
                <a:effectLst/>
                <a:latin typeface="gg sans"/>
              </a:rPr>
              <a:t> e Eventos.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74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quot;The End&quot;">
            <a:extLst>
              <a:ext uri="{FF2B5EF4-FFF2-40B4-BE49-F238E27FC236}">
                <a16:creationId xmlns:a16="http://schemas.microsoft.com/office/drawing/2014/main" id="{318D1DB0-0408-8ABB-C340-2CF0D27ED2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86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Malha</Template>
  <TotalTime>34</TotalTime>
  <Words>319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gg sans</vt:lpstr>
      <vt:lpstr>inherit</vt:lpstr>
      <vt:lpstr>Malha</vt:lpstr>
      <vt:lpstr>Sistema de Gerenciamento de estoque</vt:lpstr>
      <vt:lpstr>Necessidade Que o sistema trata? </vt:lpstr>
      <vt:lpstr>Lista das funcionalidades que o sistema possui:</vt:lpstr>
      <vt:lpstr>Lista  contendo os elementos técnicos que foram implementados: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de estoque</dc:title>
  <dc:creator>Guilherme Aizawa</dc:creator>
  <cp:lastModifiedBy>Guilherme Aizawa</cp:lastModifiedBy>
  <cp:revision>1</cp:revision>
  <dcterms:created xsi:type="dcterms:W3CDTF">2023-12-07T18:08:10Z</dcterms:created>
  <dcterms:modified xsi:type="dcterms:W3CDTF">2023-12-07T18:43:10Z</dcterms:modified>
</cp:coreProperties>
</file>