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406" r:id="rId3"/>
    <p:sldId id="421" r:id="rId4"/>
    <p:sldId id="427" r:id="rId5"/>
    <p:sldId id="428" r:id="rId6"/>
    <p:sldId id="403" r:id="rId7"/>
    <p:sldId id="383" r:id="rId8"/>
    <p:sldId id="355" r:id="rId9"/>
    <p:sldId id="257" r:id="rId10"/>
    <p:sldId id="384" r:id="rId11"/>
    <p:sldId id="368" r:id="rId12"/>
    <p:sldId id="407" r:id="rId13"/>
    <p:sldId id="404" r:id="rId14"/>
    <p:sldId id="430" r:id="rId15"/>
    <p:sldId id="379" r:id="rId16"/>
    <p:sldId id="374" r:id="rId17"/>
    <p:sldId id="413" r:id="rId18"/>
    <p:sldId id="393" r:id="rId19"/>
    <p:sldId id="401" r:id="rId20"/>
    <p:sldId id="411" r:id="rId21"/>
    <p:sldId id="386" r:id="rId22"/>
    <p:sldId id="373" r:id="rId23"/>
    <p:sldId id="388" r:id="rId24"/>
    <p:sldId id="423" r:id="rId25"/>
    <p:sldId id="412" r:id="rId26"/>
    <p:sldId id="397" r:id="rId27"/>
    <p:sldId id="416" r:id="rId28"/>
    <p:sldId id="424" r:id="rId29"/>
    <p:sldId id="315" r:id="rId30"/>
    <p:sldId id="285" r:id="rId31"/>
    <p:sldId id="417" r:id="rId32"/>
    <p:sldId id="425" r:id="rId33"/>
    <p:sldId id="410" r:id="rId34"/>
    <p:sldId id="409" r:id="rId35"/>
    <p:sldId id="414" r:id="rId36"/>
    <p:sldId id="405" r:id="rId37"/>
    <p:sldId id="356" r:id="rId38"/>
    <p:sldId id="396" r:id="rId39"/>
    <p:sldId id="370" r:id="rId40"/>
    <p:sldId id="380" r:id="rId41"/>
    <p:sldId id="390" r:id="rId42"/>
    <p:sldId id="402" r:id="rId43"/>
  </p:sldIdLst>
  <p:sldSz cx="9144000" cy="6858000" type="screen4x3"/>
  <p:notesSz cx="7010400" cy="92964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6952" autoAdjust="0"/>
  </p:normalViewPr>
  <p:slideViewPr>
    <p:cSldViewPr>
      <p:cViewPr>
        <p:scale>
          <a:sx n="90" d="100"/>
          <a:sy n="90" d="100"/>
        </p:scale>
        <p:origin x="-2442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827B9F8C-9DAC-44F4-899B-E67BB4F5101E}" type="datetimeFigureOut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E98BA22F-45D7-4AF3-AD56-F41C8C0F023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55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BA8EBC-5261-41B9-82C8-F862CF5F41EA}" type="slidenum">
              <a:rPr lang="ru-RU" altLang="ru-RU" smtClean="0"/>
              <a:pPr eaLnBrk="1" hangingPunct="1"/>
              <a:t>8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54FFD6-3C4E-4A48-B817-B1F0B43F902C}" type="slidenum">
              <a:rPr lang="ru-RU" altLang="ru-RU" smtClean="0"/>
              <a:pPr eaLnBrk="1" hangingPunct="1"/>
              <a:t>9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BA22F-45D7-4AF3-AD56-F41C8C0F0235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97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BA22F-45D7-4AF3-AD56-F41C8C0F0235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2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6FD435-F549-4FAA-9AFA-B121B764C816}" type="slidenum">
              <a:rPr lang="ru-RU" altLang="ru-RU" smtClean="0"/>
              <a:pPr eaLnBrk="1" hangingPunct="1"/>
              <a:t>29</a:t>
            </a:fld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2362F-0BE9-4BD6-BB01-8C2A59229A3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8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12D6A-7F66-4199-AC95-99EC2A8F957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78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50771-B4F6-4F97-AC54-285C83A2B80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171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A0AE-AC61-4D3F-BC5C-BD551A6D381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83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F4CCE-5107-4369-9C3E-DEDD3D383B4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7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15063"/>
            <a:ext cx="2133600" cy="476250"/>
          </a:xfrm>
        </p:spPr>
        <p:txBody>
          <a:bodyPr/>
          <a:lstStyle>
            <a:lvl1pPr>
              <a:defRPr sz="2400" baseline="0"/>
            </a:lvl1pPr>
          </a:lstStyle>
          <a:p>
            <a:pPr>
              <a:defRPr/>
            </a:pPr>
            <a:fld id="{6DC89018-2B98-47B0-9EB7-7D017ED3884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89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401A6-6B05-4B3D-A5F5-D8B0823129A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8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F11D9-6020-48E4-A001-7AB3F4DB7EC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1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5F554-147D-4A97-B7FD-7C8A22DD029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9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23906-872E-44FA-AD2F-B14343E4EEF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18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3128B-D740-4091-90AE-C7A75EE1666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5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6B27F-7957-488D-BD41-1ACD6D73B1B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77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5C25A-39CE-47F5-9C11-E52DE8D3BAE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43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150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/>
            </a:lvl1pPr>
          </a:lstStyle>
          <a:p>
            <a:pPr>
              <a:defRPr/>
            </a:pPr>
            <a:fld id="{EB3A7509-6358-46DF-8945-406912749C1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11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emf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19.emf"/><Relationship Id="rId10" Type="http://schemas.openxmlformats.org/officeDocument/2006/relationships/image" Target="../media/image36.png"/><Relationship Id="rId4" Type="http://schemas.openxmlformats.org/officeDocument/2006/relationships/image" Target="../media/image18.emf"/><Relationship Id="rId9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0.png"/><Relationship Id="rId7" Type="http://schemas.openxmlformats.org/officeDocument/2006/relationships/image" Target="../media/image4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3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40.png"/><Relationship Id="rId12" Type="http://schemas.openxmlformats.org/officeDocument/2006/relationships/image" Target="../media/image41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1.png"/><Relationship Id="rId5" Type="http://schemas.openxmlformats.org/officeDocument/2006/relationships/image" Target="../media/image52.png"/><Relationship Id="rId10" Type="http://schemas.openxmlformats.org/officeDocument/2006/relationships/image" Target="../media/image390.png"/><Relationship Id="rId19" Type="http://schemas.openxmlformats.org/officeDocument/2006/relationships/image" Target="../media/image41.png"/><Relationship Id="rId9" Type="http://schemas.openxmlformats.org/officeDocument/2006/relationships/image" Target="../media/image58.png"/><Relationship Id="rId1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7.png"/><Relationship Id="rId26" Type="http://schemas.openxmlformats.org/officeDocument/2006/relationships/image" Target="../media/image84.png"/><Relationship Id="rId3" Type="http://schemas.openxmlformats.org/officeDocument/2006/relationships/image" Target="../media/image431.png"/><Relationship Id="rId21" Type="http://schemas.openxmlformats.org/officeDocument/2006/relationships/image" Target="../media/image79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61.png"/><Relationship Id="rId25" Type="http://schemas.openxmlformats.org/officeDocument/2006/relationships/image" Target="../media/image83.png"/><Relationship Id="rId2" Type="http://schemas.openxmlformats.org/officeDocument/2006/relationships/image" Target="../media/image421.png"/><Relationship Id="rId16" Type="http://schemas.openxmlformats.org/officeDocument/2006/relationships/image" Target="../media/image60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82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360.png"/><Relationship Id="rId19" Type="http://schemas.openxmlformats.org/officeDocument/2006/relationships/image" Target="../media/image77.png"/><Relationship Id="rId4" Type="http://schemas.openxmlformats.org/officeDocument/2006/relationships/image" Target="../media/image461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1.png"/><Relationship Id="rId3" Type="http://schemas.openxmlformats.org/officeDocument/2006/relationships/image" Target="../media/image492.png"/><Relationship Id="rId7" Type="http://schemas.openxmlformats.org/officeDocument/2006/relationships/image" Target="../media/image531.png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1.png"/><Relationship Id="rId5" Type="http://schemas.openxmlformats.org/officeDocument/2006/relationships/image" Target="../media/image511.png"/><Relationship Id="rId4" Type="http://schemas.openxmlformats.org/officeDocument/2006/relationships/image" Target="../media/image50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92.png"/><Relationship Id="rId3" Type="http://schemas.openxmlformats.org/officeDocument/2006/relationships/image" Target="../media/image162.png"/><Relationship Id="rId7" Type="http://schemas.openxmlformats.org/officeDocument/2006/relationships/image" Target="../media/image131.png"/><Relationship Id="rId12" Type="http://schemas.openxmlformats.org/officeDocument/2006/relationships/image" Target="../media/image182.png"/><Relationship Id="rId2" Type="http://schemas.openxmlformats.org/officeDocument/2006/relationships/image" Target="../media/image16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2.png"/><Relationship Id="rId5" Type="http://schemas.openxmlformats.org/officeDocument/2006/relationships/image" Target="../media/image110.png"/><Relationship Id="rId15" Type="http://schemas.openxmlformats.org/officeDocument/2006/relationships/image" Target="../media/image212.png"/><Relationship Id="rId10" Type="http://schemas.openxmlformats.org/officeDocument/2006/relationships/image" Target="../media/image20.png"/><Relationship Id="rId4" Type="http://schemas.openxmlformats.org/officeDocument/2006/relationships/image" Target="../media/image161.png"/><Relationship Id="rId9" Type="http://schemas.openxmlformats.org/officeDocument/2006/relationships/image" Target="../media/image190.png"/><Relationship Id="rId14" Type="http://schemas.openxmlformats.org/officeDocument/2006/relationships/image" Target="../media/image2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491.png"/><Relationship Id="rId18" Type="http://schemas.openxmlformats.org/officeDocument/2006/relationships/image" Target="../media/image530.png"/><Relationship Id="rId3" Type="http://schemas.openxmlformats.org/officeDocument/2006/relationships/image" Target="../media/image411.png"/><Relationship Id="rId21" Type="http://schemas.openxmlformats.org/officeDocument/2006/relationships/image" Target="../media/image560.png"/><Relationship Id="rId7" Type="http://schemas.openxmlformats.org/officeDocument/2006/relationships/image" Target="../media/image59.png"/><Relationship Id="rId12" Type="http://schemas.openxmlformats.org/officeDocument/2006/relationships/image" Target="../media/image480.png"/><Relationship Id="rId17" Type="http://schemas.openxmlformats.org/officeDocument/2006/relationships/image" Target="../media/image520.png"/><Relationship Id="rId2" Type="http://schemas.openxmlformats.org/officeDocument/2006/relationships/image" Target="../media/image400.png"/><Relationship Id="rId16" Type="http://schemas.openxmlformats.org/officeDocument/2006/relationships/image" Target="../media/image432.png"/><Relationship Id="rId20" Type="http://schemas.openxmlformats.org/officeDocument/2006/relationships/image" Target="../media/image55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470.png"/><Relationship Id="rId5" Type="http://schemas.openxmlformats.org/officeDocument/2006/relationships/image" Target="../media/image52.png"/><Relationship Id="rId15" Type="http://schemas.openxmlformats.org/officeDocument/2006/relationships/image" Target="../media/image510.png"/><Relationship Id="rId28" Type="http://schemas.openxmlformats.org/officeDocument/2006/relationships/image" Target="../media/image40.png"/><Relationship Id="rId10" Type="http://schemas.openxmlformats.org/officeDocument/2006/relationships/image" Target="../media/image460.png"/><Relationship Id="rId19" Type="http://schemas.openxmlformats.org/officeDocument/2006/relationships/image" Target="../media/image540.png"/><Relationship Id="rId4" Type="http://schemas.openxmlformats.org/officeDocument/2006/relationships/image" Target="../media/image420.png"/><Relationship Id="rId9" Type="http://schemas.openxmlformats.org/officeDocument/2006/relationships/image" Target="../media/image58.png"/><Relationship Id="rId14" Type="http://schemas.openxmlformats.org/officeDocument/2006/relationships/image" Target="../media/image501.png"/><Relationship Id="rId22" Type="http://schemas.openxmlformats.org/officeDocument/2006/relationships/image" Target="../media/image570.png"/><Relationship Id="rId27" Type="http://schemas.openxmlformats.org/officeDocument/2006/relationships/image" Target="../media/image601.png"/><Relationship Id="rId30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2.png"/><Relationship Id="rId5" Type="http://schemas.openxmlformats.org/officeDocument/2006/relationships/image" Target="../media/image110.png"/><Relationship Id="rId10" Type="http://schemas.openxmlformats.org/officeDocument/2006/relationships/image" Target="../media/image20.png"/><Relationship Id="rId4" Type="http://schemas.openxmlformats.org/officeDocument/2006/relationships/image" Target="../media/image161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1484784"/>
            <a:ext cx="8280400" cy="2448271"/>
          </a:xfrm>
        </p:spPr>
        <p:txBody>
          <a:bodyPr/>
          <a:lstStyle/>
          <a:p>
            <a:pPr eaLnBrk="1" hangingPunct="1"/>
            <a:r>
              <a:rPr lang="ru-RU" altLang="ru-RU" sz="3200" dirty="0" smtClean="0"/>
              <a:t>ОБРАБОТКА ВИДЕОИНФОРМАЦИИ В СИСТЕМАХ СЖАТИЯ, ОСНОВАННЫХ НА ПРИНЦИПАХ КОДИРОВАНИЯ ЗАВИСИМЫХ ИСТОЧНИКОВ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0188" y="214313"/>
            <a:ext cx="6400800" cy="622300"/>
          </a:xfrm>
        </p:spPr>
        <p:txBody>
          <a:bodyPr/>
          <a:lstStyle/>
          <a:p>
            <a:pPr eaLnBrk="1" hangingPunct="1"/>
            <a:r>
              <a:rPr lang="ru-RU" altLang="ru-RU" sz="2300" dirty="0" smtClean="0"/>
              <a:t>ВЕСЕЛОВ Антон Игоревич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785813" y="5357813"/>
            <a:ext cx="7488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b="1" dirty="0"/>
              <a:t>Научный руководитель:  </a:t>
            </a:r>
            <a:r>
              <a:rPr lang="ru-RU" altLang="ru-RU" dirty="0"/>
              <a:t>д-р. </a:t>
            </a:r>
            <a:r>
              <a:rPr lang="ru-RU" altLang="ru-RU" dirty="0" err="1"/>
              <a:t>техн</a:t>
            </a:r>
            <a:r>
              <a:rPr lang="ru-RU" altLang="ru-RU" dirty="0"/>
              <a:t>. наук, доцент </a:t>
            </a:r>
          </a:p>
          <a:p>
            <a:pPr algn="ctr" eaLnBrk="1" hangingPunct="1">
              <a:spcBef>
                <a:spcPct val="20000"/>
              </a:spcBef>
            </a:pPr>
            <a:r>
              <a:rPr lang="ru-RU" altLang="ru-RU" dirty="0"/>
              <a:t>                            </a:t>
            </a:r>
            <a:r>
              <a:rPr lang="ru-RU" altLang="ru-RU" dirty="0" err="1"/>
              <a:t>Тюрликов</a:t>
            </a:r>
            <a:r>
              <a:rPr lang="ru-RU" altLang="ru-RU" dirty="0"/>
              <a:t> Андрей Михайлович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857250" y="6215063"/>
            <a:ext cx="74882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dirty="0" smtClean="0"/>
              <a:t>2016</a:t>
            </a:r>
            <a:endParaRPr lang="ru-RU" altLang="ru-RU" dirty="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714375" y="4286250"/>
            <a:ext cx="7488238" cy="72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b="1" dirty="0"/>
              <a:t>Специальность </a:t>
            </a:r>
            <a:r>
              <a:rPr lang="ru-RU" altLang="ru-RU" b="1" dirty="0" smtClean="0"/>
              <a:t>05.12.13 </a:t>
            </a:r>
            <a:r>
              <a:rPr lang="ru-RU" altLang="ru-RU" b="1" dirty="0"/>
              <a:t>– </a:t>
            </a:r>
            <a:r>
              <a:rPr lang="ru-RU" altLang="ru-RU" dirty="0" smtClean="0"/>
              <a:t>Системы, сети и устройства телекоммуникаций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/>
              <a:t>Структура </a:t>
            </a:r>
            <a:r>
              <a:rPr lang="ru-RU" sz="3000" b="1" dirty="0" smtClean="0"/>
              <a:t>диссертационной работы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8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46044"/>
              </p:ext>
            </p:extLst>
          </p:nvPr>
        </p:nvGraphicFramePr>
        <p:xfrm>
          <a:off x="323528" y="1280120"/>
          <a:ext cx="8568952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69127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Раздел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Основные определения</a:t>
                      </a:r>
                      <a:r>
                        <a:rPr lang="ru-RU" baseline="0" dirty="0" smtClean="0"/>
                        <a:t> и обозначения.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Модель системы распределенного кодирования.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Основные факторы, влияющие на степень сжатия в системе распределенного кодирования.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Раздел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Модель истинного движения объектов в видеопоследовательности.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Анализ</a:t>
                      </a:r>
                      <a:r>
                        <a:rPr lang="ru-RU" baseline="0" dirty="0" smtClean="0"/>
                        <a:t> базового алгоритма генерации дополнительной информации.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baseline="0" dirty="0" smtClean="0"/>
                        <a:t>Описание разработанного алгоритма генерации дополнительной информации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Раздел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Анализ базового алгоритма оценки параметров ошибок </a:t>
                      </a:r>
                      <a:r>
                        <a:rPr lang="ru-RU" dirty="0" err="1" smtClean="0"/>
                        <a:t>межкадрового</a:t>
                      </a:r>
                      <a:r>
                        <a:rPr lang="ru-RU" dirty="0" smtClean="0"/>
                        <a:t> предсказания.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dirty="0" smtClean="0"/>
                        <a:t>Модель виртуального канала</a:t>
                      </a:r>
                      <a:r>
                        <a:rPr lang="ru-RU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baseline="0" dirty="0" smtClean="0"/>
                        <a:t>Описание разработанного алгоритма оценки параметров ошибок </a:t>
                      </a:r>
                      <a:r>
                        <a:rPr lang="ru-RU" b="1" baseline="0" dirty="0" err="1" smtClean="0"/>
                        <a:t>межкадрового</a:t>
                      </a:r>
                      <a:r>
                        <a:rPr lang="ru-RU" b="1" baseline="0" dirty="0" smtClean="0"/>
                        <a:t> предсказания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Раздел 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Сравнительный анализ разработанных алгоритмов.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altLang="ru-RU" sz="1800" b="1" dirty="0" smtClean="0"/>
                        <a:t>Метод сравнения алгоритмов генерации дополнительной информации.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Классификация методов распределенного кодирования источников видеоинформации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9" name="Rectangle"/>
          <p:cNvSpPr/>
          <p:nvPr/>
        </p:nvSpPr>
        <p:spPr>
          <a:xfrm>
            <a:off x="49676" y="1932443"/>
            <a:ext cx="2938147" cy="650243"/>
          </a:xfrm>
          <a:custGeom>
            <a:avLst/>
            <a:gdLst>
              <a:gd name="connsiteX0" fmla="*/ 0 w 1641600"/>
              <a:gd name="connsiteY0" fmla="*/ 273600 h 547200"/>
              <a:gd name="connsiteX1" fmla="*/ 820800 w 1641600"/>
              <a:gd name="connsiteY1" fmla="*/ 0 h 547200"/>
              <a:gd name="connsiteX2" fmla="*/ 1641600 w 1641600"/>
              <a:gd name="connsiteY2" fmla="*/ 273600 h 547200"/>
              <a:gd name="connsiteX3" fmla="*/ 820800 w 16416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600" h="547200">
                <a:moveTo>
                  <a:pt x="0" y="0"/>
                </a:moveTo>
                <a:lnTo>
                  <a:pt x="1641600" y="0"/>
                </a:lnTo>
                <a:lnTo>
                  <a:pt x="16416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600" b="1" dirty="0" err="1">
                <a:solidFill>
                  <a:srgbClr val="000000"/>
                </a:solidFill>
                <a:latin typeface="Arial"/>
              </a:rPr>
              <a:t>По</a:t>
            </a:r>
            <a:r>
              <a:rPr sz="16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Arial"/>
              </a:rPr>
              <a:t>типу</a:t>
            </a:r>
            <a:r>
              <a:rPr sz="16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Arial"/>
              </a:rPr>
              <a:t>обрабатываемых</a:t>
            </a:r>
            <a:r>
              <a:rPr sz="16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Arial"/>
              </a:rPr>
              <a:t>данных</a:t>
            </a:r>
            <a:endParaRPr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3179428" y="1932444"/>
            <a:ext cx="2499919" cy="650242"/>
          </a:xfrm>
          <a:custGeom>
            <a:avLst/>
            <a:gdLst>
              <a:gd name="connsiteX0" fmla="*/ 0 w 1763200"/>
              <a:gd name="connsiteY0" fmla="*/ 273600 h 547200"/>
              <a:gd name="connsiteX1" fmla="*/ 881600 w 1763200"/>
              <a:gd name="connsiteY1" fmla="*/ 0 h 547200"/>
              <a:gd name="connsiteX2" fmla="*/ 1763200 w 1763200"/>
              <a:gd name="connsiteY2" fmla="*/ 273600 h 547200"/>
              <a:gd name="connsiteX3" fmla="*/ 881600 w 17632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200" h="547200">
                <a:moveTo>
                  <a:pt x="0" y="0"/>
                </a:moveTo>
                <a:lnTo>
                  <a:pt x="1763200" y="0"/>
                </a:lnTo>
                <a:lnTo>
                  <a:pt x="17632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600" b="1" dirty="0" err="1">
                <a:solidFill>
                  <a:srgbClr val="000000"/>
                </a:solidFill>
                <a:latin typeface="Arial"/>
              </a:rPr>
              <a:t>По</a:t>
            </a:r>
            <a:r>
              <a:rPr sz="16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Arial"/>
              </a:rPr>
              <a:t>наличию</a:t>
            </a:r>
            <a:r>
              <a:rPr sz="16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Arial"/>
              </a:rPr>
              <a:t>обратной</a:t>
            </a:r>
            <a:r>
              <a:rPr sz="16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Arial"/>
              </a:rPr>
              <a:t>связи</a:t>
            </a:r>
            <a:r>
              <a:rPr sz="16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Arial"/>
              </a:rPr>
              <a:t>от</a:t>
            </a:r>
            <a:r>
              <a:rPr sz="16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Arial"/>
              </a:rPr>
              <a:t>декодера</a:t>
            </a:r>
            <a:r>
              <a:rPr sz="1600" b="1" dirty="0">
                <a:solidFill>
                  <a:srgbClr val="000000"/>
                </a:solidFill>
                <a:latin typeface="Arial"/>
              </a:rPr>
              <a:t> к </a:t>
            </a:r>
            <a:r>
              <a:rPr sz="1600" b="1" dirty="0" err="1">
                <a:solidFill>
                  <a:srgbClr val="000000"/>
                </a:solidFill>
                <a:latin typeface="Arial"/>
              </a:rPr>
              <a:t>кодеру</a:t>
            </a:r>
            <a:endParaRPr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angle"/>
          <p:cNvSpPr/>
          <p:nvPr/>
        </p:nvSpPr>
        <p:spPr>
          <a:xfrm>
            <a:off x="5940151" y="1932444"/>
            <a:ext cx="2579773" cy="650243"/>
          </a:xfrm>
          <a:custGeom>
            <a:avLst/>
            <a:gdLst>
              <a:gd name="connsiteX0" fmla="*/ 0 w 1854400"/>
              <a:gd name="connsiteY0" fmla="*/ 273600 h 547200"/>
              <a:gd name="connsiteX1" fmla="*/ 927200 w 1854400"/>
              <a:gd name="connsiteY1" fmla="*/ 0 h 547200"/>
              <a:gd name="connsiteX2" fmla="*/ 1854400 w 1854400"/>
              <a:gd name="connsiteY2" fmla="*/ 273600 h 547200"/>
              <a:gd name="connsiteX3" fmla="*/ 927200 w 1854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400" h="547200">
                <a:moveTo>
                  <a:pt x="0" y="0"/>
                </a:moveTo>
                <a:lnTo>
                  <a:pt x="1854400" y="0"/>
                </a:lnTo>
                <a:lnTo>
                  <a:pt x="1854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600" b="1" dirty="0" err="1">
                <a:solidFill>
                  <a:srgbClr val="000000"/>
                </a:solidFill>
                <a:latin typeface="Arial"/>
              </a:rPr>
              <a:t>По</a:t>
            </a:r>
            <a:r>
              <a:rPr sz="16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Arial"/>
              </a:rPr>
              <a:t>области</a:t>
            </a:r>
            <a:r>
              <a:rPr sz="16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Arial"/>
              </a:rPr>
              <a:t>обработки</a:t>
            </a:r>
            <a:endParaRPr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49677" y="4212872"/>
            <a:ext cx="1550400" cy="656287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600" dirty="0" err="1">
                <a:solidFill>
                  <a:srgbClr val="000000"/>
                </a:solidFill>
                <a:latin typeface="Arial"/>
              </a:rPr>
              <a:t>Обработка</a:t>
            </a:r>
            <a:r>
              <a:rPr sz="1600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Arial"/>
              </a:rPr>
              <a:t>кадров</a:t>
            </a:r>
            <a:r>
              <a:rPr sz="1600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Arial"/>
              </a:rPr>
              <a:t>целиком</a:t>
            </a:r>
            <a:endParaRPr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703064" y="4232162"/>
            <a:ext cx="1550400" cy="636998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600" dirty="0" err="1">
                <a:solidFill>
                  <a:srgbClr val="000000"/>
                </a:solidFill>
                <a:latin typeface="Arial"/>
              </a:rPr>
              <a:t>Обработка</a:t>
            </a:r>
            <a:r>
              <a:rPr sz="1600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Arial"/>
              </a:rPr>
              <a:t>частей</a:t>
            </a:r>
            <a:r>
              <a:rPr sz="1600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Arial"/>
              </a:rPr>
              <a:t>кадров</a:t>
            </a:r>
            <a:endParaRPr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4749792" y="3221208"/>
            <a:ext cx="1550400" cy="547200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600" dirty="0">
                <a:solidFill>
                  <a:srgbClr val="000000"/>
                </a:solidFill>
                <a:latin typeface="Arial"/>
              </a:rPr>
              <a:t>С </a:t>
            </a:r>
            <a:r>
              <a:rPr sz="1600" dirty="0" err="1">
                <a:solidFill>
                  <a:srgbClr val="000000"/>
                </a:solidFill>
                <a:latin typeface="Arial"/>
              </a:rPr>
              <a:t>обратной</a:t>
            </a:r>
            <a:r>
              <a:rPr sz="1600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Arial"/>
              </a:rPr>
              <a:t>связью</a:t>
            </a:r>
            <a:endParaRPr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2483768" y="3221208"/>
            <a:ext cx="1550400" cy="547200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600" dirty="0" err="1">
                <a:solidFill>
                  <a:srgbClr val="000000"/>
                </a:solidFill>
                <a:latin typeface="Arial"/>
              </a:rPr>
              <a:t>Без</a:t>
            </a:r>
            <a:r>
              <a:rPr sz="1600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Arial"/>
              </a:rPr>
              <a:t>обратной</a:t>
            </a:r>
            <a:r>
              <a:rPr sz="1600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Arial"/>
              </a:rPr>
              <a:t>связи</a:t>
            </a:r>
            <a:endParaRPr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5442150" y="4212842"/>
            <a:ext cx="1866154" cy="656318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600" dirty="0" err="1">
                <a:solidFill>
                  <a:srgbClr val="000000"/>
                </a:solidFill>
                <a:latin typeface="Arial"/>
              </a:rPr>
              <a:t>Обработка</a:t>
            </a:r>
            <a:r>
              <a:rPr sz="1600" dirty="0">
                <a:solidFill>
                  <a:srgbClr val="000000"/>
                </a:solidFill>
                <a:latin typeface="Arial"/>
              </a:rPr>
              <a:t> в </a:t>
            </a:r>
            <a:r>
              <a:rPr sz="1600" dirty="0" err="1">
                <a:solidFill>
                  <a:srgbClr val="000000"/>
                </a:solidFill>
                <a:latin typeface="Arial"/>
              </a:rPr>
              <a:t>преобразованном</a:t>
            </a:r>
            <a:r>
              <a:rPr sz="1600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Arial"/>
              </a:rPr>
              <a:t>пространстве</a:t>
            </a:r>
            <a:endParaRPr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Rectangle"/>
          <p:cNvSpPr/>
          <p:nvPr/>
        </p:nvSpPr>
        <p:spPr>
          <a:xfrm>
            <a:off x="7390981" y="4194007"/>
            <a:ext cx="1717523" cy="675153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600" dirty="0" err="1">
                <a:solidFill>
                  <a:srgbClr val="000000"/>
                </a:solidFill>
                <a:latin typeface="Arial"/>
              </a:rPr>
              <a:t>Обработка</a:t>
            </a:r>
            <a:r>
              <a:rPr sz="1600" dirty="0">
                <a:solidFill>
                  <a:srgbClr val="000000"/>
                </a:solidFill>
                <a:latin typeface="Arial"/>
              </a:rPr>
              <a:t> в </a:t>
            </a:r>
            <a:r>
              <a:rPr sz="1600" dirty="0" err="1">
                <a:solidFill>
                  <a:srgbClr val="000000"/>
                </a:solidFill>
                <a:latin typeface="Arial"/>
              </a:rPr>
              <a:t>пространстве</a:t>
            </a:r>
            <a:r>
              <a:rPr sz="1600" dirty="0">
                <a:solidFill>
                  <a:srgbClr val="000000"/>
                </a:solidFill>
                <a:latin typeface="Arial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Arial"/>
              </a:rPr>
              <a:t>пикселей</a:t>
            </a:r>
            <a:endParaRPr sz="1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" name="Прямая со стрелкой 17"/>
          <p:cNvCxnSpPr>
            <a:stCxn id="9" idx="3"/>
            <a:endCxn id="12" idx="1"/>
          </p:cNvCxnSpPr>
          <p:nvPr/>
        </p:nvCxnSpPr>
        <p:spPr>
          <a:xfrm flipH="1">
            <a:off x="824877" y="2582686"/>
            <a:ext cx="693873" cy="163018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3"/>
            <a:endCxn id="13" idx="1"/>
          </p:cNvCxnSpPr>
          <p:nvPr/>
        </p:nvCxnSpPr>
        <p:spPr>
          <a:xfrm>
            <a:off x="1518750" y="2582686"/>
            <a:ext cx="959514" cy="164947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16" idx="1"/>
          </p:cNvCxnSpPr>
          <p:nvPr/>
        </p:nvCxnSpPr>
        <p:spPr>
          <a:xfrm flipH="1">
            <a:off x="6375227" y="2582687"/>
            <a:ext cx="854811" cy="16301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3"/>
            <a:endCxn id="17" idx="1"/>
          </p:cNvCxnSpPr>
          <p:nvPr/>
        </p:nvCxnSpPr>
        <p:spPr>
          <a:xfrm>
            <a:off x="7230038" y="2582687"/>
            <a:ext cx="1019705" cy="16113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3"/>
            <a:endCxn id="15" idx="1"/>
          </p:cNvCxnSpPr>
          <p:nvPr/>
        </p:nvCxnSpPr>
        <p:spPr>
          <a:xfrm flipH="1">
            <a:off x="3258968" y="2582686"/>
            <a:ext cx="1170420" cy="63852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14" idx="1"/>
          </p:cNvCxnSpPr>
          <p:nvPr/>
        </p:nvCxnSpPr>
        <p:spPr>
          <a:xfrm>
            <a:off x="4429388" y="2582686"/>
            <a:ext cx="1095604" cy="63852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246" y="5445224"/>
            <a:ext cx="300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Концепция </a:t>
            </a:r>
            <a:r>
              <a:rPr lang="en-US" u="sng" dirty="0" smtClean="0"/>
              <a:t>Stanford</a:t>
            </a:r>
            <a:r>
              <a:rPr lang="ru-RU" u="sng" dirty="0" smtClean="0"/>
              <a:t> (2002)</a:t>
            </a:r>
            <a:endParaRPr lang="ru-RU" u="sng" dirty="0"/>
          </a:p>
        </p:txBody>
      </p:sp>
      <p:cxnSp>
        <p:nvCxnSpPr>
          <p:cNvPr id="25" name="Прямая соединительная линия 24"/>
          <p:cNvCxnSpPr>
            <a:stCxn id="12" idx="3"/>
            <a:endCxn id="24" idx="0"/>
          </p:cNvCxnSpPr>
          <p:nvPr/>
        </p:nvCxnSpPr>
        <p:spPr>
          <a:xfrm>
            <a:off x="824877" y="4869159"/>
            <a:ext cx="1354268" cy="576065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4" idx="3"/>
            <a:endCxn id="24" idx="0"/>
          </p:cNvCxnSpPr>
          <p:nvPr/>
        </p:nvCxnSpPr>
        <p:spPr>
          <a:xfrm flipH="1">
            <a:off x="2179145" y="3768408"/>
            <a:ext cx="3345847" cy="1676816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6" idx="3"/>
            <a:endCxn id="24" idx="0"/>
          </p:cNvCxnSpPr>
          <p:nvPr/>
        </p:nvCxnSpPr>
        <p:spPr>
          <a:xfrm flipH="1">
            <a:off x="2179145" y="4869160"/>
            <a:ext cx="4196082" cy="57606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7" idx="3"/>
            <a:endCxn id="24" idx="0"/>
          </p:cNvCxnSpPr>
          <p:nvPr/>
        </p:nvCxnSpPr>
        <p:spPr>
          <a:xfrm flipH="1">
            <a:off x="2179145" y="4869160"/>
            <a:ext cx="6070598" cy="57606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06732" y="5419959"/>
            <a:ext cx="21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Концепция </a:t>
            </a:r>
            <a:r>
              <a:rPr lang="en-US" dirty="0" smtClean="0"/>
              <a:t>PRISM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>
            <a:stCxn id="13" idx="3"/>
            <a:endCxn id="29" idx="0"/>
          </p:cNvCxnSpPr>
          <p:nvPr/>
        </p:nvCxnSpPr>
        <p:spPr>
          <a:xfrm>
            <a:off x="2478264" y="4869160"/>
            <a:ext cx="3897351" cy="550799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5" idx="3"/>
            <a:endCxn id="29" idx="0"/>
          </p:cNvCxnSpPr>
          <p:nvPr/>
        </p:nvCxnSpPr>
        <p:spPr>
          <a:xfrm>
            <a:off x="3258968" y="3768408"/>
            <a:ext cx="3116647" cy="165155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7" idx="3"/>
            <a:endCxn id="29" idx="0"/>
          </p:cNvCxnSpPr>
          <p:nvPr/>
        </p:nvCxnSpPr>
        <p:spPr>
          <a:xfrm flipH="1">
            <a:off x="6375615" y="4869160"/>
            <a:ext cx="1874128" cy="550799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2411760" y="6372036"/>
            <a:ext cx="3401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u="sng" dirty="0" smtClean="0"/>
              <a:t>Модель </a:t>
            </a:r>
            <a:r>
              <a:rPr lang="en-US" sz="2000" b="1" u="sng" dirty="0" smtClean="0"/>
              <a:t>DISCOVER </a:t>
            </a:r>
            <a:r>
              <a:rPr lang="ru-RU" sz="2000" b="1" u="sng" dirty="0" smtClean="0"/>
              <a:t>(200</a:t>
            </a:r>
            <a:r>
              <a:rPr lang="en-US" sz="2000" b="1" u="sng" dirty="0" smtClean="0"/>
              <a:t>7</a:t>
            </a:r>
            <a:r>
              <a:rPr lang="ru-RU" sz="2000" b="1" u="sng" dirty="0" smtClean="0"/>
              <a:t>)</a:t>
            </a:r>
            <a:endParaRPr lang="ru-RU" sz="2000" b="1" dirty="0"/>
          </a:p>
        </p:txBody>
      </p:sp>
      <p:cxnSp>
        <p:nvCxnSpPr>
          <p:cNvPr id="8" name="Прямая со стрелкой 7"/>
          <p:cNvCxnSpPr>
            <a:stCxn id="24" idx="2"/>
            <a:endCxn id="36" idx="0"/>
          </p:cNvCxnSpPr>
          <p:nvPr/>
        </p:nvCxnSpPr>
        <p:spPr>
          <a:xfrm>
            <a:off x="2179145" y="5814556"/>
            <a:ext cx="1933465" cy="55748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9" idx="2"/>
            <a:endCxn id="36" idx="0"/>
          </p:cNvCxnSpPr>
          <p:nvPr/>
        </p:nvCxnSpPr>
        <p:spPr>
          <a:xfrm flipH="1">
            <a:off x="4112610" y="5789291"/>
            <a:ext cx="2263005" cy="58274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3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Процесс кодирования </a:t>
            </a:r>
            <a:r>
              <a:rPr lang="ru-RU" sz="3000" b="1" dirty="0"/>
              <a:t>и</a:t>
            </a:r>
            <a:r>
              <a:rPr lang="ru-RU" sz="3000" b="1" dirty="0" smtClean="0"/>
              <a:t> декодирования кадров</a:t>
            </a:r>
            <a:r>
              <a:rPr lang="en-US" sz="3000" b="1" dirty="0" smtClean="0"/>
              <a:t> </a:t>
            </a:r>
            <a:r>
              <a:rPr lang="ru-RU" sz="3000" b="1" dirty="0" smtClean="0"/>
              <a:t>в </a:t>
            </a:r>
            <a:r>
              <a:rPr lang="en-US" sz="3000" b="1" dirty="0" smtClean="0"/>
              <a:t>DISCOVER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7" idx="2"/>
            <a:endCxn id="10" idx="0"/>
          </p:cNvCxnSpPr>
          <p:nvPr/>
        </p:nvCxnSpPr>
        <p:spPr>
          <a:xfrm>
            <a:off x="1638142" y="2110095"/>
            <a:ext cx="0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76492" y="2294762"/>
            <a:ext cx="212330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/>
              <a:t>Кодер ключевых кадров</a:t>
            </a:r>
            <a:endParaRPr lang="en-US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4388" y="3730274"/>
            <a:ext cx="2135404" cy="575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Декодер ключевых кадров</a:t>
            </a:r>
            <a:endParaRPr lang="en-US" sz="1600" dirty="0"/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1632090" y="2870826"/>
            <a:ext cx="6052" cy="85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Прямая со стрелкой 12"/>
          <p:cNvCxnSpPr>
            <a:stCxn id="11" idx="2"/>
            <a:endCxn id="105" idx="0"/>
          </p:cNvCxnSpPr>
          <p:nvPr/>
        </p:nvCxnSpPr>
        <p:spPr>
          <a:xfrm>
            <a:off x="1632090" y="4306217"/>
            <a:ext cx="8255" cy="2060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Прямая со стрелкой 13"/>
          <p:cNvCxnSpPr>
            <a:stCxn id="82" idx="2"/>
            <a:endCxn id="15" idx="0"/>
          </p:cNvCxnSpPr>
          <p:nvPr/>
        </p:nvCxnSpPr>
        <p:spPr>
          <a:xfrm flipH="1">
            <a:off x="7430068" y="2110095"/>
            <a:ext cx="1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543720" y="2294762"/>
            <a:ext cx="177269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/>
              <a:t>Кодер ключевых кадров</a:t>
            </a:r>
            <a:endParaRPr lang="en-US" sz="1600" dirty="0"/>
          </a:p>
        </p:txBody>
      </p:sp>
      <p:cxnSp>
        <p:nvCxnSpPr>
          <p:cNvPr id="17" name="Прямая со стрелкой 16"/>
          <p:cNvCxnSpPr>
            <a:stCxn id="15" idx="2"/>
            <a:endCxn id="120" idx="0"/>
          </p:cNvCxnSpPr>
          <p:nvPr/>
        </p:nvCxnSpPr>
        <p:spPr>
          <a:xfrm>
            <a:off x="7430068" y="2870826"/>
            <a:ext cx="0" cy="85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3550251" y="5800515"/>
            <a:ext cx="2016224" cy="558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b="1" dirty="0" err="1" smtClean="0"/>
              <a:t>Межкадровое</a:t>
            </a:r>
            <a:r>
              <a:rPr lang="ru-RU" sz="1600" b="1" dirty="0" smtClean="0"/>
              <a:t> предсказание</a:t>
            </a:r>
            <a:endParaRPr lang="en-US" sz="1600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406235" y="2294761"/>
            <a:ext cx="230425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/>
              <a:t>Расчет проверочной информации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500611" y="3334231"/>
            <a:ext cx="2115505" cy="719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/>
              <a:t>Исправление ошибок </a:t>
            </a:r>
            <a:r>
              <a:rPr lang="ru-RU" sz="1600" dirty="0" err="1" smtClean="0"/>
              <a:t>межкадрового</a:t>
            </a:r>
            <a:r>
              <a:rPr lang="ru-RU" sz="1600" dirty="0" smtClean="0"/>
              <a:t> предсказания</a:t>
            </a:r>
            <a:endParaRPr lang="ru-RU" sz="1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406236" y="4594582"/>
            <a:ext cx="2304256" cy="778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b="1" dirty="0" smtClean="0"/>
              <a:t>Оценка параметров ошибок </a:t>
            </a:r>
            <a:r>
              <a:rPr lang="ru-RU" sz="1600" b="1" dirty="0" err="1" smtClean="0"/>
              <a:t>межкадрового</a:t>
            </a:r>
            <a:r>
              <a:rPr lang="ru-RU" sz="1600" b="1" dirty="0" smtClean="0"/>
              <a:t> предсказания</a:t>
            </a:r>
            <a:endParaRPr lang="en-US" sz="1600" b="1" dirty="0"/>
          </a:p>
        </p:txBody>
      </p:sp>
      <p:cxnSp>
        <p:nvCxnSpPr>
          <p:cNvPr id="30" name="Прямая со стрелкой 29"/>
          <p:cNvCxnSpPr>
            <a:stCxn id="79" idx="2"/>
            <a:endCxn id="23" idx="0"/>
          </p:cNvCxnSpPr>
          <p:nvPr/>
        </p:nvCxnSpPr>
        <p:spPr>
          <a:xfrm>
            <a:off x="4558363" y="2110095"/>
            <a:ext cx="1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0" y="2996952"/>
            <a:ext cx="9036496" cy="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Прямая со стрелкой 33"/>
          <p:cNvCxnSpPr>
            <a:stCxn id="21" idx="0"/>
            <a:endCxn id="26" idx="2"/>
          </p:cNvCxnSpPr>
          <p:nvPr/>
        </p:nvCxnSpPr>
        <p:spPr>
          <a:xfrm flipV="1">
            <a:off x="4558363" y="5373216"/>
            <a:ext cx="1" cy="427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Соединительная линия уступом 35"/>
          <p:cNvCxnSpPr>
            <a:stCxn id="24" idx="3"/>
            <a:endCxn id="101" idx="0"/>
          </p:cNvCxnSpPr>
          <p:nvPr/>
        </p:nvCxnSpPr>
        <p:spPr>
          <a:xfrm>
            <a:off x="5616116" y="3694211"/>
            <a:ext cx="393030" cy="27196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/>
              <p:cNvSpPr/>
              <p:nvPr/>
            </p:nvSpPr>
            <p:spPr>
              <a:xfrm>
                <a:off x="1222515" y="1648430"/>
                <a:ext cx="831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7" name="Прямоугольник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515" y="1648430"/>
                <a:ext cx="83125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/>
              <p:cNvSpPr/>
              <p:nvPr/>
            </p:nvSpPr>
            <p:spPr>
              <a:xfrm>
                <a:off x="4289411" y="1648430"/>
                <a:ext cx="5379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9" name="Прямоугольник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11" y="1648430"/>
                <a:ext cx="53790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/>
              <p:cNvSpPr/>
              <p:nvPr/>
            </p:nvSpPr>
            <p:spPr>
              <a:xfrm>
                <a:off x="7014442" y="1648430"/>
                <a:ext cx="831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2" name="Прямоугольник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442" y="1648430"/>
                <a:ext cx="831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Прямоугольник 92"/>
              <p:cNvSpPr/>
              <p:nvPr/>
            </p:nvSpPr>
            <p:spPr>
              <a:xfrm>
                <a:off x="7014442" y="6413845"/>
                <a:ext cx="831253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3" name="Прямоугольник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442" y="6413845"/>
                <a:ext cx="831253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3896" b="-3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Соединительная линия уступом 94"/>
          <p:cNvCxnSpPr>
            <a:endCxn id="21" idx="3"/>
          </p:cNvCxnSpPr>
          <p:nvPr/>
        </p:nvCxnSpPr>
        <p:spPr>
          <a:xfrm rot="5400000">
            <a:off x="5485597" y="4135069"/>
            <a:ext cx="2025351" cy="186359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Прямоугольник 95"/>
              <p:cNvSpPr/>
              <p:nvPr/>
            </p:nvSpPr>
            <p:spPr>
              <a:xfrm>
                <a:off x="4499992" y="5350455"/>
                <a:ext cx="983090" cy="470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/>
                                </a:rPr>
                                <m:t>𝐍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96" name="Прямоугольник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5350455"/>
                <a:ext cx="983090" cy="470835"/>
              </a:xfrm>
              <a:prstGeom prst="rect">
                <a:avLst/>
              </a:prstGeom>
              <a:blipFill rotWithShape="1">
                <a:blip r:embed="rId6"/>
                <a:stretch>
                  <a:fillRect t="-6494" r="-36646" b="-2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Прямоугольник 100"/>
              <p:cNvSpPr/>
              <p:nvPr/>
            </p:nvSpPr>
            <p:spPr>
              <a:xfrm>
                <a:off x="5740194" y="6413845"/>
                <a:ext cx="537903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1" name="Прямоугольник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94" y="6413845"/>
                <a:ext cx="537903" cy="471539"/>
              </a:xfrm>
              <a:prstGeom prst="rect">
                <a:avLst/>
              </a:prstGeom>
              <a:blipFill rotWithShape="1">
                <a:blip r:embed="rId7"/>
                <a:stretch>
                  <a:fillRect t="-3896" r="-14773" b="-2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Прямая со стрелкой 101"/>
          <p:cNvCxnSpPr>
            <a:stCxn id="120" idx="2"/>
            <a:endCxn id="93" idx="0"/>
          </p:cNvCxnSpPr>
          <p:nvPr/>
        </p:nvCxnSpPr>
        <p:spPr>
          <a:xfrm>
            <a:off x="7430068" y="4306217"/>
            <a:ext cx="1" cy="2107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Прямоугольник 104"/>
              <p:cNvSpPr/>
              <p:nvPr/>
            </p:nvSpPr>
            <p:spPr>
              <a:xfrm>
                <a:off x="1224718" y="6367090"/>
                <a:ext cx="831253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5" name="Прямоугольник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718" y="6367090"/>
                <a:ext cx="831253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3846" b="-12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Соединительная линия уступом 108"/>
          <p:cNvCxnSpPr>
            <a:stCxn id="11" idx="2"/>
            <a:endCxn id="21" idx="1"/>
          </p:cNvCxnSpPr>
          <p:nvPr/>
        </p:nvCxnSpPr>
        <p:spPr>
          <a:xfrm rot="16200000" flipH="1">
            <a:off x="1704508" y="4233798"/>
            <a:ext cx="1773324" cy="191816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26" idx="0"/>
            <a:endCxn id="24" idx="2"/>
          </p:cNvCxnSpPr>
          <p:nvPr/>
        </p:nvCxnSpPr>
        <p:spPr>
          <a:xfrm flipV="1">
            <a:off x="4558364" y="4054190"/>
            <a:ext cx="0" cy="540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6362366" y="3730274"/>
            <a:ext cx="2135404" cy="575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Декодер ключевых кадров</a:t>
            </a:r>
            <a:endParaRPr lang="en-US" sz="1600" dirty="0"/>
          </a:p>
        </p:txBody>
      </p:sp>
      <p:cxnSp>
        <p:nvCxnSpPr>
          <p:cNvPr id="131" name="Прямая со стрелкой 130"/>
          <p:cNvCxnSpPr>
            <a:stCxn id="23" idx="2"/>
            <a:endCxn id="24" idx="0"/>
          </p:cNvCxnSpPr>
          <p:nvPr/>
        </p:nvCxnSpPr>
        <p:spPr>
          <a:xfrm>
            <a:off x="4558364" y="2870825"/>
            <a:ext cx="0" cy="463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Соединительная линия уступом 133"/>
          <p:cNvCxnSpPr>
            <a:stCxn id="24" idx="1"/>
            <a:endCxn id="23" idx="1"/>
          </p:cNvCxnSpPr>
          <p:nvPr/>
        </p:nvCxnSpPr>
        <p:spPr>
          <a:xfrm rot="10800000">
            <a:off x="3406235" y="2582793"/>
            <a:ext cx="94376" cy="1111418"/>
          </a:xfrm>
          <a:prstGeom prst="bentConnector3">
            <a:avLst>
              <a:gd name="adj1" fmla="val 3422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00" y="1383159"/>
            <a:ext cx="209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Передатчик</a:t>
            </a:r>
            <a:endParaRPr lang="ru-RU" sz="2400" b="1" i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-12551" y="3054151"/>
            <a:ext cx="170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Приемник</a:t>
            </a:r>
            <a:endParaRPr lang="ru-RU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Прямоугольник 155"/>
              <p:cNvSpPr/>
              <p:nvPr/>
            </p:nvSpPr>
            <p:spPr>
              <a:xfrm>
                <a:off x="4508790" y="4149080"/>
                <a:ext cx="855298" cy="468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2400" b="0" i="0" smtClean="0">
                          <a:latin typeface="Cambria Math"/>
                        </a:rPr>
                        <m:t>,</m:t>
                      </m:r>
                      <m:r>
                        <a:rPr lang="en-US" sz="2400" b="1" i="0" smtClean="0">
                          <a:latin typeface="Cambria Math"/>
                        </a:rPr>
                        <m:t>𝐀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56" name="Прямоугольник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90" y="4149080"/>
                <a:ext cx="855298" cy="468270"/>
              </a:xfrm>
              <a:prstGeom prst="rect">
                <a:avLst/>
              </a:prstGeom>
              <a:blipFill rotWithShape="1">
                <a:blip r:embed="rId9"/>
                <a:stretch>
                  <a:fillRect t="-6579"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7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166" descr=" 167"/>
          <p:cNvSpPr/>
          <p:nvPr/>
        </p:nvSpPr>
        <p:spPr>
          <a:xfrm>
            <a:off x="4211960" y="1412776"/>
            <a:ext cx="36004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 descr=" 94"/>
          <p:cNvSpPr/>
          <p:nvPr/>
        </p:nvSpPr>
        <p:spPr>
          <a:xfrm>
            <a:off x="4283968" y="1772816"/>
            <a:ext cx="3466203" cy="1935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5" name="Прямоугольник 164" descr=" 165"/>
          <p:cNvSpPr/>
          <p:nvPr/>
        </p:nvSpPr>
        <p:spPr>
          <a:xfrm>
            <a:off x="1333252" y="1412776"/>
            <a:ext cx="2086619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 descr=" 92"/>
          <p:cNvSpPr/>
          <p:nvPr/>
        </p:nvSpPr>
        <p:spPr>
          <a:xfrm>
            <a:off x="1627415" y="1747879"/>
            <a:ext cx="1720450" cy="29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 descr=" 68"/>
          <p:cNvSpPr/>
          <p:nvPr/>
        </p:nvSpPr>
        <p:spPr>
          <a:xfrm>
            <a:off x="4356136" y="5434697"/>
            <a:ext cx="1584016" cy="1078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 descr=" 67"/>
          <p:cNvSpPr/>
          <p:nvPr/>
        </p:nvSpPr>
        <p:spPr>
          <a:xfrm>
            <a:off x="1627414" y="5423520"/>
            <a:ext cx="1720452" cy="1078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 descr=" 5"/>
          <p:cNvSpPr/>
          <p:nvPr/>
        </p:nvSpPr>
        <p:spPr>
          <a:xfrm>
            <a:off x="4283968" y="3861048"/>
            <a:ext cx="3322027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Основные модули базовой модели </a:t>
            </a:r>
            <a:r>
              <a:rPr lang="en-US" sz="3000" b="1" dirty="0" smtClean="0"/>
              <a:t>DISCOVER</a:t>
            </a:r>
            <a:endParaRPr lang="ru-RU" sz="3000" dirty="0"/>
          </a:p>
        </p:txBody>
      </p:sp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1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5" name="Rectangle" descr=" 55"/>
          <p:cNvSpPr/>
          <p:nvPr/>
        </p:nvSpPr>
        <p:spPr>
          <a:xfrm>
            <a:off x="1934660" y="5823922"/>
            <a:ext cx="1341196" cy="588764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200" dirty="0" err="1">
                <a:solidFill>
                  <a:srgbClr val="000000"/>
                </a:solidFill>
                <a:latin typeface="Arial"/>
              </a:rPr>
              <a:t>Кодер</a:t>
            </a:r>
            <a:r>
              <a:rPr sz="1200" dirty="0">
                <a:solidFill>
                  <a:srgbClr val="000000"/>
                </a:solidFill>
                <a:latin typeface="Arial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Arial"/>
              </a:rPr>
              <a:t>ключевых</a:t>
            </a:r>
            <a:r>
              <a:rPr sz="1200" dirty="0">
                <a:solidFill>
                  <a:srgbClr val="000000"/>
                </a:solidFill>
                <a:latin typeface="Arial"/>
              </a:rPr>
              <a:t> </a:t>
            </a:r>
            <a:r>
              <a:rPr sz="1200" dirty="0" err="1" smtClean="0">
                <a:solidFill>
                  <a:srgbClr val="000000"/>
                </a:solidFill>
                <a:latin typeface="Arial"/>
              </a:rPr>
              <a:t>кадров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 (H.264 AVC Intra)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Rectangle" descr=" 56"/>
          <p:cNvSpPr/>
          <p:nvPr/>
        </p:nvSpPr>
        <p:spPr>
          <a:xfrm>
            <a:off x="4499912" y="5824732"/>
            <a:ext cx="1368232" cy="587954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Дек</a:t>
            </a:r>
            <a:r>
              <a:rPr sz="1200" dirty="0" err="1" smtClean="0">
                <a:solidFill>
                  <a:srgbClr val="000000"/>
                </a:solidFill>
                <a:latin typeface="Arial"/>
              </a:rPr>
              <a:t>одер</a:t>
            </a:r>
            <a:r>
              <a:rPr sz="1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Arial"/>
              </a:rPr>
              <a:t>ключевых</a:t>
            </a:r>
            <a:r>
              <a:rPr sz="1200" dirty="0">
                <a:solidFill>
                  <a:srgbClr val="000000"/>
                </a:solidFill>
                <a:latin typeface="Arial"/>
              </a:rPr>
              <a:t> </a:t>
            </a:r>
            <a:r>
              <a:rPr sz="1200" dirty="0" err="1" smtClean="0">
                <a:solidFill>
                  <a:srgbClr val="000000"/>
                </a:solidFill>
                <a:latin typeface="Arial"/>
              </a:rPr>
              <a:t>кадров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(H.264 AVC Intra)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Прямая со стрелкой 32" descr=" 33"/>
          <p:cNvCxnSpPr>
            <a:stCxn id="55" idx="2"/>
            <a:endCxn id="56" idx="0"/>
          </p:cNvCxnSpPr>
          <p:nvPr/>
        </p:nvCxnSpPr>
        <p:spPr>
          <a:xfrm>
            <a:off x="3275856" y="6118304"/>
            <a:ext cx="1224056" cy="4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 descr=" 37"/>
          <p:cNvCxnSpPr>
            <a:stCxn id="21" idx="3"/>
            <a:endCxn id="55" idx="0"/>
          </p:cNvCxnSpPr>
          <p:nvPr/>
        </p:nvCxnSpPr>
        <p:spPr>
          <a:xfrm>
            <a:off x="1113931" y="6118223"/>
            <a:ext cx="820729" cy="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" descr=" 84"/>
          <p:cNvSpPr/>
          <p:nvPr/>
        </p:nvSpPr>
        <p:spPr>
          <a:xfrm>
            <a:off x="1912615" y="4197136"/>
            <a:ext cx="1152128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ДКП и квантование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" descr=" 85"/>
          <p:cNvSpPr/>
          <p:nvPr/>
        </p:nvSpPr>
        <p:spPr>
          <a:xfrm>
            <a:off x="1701502" y="3140968"/>
            <a:ext cx="1574354" cy="567492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Расчет проверочной информации (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LDPCA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)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" descr=" 86"/>
          <p:cNvSpPr/>
          <p:nvPr/>
        </p:nvSpPr>
        <p:spPr>
          <a:xfrm>
            <a:off x="4355936" y="2117210"/>
            <a:ext cx="1584096" cy="581354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Исправление ошибок 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LDPCA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)</a:t>
            </a:r>
            <a:endParaRPr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" descr=" 87"/>
          <p:cNvSpPr/>
          <p:nvPr/>
        </p:nvSpPr>
        <p:spPr>
          <a:xfrm>
            <a:off x="6084008" y="4289778"/>
            <a:ext cx="1440320" cy="579382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err="1" smtClean="0">
                <a:solidFill>
                  <a:srgbClr val="000000"/>
                </a:solidFill>
                <a:latin typeface="Arial"/>
              </a:rPr>
              <a:t>Межкадровое</a:t>
            </a:r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 предсказание</a:t>
            </a:r>
            <a:endParaRPr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angle" descr=" 88"/>
          <p:cNvSpPr/>
          <p:nvPr/>
        </p:nvSpPr>
        <p:spPr>
          <a:xfrm>
            <a:off x="4499912" y="4351469"/>
            <a:ext cx="1296144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ДКП и квантование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" descr=" 89"/>
          <p:cNvSpPr/>
          <p:nvPr/>
        </p:nvSpPr>
        <p:spPr>
          <a:xfrm>
            <a:off x="4355936" y="2916378"/>
            <a:ext cx="1584096" cy="68059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Оценка параметров ошибок </a:t>
            </a:r>
            <a:r>
              <a:rPr lang="ru-RU" sz="1200" b="1" dirty="0" err="1" smtClean="0">
                <a:solidFill>
                  <a:srgbClr val="000000"/>
                </a:solidFill>
                <a:latin typeface="Arial"/>
              </a:rPr>
              <a:t>межкадрового</a:t>
            </a:r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 предсказания</a:t>
            </a:r>
            <a:endParaRPr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angle" descr=" 90"/>
          <p:cNvSpPr/>
          <p:nvPr/>
        </p:nvSpPr>
        <p:spPr>
          <a:xfrm>
            <a:off x="6165995" y="2179887"/>
            <a:ext cx="144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ОДКП и восстановление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Овал 92" descr=" 93"/>
          <p:cNvSpPr/>
          <p:nvPr/>
        </p:nvSpPr>
        <p:spPr>
          <a:xfrm>
            <a:off x="1773595" y="2147774"/>
            <a:ext cx="1430167" cy="520225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Буфер</a:t>
            </a:r>
            <a:endParaRPr lang="ru-RU" sz="1200" dirty="0"/>
          </a:p>
        </p:txBody>
      </p:sp>
      <p:cxnSp>
        <p:nvCxnSpPr>
          <p:cNvPr id="52" name="Прямая со стрелкой 51" descr=" 52"/>
          <p:cNvCxnSpPr>
            <a:stCxn id="87" idx="0"/>
            <a:endCxn id="88" idx="2"/>
          </p:cNvCxnSpPr>
          <p:nvPr/>
        </p:nvCxnSpPr>
        <p:spPr>
          <a:xfrm flipH="1">
            <a:off x="5796056" y="4579469"/>
            <a:ext cx="2879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 descr=" 59"/>
          <p:cNvCxnSpPr>
            <a:stCxn id="88" idx="1"/>
            <a:endCxn id="89" idx="3"/>
          </p:cNvCxnSpPr>
          <p:nvPr/>
        </p:nvCxnSpPr>
        <p:spPr>
          <a:xfrm flipV="1">
            <a:off x="5147984" y="3596968"/>
            <a:ext cx="0" cy="7545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 descr=" 61"/>
          <p:cNvCxnSpPr>
            <a:stCxn id="89" idx="1"/>
            <a:endCxn id="86" idx="3"/>
          </p:cNvCxnSpPr>
          <p:nvPr/>
        </p:nvCxnSpPr>
        <p:spPr>
          <a:xfrm flipV="1">
            <a:off x="5147984" y="2698564"/>
            <a:ext cx="0" cy="2178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 descr=" 74"/>
          <p:cNvCxnSpPr>
            <a:stCxn id="86" idx="2"/>
            <a:endCxn id="90" idx="0"/>
          </p:cNvCxnSpPr>
          <p:nvPr/>
        </p:nvCxnSpPr>
        <p:spPr>
          <a:xfrm>
            <a:off x="5940032" y="2407887"/>
            <a:ext cx="2259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 descr=" 91"/>
          <p:cNvCxnSpPr>
            <a:stCxn id="24" idx="3"/>
            <a:endCxn id="84" idx="0"/>
          </p:cNvCxnSpPr>
          <p:nvPr/>
        </p:nvCxnSpPr>
        <p:spPr>
          <a:xfrm>
            <a:off x="473890" y="4425136"/>
            <a:ext cx="143872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 descr=" 95"/>
          <p:cNvCxnSpPr>
            <a:stCxn id="84" idx="1"/>
            <a:endCxn id="85" idx="3"/>
          </p:cNvCxnSpPr>
          <p:nvPr/>
        </p:nvCxnSpPr>
        <p:spPr>
          <a:xfrm flipV="1">
            <a:off x="2488679" y="3708460"/>
            <a:ext cx="0" cy="4886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 descr=" 114"/>
          <p:cNvCxnSpPr>
            <a:stCxn id="85" idx="1"/>
            <a:endCxn id="93" idx="4"/>
          </p:cNvCxnSpPr>
          <p:nvPr/>
        </p:nvCxnSpPr>
        <p:spPr>
          <a:xfrm flipV="1">
            <a:off x="2488679" y="2667999"/>
            <a:ext cx="0" cy="4729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 descr=" 101"/>
          <p:cNvCxnSpPr>
            <a:stCxn id="93" idx="6"/>
            <a:endCxn id="86" idx="0"/>
          </p:cNvCxnSpPr>
          <p:nvPr/>
        </p:nvCxnSpPr>
        <p:spPr>
          <a:xfrm>
            <a:off x="3203762" y="2407887"/>
            <a:ext cx="115217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 descr=" 125"/>
          <p:cNvCxnSpPr>
            <a:stCxn id="56" idx="2"/>
            <a:endCxn id="100" idx="1"/>
          </p:cNvCxnSpPr>
          <p:nvPr/>
        </p:nvCxnSpPr>
        <p:spPr>
          <a:xfrm>
            <a:off x="5868144" y="6118709"/>
            <a:ext cx="2160240" cy="19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 descr=" 166"/>
          <p:cNvSpPr txBox="1"/>
          <p:nvPr/>
        </p:nvSpPr>
        <p:spPr>
          <a:xfrm>
            <a:off x="1331640" y="1412776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Передатчик</a:t>
            </a:r>
            <a:endParaRPr lang="ru-RU" dirty="0"/>
          </a:p>
        </p:txBody>
      </p:sp>
      <p:sp>
        <p:nvSpPr>
          <p:cNvPr id="168" name="TextBox 167" descr=" 168"/>
          <p:cNvSpPr txBox="1"/>
          <p:nvPr/>
        </p:nvSpPr>
        <p:spPr>
          <a:xfrm>
            <a:off x="6444208" y="141277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Приемник</a:t>
            </a:r>
            <a:endParaRPr lang="ru-RU" dirty="0"/>
          </a:p>
        </p:txBody>
      </p:sp>
      <p:sp>
        <p:nvSpPr>
          <p:cNvPr id="184" name="Text 182" descr=" 184"/>
          <p:cNvSpPr txBox="1"/>
          <p:nvPr/>
        </p:nvSpPr>
        <p:spPr>
          <a:xfrm>
            <a:off x="3530132" y="1734011"/>
            <a:ext cx="681828" cy="285574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ctr"/>
            <a:r>
              <a:rPr sz="1050" dirty="0" err="1">
                <a:solidFill>
                  <a:srgbClr val="000000"/>
                </a:solidFill>
                <a:latin typeface="Arial"/>
              </a:rPr>
              <a:t>обратная</a:t>
            </a:r>
            <a:r>
              <a:rPr sz="1050" dirty="0">
                <a:solidFill>
                  <a:srgbClr val="000000"/>
                </a:solidFill>
                <a:latin typeface="Arial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Arial"/>
              </a:rPr>
              <a:t>связь</a:t>
            </a:r>
            <a:endParaRPr sz="1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 descr=" 3"/>
          <p:cNvSpPr txBox="1"/>
          <p:nvPr/>
        </p:nvSpPr>
        <p:spPr>
          <a:xfrm>
            <a:off x="5220072" y="3861048"/>
            <a:ext cx="25300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b="1" dirty="0" smtClean="0"/>
              <a:t>Генерация дополнительной информации</a:t>
            </a:r>
            <a:endParaRPr lang="ru-RU" sz="1200" b="1" dirty="0"/>
          </a:p>
        </p:txBody>
      </p:sp>
      <p:sp>
        <p:nvSpPr>
          <p:cNvPr id="11" name="TextBox 10" descr=" 11"/>
          <p:cNvSpPr txBox="1"/>
          <p:nvPr/>
        </p:nvSpPr>
        <p:spPr>
          <a:xfrm>
            <a:off x="1912615" y="5434697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Кодер 2</a:t>
            </a:r>
            <a:endParaRPr lang="ru-RU" dirty="0"/>
          </a:p>
        </p:txBody>
      </p:sp>
      <p:sp>
        <p:nvSpPr>
          <p:cNvPr id="69" name="TextBox 68" descr=" 69"/>
          <p:cNvSpPr txBox="1"/>
          <p:nvPr/>
        </p:nvSpPr>
        <p:spPr>
          <a:xfrm>
            <a:off x="4514761" y="5455399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Декодер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 descr=" 21"/>
              <p:cNvSpPr/>
              <p:nvPr/>
            </p:nvSpPr>
            <p:spPr>
              <a:xfrm>
                <a:off x="-36512" y="5933557"/>
                <a:ext cx="1150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 descr="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5933557"/>
                <a:ext cx="115044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 descr=" 24"/>
              <p:cNvSpPr/>
              <p:nvPr/>
            </p:nvSpPr>
            <p:spPr>
              <a:xfrm>
                <a:off x="25947" y="4240470"/>
                <a:ext cx="447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" y="4240470"/>
                <a:ext cx="44794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 descr=" 32"/>
          <p:cNvSpPr/>
          <p:nvPr/>
        </p:nvSpPr>
        <p:spPr>
          <a:xfrm>
            <a:off x="1961837" y="1772816"/>
            <a:ext cx="102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Кодер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6" name="TextBox 95" descr=" 96"/>
          <p:cNvSpPr txBox="1"/>
          <p:nvPr/>
        </p:nvSpPr>
        <p:spPr>
          <a:xfrm>
            <a:off x="5357752" y="1747878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Декодер 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Прямоугольник 99" descr=" 100"/>
              <p:cNvSpPr/>
              <p:nvPr/>
            </p:nvSpPr>
            <p:spPr>
              <a:xfrm>
                <a:off x="8028384" y="5933557"/>
                <a:ext cx="117288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Прямоугольник 99" descr="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933557"/>
                <a:ext cx="1172885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Прямая со стрелкой 56" descr=" 57"/>
          <p:cNvCxnSpPr>
            <a:endCxn id="87" idx="3"/>
          </p:cNvCxnSpPr>
          <p:nvPr/>
        </p:nvCxnSpPr>
        <p:spPr>
          <a:xfrm flipV="1">
            <a:off x="6804168" y="4869160"/>
            <a:ext cx="0" cy="1249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 descr=" 58"/>
              <p:cNvSpPr/>
              <p:nvPr/>
            </p:nvSpPr>
            <p:spPr>
              <a:xfrm>
                <a:off x="8244408" y="2223220"/>
                <a:ext cx="44794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Прямоугольник 57" descr="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2223220"/>
                <a:ext cx="447943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3279" r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Прямая со стрелкой 107" descr=" 108"/>
          <p:cNvCxnSpPr>
            <a:stCxn id="90" idx="2"/>
            <a:endCxn id="58" idx="1"/>
          </p:cNvCxnSpPr>
          <p:nvPr/>
        </p:nvCxnSpPr>
        <p:spPr>
          <a:xfrm>
            <a:off x="7605995" y="2407887"/>
            <a:ext cx="638413" cy="2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 descr=" 70"/>
          <p:cNvCxnSpPr>
            <a:stCxn id="86" idx="1"/>
            <a:endCxn id="93" idx="7"/>
          </p:cNvCxnSpPr>
          <p:nvPr/>
        </p:nvCxnSpPr>
        <p:spPr>
          <a:xfrm flipH="1">
            <a:off x="2994319" y="2117210"/>
            <a:ext cx="2153665" cy="106749"/>
          </a:xfrm>
          <a:prstGeom prst="bentConnector4">
            <a:avLst>
              <a:gd name="adj1" fmla="val -68"/>
              <a:gd name="adj2" fmla="val -2141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7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166" descr=" 167"/>
          <p:cNvSpPr/>
          <p:nvPr/>
        </p:nvSpPr>
        <p:spPr>
          <a:xfrm>
            <a:off x="4211960" y="1412776"/>
            <a:ext cx="36004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 descr=" 94"/>
          <p:cNvSpPr/>
          <p:nvPr/>
        </p:nvSpPr>
        <p:spPr>
          <a:xfrm>
            <a:off x="4283968" y="1772816"/>
            <a:ext cx="3466203" cy="1935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5" name="Прямоугольник 164" descr=" 165"/>
          <p:cNvSpPr/>
          <p:nvPr/>
        </p:nvSpPr>
        <p:spPr>
          <a:xfrm>
            <a:off x="1333252" y="1412776"/>
            <a:ext cx="2086619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 descr=" 92"/>
          <p:cNvSpPr/>
          <p:nvPr/>
        </p:nvSpPr>
        <p:spPr>
          <a:xfrm>
            <a:off x="1627415" y="1747879"/>
            <a:ext cx="1720450" cy="29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 descr=" 68"/>
          <p:cNvSpPr/>
          <p:nvPr/>
        </p:nvSpPr>
        <p:spPr>
          <a:xfrm>
            <a:off x="4356136" y="5434697"/>
            <a:ext cx="1584016" cy="1078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 descr=" 67"/>
          <p:cNvSpPr/>
          <p:nvPr/>
        </p:nvSpPr>
        <p:spPr>
          <a:xfrm>
            <a:off x="1627414" y="5423520"/>
            <a:ext cx="1720452" cy="1078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 descr=" 5"/>
          <p:cNvSpPr/>
          <p:nvPr/>
        </p:nvSpPr>
        <p:spPr>
          <a:xfrm>
            <a:off x="4283968" y="3861048"/>
            <a:ext cx="3322027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Основные модули базовой модели </a:t>
            </a:r>
            <a:r>
              <a:rPr lang="en-US" sz="3000" b="1" dirty="0" smtClean="0"/>
              <a:t>DISCOVER</a:t>
            </a:r>
            <a:endParaRPr lang="ru-RU" sz="3000" dirty="0"/>
          </a:p>
        </p:txBody>
      </p:sp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1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5" name="Rectangle" descr=" 55"/>
          <p:cNvSpPr/>
          <p:nvPr/>
        </p:nvSpPr>
        <p:spPr>
          <a:xfrm>
            <a:off x="1934660" y="5823922"/>
            <a:ext cx="1341196" cy="588764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200" dirty="0" err="1">
                <a:solidFill>
                  <a:srgbClr val="000000"/>
                </a:solidFill>
                <a:latin typeface="Arial"/>
              </a:rPr>
              <a:t>Кодер</a:t>
            </a:r>
            <a:r>
              <a:rPr sz="1200" dirty="0">
                <a:solidFill>
                  <a:srgbClr val="000000"/>
                </a:solidFill>
                <a:latin typeface="Arial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Arial"/>
              </a:rPr>
              <a:t>ключевых</a:t>
            </a:r>
            <a:r>
              <a:rPr sz="1200" dirty="0">
                <a:solidFill>
                  <a:srgbClr val="000000"/>
                </a:solidFill>
                <a:latin typeface="Arial"/>
              </a:rPr>
              <a:t> </a:t>
            </a:r>
            <a:r>
              <a:rPr sz="1200" dirty="0" err="1" smtClean="0">
                <a:solidFill>
                  <a:srgbClr val="000000"/>
                </a:solidFill>
                <a:latin typeface="Arial"/>
              </a:rPr>
              <a:t>кадров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 (H.264 AVC Intra)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Rectangle" descr=" 56"/>
          <p:cNvSpPr/>
          <p:nvPr/>
        </p:nvSpPr>
        <p:spPr>
          <a:xfrm>
            <a:off x="4499912" y="5824732"/>
            <a:ext cx="1368232" cy="587954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Дек</a:t>
            </a:r>
            <a:r>
              <a:rPr sz="1200" dirty="0" err="1" smtClean="0">
                <a:solidFill>
                  <a:srgbClr val="000000"/>
                </a:solidFill>
                <a:latin typeface="Arial"/>
              </a:rPr>
              <a:t>одер</a:t>
            </a:r>
            <a:r>
              <a:rPr sz="1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Arial"/>
              </a:rPr>
              <a:t>ключевых</a:t>
            </a:r>
            <a:r>
              <a:rPr sz="1200" dirty="0">
                <a:solidFill>
                  <a:srgbClr val="000000"/>
                </a:solidFill>
                <a:latin typeface="Arial"/>
              </a:rPr>
              <a:t> </a:t>
            </a:r>
            <a:r>
              <a:rPr sz="1200" dirty="0" err="1" smtClean="0">
                <a:solidFill>
                  <a:srgbClr val="000000"/>
                </a:solidFill>
                <a:latin typeface="Arial"/>
              </a:rPr>
              <a:t>кадров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(H.264 AVC Intra)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Прямая со стрелкой 32" descr=" 33"/>
          <p:cNvCxnSpPr>
            <a:stCxn id="55" idx="2"/>
            <a:endCxn id="56" idx="0"/>
          </p:cNvCxnSpPr>
          <p:nvPr/>
        </p:nvCxnSpPr>
        <p:spPr>
          <a:xfrm>
            <a:off x="3275856" y="6118304"/>
            <a:ext cx="1224056" cy="4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 descr=" 37"/>
          <p:cNvCxnSpPr>
            <a:stCxn id="21" idx="3"/>
            <a:endCxn id="55" idx="0"/>
          </p:cNvCxnSpPr>
          <p:nvPr/>
        </p:nvCxnSpPr>
        <p:spPr>
          <a:xfrm>
            <a:off x="1113931" y="6118223"/>
            <a:ext cx="820729" cy="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" descr=" 84"/>
          <p:cNvSpPr/>
          <p:nvPr/>
        </p:nvSpPr>
        <p:spPr>
          <a:xfrm>
            <a:off x="1912615" y="4197136"/>
            <a:ext cx="1152128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ДКП и квантование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" descr=" 85"/>
          <p:cNvSpPr/>
          <p:nvPr/>
        </p:nvSpPr>
        <p:spPr>
          <a:xfrm>
            <a:off x="1701502" y="3140968"/>
            <a:ext cx="1574354" cy="567492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Расчет проверочной информации (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LDPCA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)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" descr=" 86"/>
          <p:cNvSpPr/>
          <p:nvPr/>
        </p:nvSpPr>
        <p:spPr>
          <a:xfrm>
            <a:off x="4355936" y="2117210"/>
            <a:ext cx="1584096" cy="581354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Исправление ошибок 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LDPCA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)</a:t>
            </a:r>
            <a:endParaRPr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" descr=" 87"/>
          <p:cNvSpPr/>
          <p:nvPr/>
        </p:nvSpPr>
        <p:spPr>
          <a:xfrm>
            <a:off x="6084008" y="4289778"/>
            <a:ext cx="1440320" cy="579382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err="1" smtClean="0">
                <a:solidFill>
                  <a:srgbClr val="000000"/>
                </a:solidFill>
                <a:latin typeface="Arial"/>
              </a:rPr>
              <a:t>Межкадровое</a:t>
            </a:r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 предсказание</a:t>
            </a:r>
            <a:endParaRPr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angle" descr=" 88"/>
          <p:cNvSpPr/>
          <p:nvPr/>
        </p:nvSpPr>
        <p:spPr>
          <a:xfrm>
            <a:off x="4499912" y="4351469"/>
            <a:ext cx="1296144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ДКП и квантование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" descr=" 89"/>
          <p:cNvSpPr/>
          <p:nvPr/>
        </p:nvSpPr>
        <p:spPr>
          <a:xfrm>
            <a:off x="4355936" y="2916378"/>
            <a:ext cx="1584096" cy="68059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Оценка параметров ошибок </a:t>
            </a:r>
            <a:r>
              <a:rPr lang="ru-RU" sz="1200" b="1" dirty="0" err="1" smtClean="0">
                <a:solidFill>
                  <a:srgbClr val="000000"/>
                </a:solidFill>
                <a:latin typeface="Arial"/>
              </a:rPr>
              <a:t>межкадрового</a:t>
            </a:r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 предсказания</a:t>
            </a:r>
            <a:endParaRPr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angle" descr=" 90"/>
          <p:cNvSpPr/>
          <p:nvPr/>
        </p:nvSpPr>
        <p:spPr>
          <a:xfrm>
            <a:off x="6165995" y="2179887"/>
            <a:ext cx="144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ОДКП и восстановление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Овал 92" descr=" 93"/>
          <p:cNvSpPr/>
          <p:nvPr/>
        </p:nvSpPr>
        <p:spPr>
          <a:xfrm>
            <a:off x="1773595" y="2147774"/>
            <a:ext cx="1430167" cy="520225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Буфер</a:t>
            </a:r>
            <a:endParaRPr lang="ru-RU" sz="1200" dirty="0"/>
          </a:p>
        </p:txBody>
      </p:sp>
      <p:cxnSp>
        <p:nvCxnSpPr>
          <p:cNvPr id="52" name="Прямая со стрелкой 51" descr=" 52"/>
          <p:cNvCxnSpPr>
            <a:stCxn id="87" idx="0"/>
            <a:endCxn id="88" idx="2"/>
          </p:cNvCxnSpPr>
          <p:nvPr/>
        </p:nvCxnSpPr>
        <p:spPr>
          <a:xfrm flipH="1">
            <a:off x="5796056" y="4579469"/>
            <a:ext cx="2879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 descr=" 59"/>
          <p:cNvCxnSpPr>
            <a:stCxn id="88" idx="1"/>
            <a:endCxn id="89" idx="3"/>
          </p:cNvCxnSpPr>
          <p:nvPr/>
        </p:nvCxnSpPr>
        <p:spPr>
          <a:xfrm flipV="1">
            <a:off x="5147984" y="3596968"/>
            <a:ext cx="0" cy="7545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 descr=" 61"/>
          <p:cNvCxnSpPr>
            <a:stCxn id="89" idx="1"/>
            <a:endCxn id="86" idx="3"/>
          </p:cNvCxnSpPr>
          <p:nvPr/>
        </p:nvCxnSpPr>
        <p:spPr>
          <a:xfrm flipV="1">
            <a:off x="5147984" y="2698564"/>
            <a:ext cx="0" cy="2178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 descr=" 74"/>
          <p:cNvCxnSpPr>
            <a:stCxn id="86" idx="2"/>
            <a:endCxn id="90" idx="0"/>
          </p:cNvCxnSpPr>
          <p:nvPr/>
        </p:nvCxnSpPr>
        <p:spPr>
          <a:xfrm>
            <a:off x="5940032" y="2407887"/>
            <a:ext cx="2259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 descr=" 91"/>
          <p:cNvCxnSpPr>
            <a:stCxn id="24" idx="3"/>
            <a:endCxn id="84" idx="0"/>
          </p:cNvCxnSpPr>
          <p:nvPr/>
        </p:nvCxnSpPr>
        <p:spPr>
          <a:xfrm>
            <a:off x="473890" y="4425136"/>
            <a:ext cx="143872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 descr=" 95"/>
          <p:cNvCxnSpPr>
            <a:stCxn id="84" idx="1"/>
            <a:endCxn id="85" idx="3"/>
          </p:cNvCxnSpPr>
          <p:nvPr/>
        </p:nvCxnSpPr>
        <p:spPr>
          <a:xfrm flipV="1">
            <a:off x="2488679" y="3708460"/>
            <a:ext cx="0" cy="4886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 descr=" 114"/>
          <p:cNvCxnSpPr>
            <a:stCxn id="85" idx="1"/>
            <a:endCxn id="93" idx="4"/>
          </p:cNvCxnSpPr>
          <p:nvPr/>
        </p:nvCxnSpPr>
        <p:spPr>
          <a:xfrm flipV="1">
            <a:off x="2488679" y="2667999"/>
            <a:ext cx="0" cy="4729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 descr=" 101"/>
          <p:cNvCxnSpPr>
            <a:stCxn id="93" idx="6"/>
            <a:endCxn id="86" idx="0"/>
          </p:cNvCxnSpPr>
          <p:nvPr/>
        </p:nvCxnSpPr>
        <p:spPr>
          <a:xfrm>
            <a:off x="3203762" y="2407887"/>
            <a:ext cx="115217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 descr=" 125"/>
          <p:cNvCxnSpPr>
            <a:stCxn id="56" idx="2"/>
            <a:endCxn id="100" idx="1"/>
          </p:cNvCxnSpPr>
          <p:nvPr/>
        </p:nvCxnSpPr>
        <p:spPr>
          <a:xfrm>
            <a:off x="5868144" y="6118709"/>
            <a:ext cx="2160240" cy="19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 descr=" 166"/>
          <p:cNvSpPr txBox="1"/>
          <p:nvPr/>
        </p:nvSpPr>
        <p:spPr>
          <a:xfrm>
            <a:off x="1331640" y="1412776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Передатчик</a:t>
            </a:r>
            <a:endParaRPr lang="ru-RU" dirty="0"/>
          </a:p>
        </p:txBody>
      </p:sp>
      <p:sp>
        <p:nvSpPr>
          <p:cNvPr id="168" name="TextBox 167" descr=" 168"/>
          <p:cNvSpPr txBox="1"/>
          <p:nvPr/>
        </p:nvSpPr>
        <p:spPr>
          <a:xfrm>
            <a:off x="6444208" y="141277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Приемник</a:t>
            </a:r>
            <a:endParaRPr lang="ru-RU" dirty="0"/>
          </a:p>
        </p:txBody>
      </p:sp>
      <p:sp>
        <p:nvSpPr>
          <p:cNvPr id="184" name="Text 182" descr=" 184"/>
          <p:cNvSpPr txBox="1"/>
          <p:nvPr/>
        </p:nvSpPr>
        <p:spPr>
          <a:xfrm>
            <a:off x="3530132" y="1734011"/>
            <a:ext cx="681828" cy="285574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ctr"/>
            <a:r>
              <a:rPr sz="1050" dirty="0" err="1">
                <a:solidFill>
                  <a:srgbClr val="000000"/>
                </a:solidFill>
                <a:latin typeface="Arial"/>
              </a:rPr>
              <a:t>обратная</a:t>
            </a:r>
            <a:r>
              <a:rPr sz="1050" dirty="0">
                <a:solidFill>
                  <a:srgbClr val="000000"/>
                </a:solidFill>
                <a:latin typeface="Arial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Arial"/>
              </a:rPr>
              <a:t>связь</a:t>
            </a:r>
            <a:endParaRPr sz="1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 descr=" 3"/>
          <p:cNvSpPr txBox="1"/>
          <p:nvPr/>
        </p:nvSpPr>
        <p:spPr>
          <a:xfrm>
            <a:off x="5220072" y="3861048"/>
            <a:ext cx="25300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b="1" dirty="0" smtClean="0"/>
              <a:t>Генерация дополнительной информации</a:t>
            </a:r>
            <a:endParaRPr lang="ru-RU" sz="1200" b="1" dirty="0"/>
          </a:p>
        </p:txBody>
      </p:sp>
      <p:sp>
        <p:nvSpPr>
          <p:cNvPr id="11" name="TextBox 10" descr=" 11"/>
          <p:cNvSpPr txBox="1"/>
          <p:nvPr/>
        </p:nvSpPr>
        <p:spPr>
          <a:xfrm>
            <a:off x="1912615" y="5434697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Кодер 2</a:t>
            </a:r>
            <a:endParaRPr lang="ru-RU" dirty="0"/>
          </a:p>
        </p:txBody>
      </p:sp>
      <p:sp>
        <p:nvSpPr>
          <p:cNvPr id="69" name="TextBox 68" descr=" 69"/>
          <p:cNvSpPr txBox="1"/>
          <p:nvPr/>
        </p:nvSpPr>
        <p:spPr>
          <a:xfrm>
            <a:off x="4514761" y="5455399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Декодер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 descr=" 21"/>
              <p:cNvSpPr/>
              <p:nvPr/>
            </p:nvSpPr>
            <p:spPr>
              <a:xfrm>
                <a:off x="-36512" y="5933557"/>
                <a:ext cx="1150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 descr="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5933557"/>
                <a:ext cx="115044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 descr=" 24"/>
              <p:cNvSpPr/>
              <p:nvPr/>
            </p:nvSpPr>
            <p:spPr>
              <a:xfrm>
                <a:off x="25947" y="4240470"/>
                <a:ext cx="447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" y="4240470"/>
                <a:ext cx="44794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 descr=" 32"/>
          <p:cNvSpPr/>
          <p:nvPr/>
        </p:nvSpPr>
        <p:spPr>
          <a:xfrm>
            <a:off x="1961837" y="1772816"/>
            <a:ext cx="102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Кодер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6" name="TextBox 95" descr=" 96"/>
          <p:cNvSpPr txBox="1"/>
          <p:nvPr/>
        </p:nvSpPr>
        <p:spPr>
          <a:xfrm>
            <a:off x="5357752" y="1747878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Декодер 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Прямоугольник 99" descr=" 100"/>
              <p:cNvSpPr/>
              <p:nvPr/>
            </p:nvSpPr>
            <p:spPr>
              <a:xfrm>
                <a:off x="8028384" y="5933557"/>
                <a:ext cx="117288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Прямоугольник 99" descr="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933557"/>
                <a:ext cx="1172885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Прямая со стрелкой 56" descr=" 57"/>
          <p:cNvCxnSpPr>
            <a:endCxn id="87" idx="3"/>
          </p:cNvCxnSpPr>
          <p:nvPr/>
        </p:nvCxnSpPr>
        <p:spPr>
          <a:xfrm flipV="1">
            <a:off x="6804168" y="4869160"/>
            <a:ext cx="0" cy="1249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 descr=" 58"/>
              <p:cNvSpPr/>
              <p:nvPr/>
            </p:nvSpPr>
            <p:spPr>
              <a:xfrm>
                <a:off x="8244408" y="2223220"/>
                <a:ext cx="44794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Прямоугольник 57" descr="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2223220"/>
                <a:ext cx="447943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3279" r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Прямая со стрелкой 107" descr=" 108"/>
          <p:cNvCxnSpPr>
            <a:stCxn id="90" idx="2"/>
            <a:endCxn id="58" idx="1"/>
          </p:cNvCxnSpPr>
          <p:nvPr/>
        </p:nvCxnSpPr>
        <p:spPr>
          <a:xfrm>
            <a:off x="7605995" y="2407887"/>
            <a:ext cx="638413" cy="2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 descr=" 70"/>
          <p:cNvCxnSpPr>
            <a:stCxn id="86" idx="1"/>
            <a:endCxn id="93" idx="7"/>
          </p:cNvCxnSpPr>
          <p:nvPr/>
        </p:nvCxnSpPr>
        <p:spPr>
          <a:xfrm flipH="1">
            <a:off x="2994319" y="2117210"/>
            <a:ext cx="2153665" cy="106749"/>
          </a:xfrm>
          <a:prstGeom prst="bentConnector4">
            <a:avLst>
              <a:gd name="adj1" fmla="val -68"/>
              <a:gd name="adj2" fmla="val -2141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 descr=" 6"/>
          <p:cNvSpPr/>
          <p:nvPr/>
        </p:nvSpPr>
        <p:spPr>
          <a:xfrm>
            <a:off x="5652120" y="4240470"/>
            <a:ext cx="2448272" cy="700698"/>
          </a:xfrm>
          <a:prstGeom prst="ellipse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 descr=" 48"/>
          <p:cNvSpPr/>
          <p:nvPr/>
        </p:nvSpPr>
        <p:spPr>
          <a:xfrm>
            <a:off x="3887884" y="2852936"/>
            <a:ext cx="2448272" cy="802136"/>
          </a:xfrm>
          <a:prstGeom prst="ellipse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Разработка алгоритма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endParaRPr lang="ru-RU" sz="30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96630" y="1988840"/>
            <a:ext cx="2232248" cy="432048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Низкочастотная фильтрация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96628" y="2600928"/>
            <a:ext cx="2232249" cy="122297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896630" y="3969080"/>
            <a:ext cx="2232248" cy="57606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Компенсация движения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99591" y="2596136"/>
            <a:ext cx="2232249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Блоковая оценка движения</a:t>
            </a:r>
            <a:endParaRPr lang="ru-RU" sz="1050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buAutoNum type="arabicPeriod"/>
            </a:pPr>
            <a:r>
              <a:rPr lang="ru-RU" sz="1050" dirty="0" smtClean="0">
                <a:solidFill>
                  <a:srgbClr val="000000"/>
                </a:solidFill>
                <a:latin typeface="Arial"/>
              </a:rPr>
              <a:t>Однонаправленная оценка</a:t>
            </a:r>
          </a:p>
          <a:p>
            <a:pPr marL="342900" indent="-342900">
              <a:buAutoNum type="arabicPeriod"/>
            </a:pPr>
            <a:r>
              <a:rPr lang="ru-RU" sz="1050" dirty="0" smtClean="0">
                <a:solidFill>
                  <a:srgbClr val="000000"/>
                </a:solidFill>
                <a:latin typeface="Arial"/>
              </a:rPr>
              <a:t>Билатеральный дополнительный поиск</a:t>
            </a:r>
          </a:p>
          <a:p>
            <a:pPr marL="342900" indent="-342900">
              <a:buAutoNum type="arabicPeriod"/>
            </a:pPr>
            <a:r>
              <a:rPr lang="ru-RU" sz="1050" dirty="0" smtClean="0">
                <a:solidFill>
                  <a:srgbClr val="000000"/>
                </a:solidFill>
                <a:latin typeface="Arial"/>
              </a:rPr>
              <a:t>Сглаживающая фильтрация векторов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6082059" y="1988880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latin typeface="Arial"/>
              </a:rPr>
              <a:t>Поиск статичных регионов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6082059" y="2564904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Инициализация уровня </a:t>
            </a:r>
            <a:r>
              <a:rPr lang="ru-RU" sz="1200" b="1" dirty="0" smtClean="0">
                <a:latin typeface="Arial"/>
              </a:rPr>
              <a:t>иерархии</a:t>
            </a:r>
            <a:endParaRPr lang="ru-RU" sz="1200" b="1" dirty="0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6084408" y="3069000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Arial"/>
              </a:rPr>
              <a:t>Начальная билатеральная оценка движения</a:t>
            </a:r>
            <a:endParaRPr lang="ru-RU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6082060" y="3933056"/>
            <a:ext cx="2160000" cy="648072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latin typeface="Arial"/>
              </a:rPr>
              <a:t>Оценка движения с учетом надежностей векторов</a:t>
            </a:r>
            <a:endParaRPr lang="ru-RU" sz="1200" b="1" dirty="0">
              <a:latin typeface="Arial"/>
            </a:endParaRPr>
          </a:p>
        </p:txBody>
      </p:sp>
      <p:sp>
        <p:nvSpPr>
          <p:cNvPr id="86" name="Ромб 85"/>
          <p:cNvSpPr/>
          <p:nvPr/>
        </p:nvSpPr>
        <p:spPr>
          <a:xfrm>
            <a:off x="6082059" y="4725144"/>
            <a:ext cx="2160000" cy="360000"/>
          </a:xfrm>
          <a:prstGeom prst="diamond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>
                <a:solidFill>
                  <a:srgbClr val="000000"/>
                </a:solidFill>
                <a:latin typeface="Arial"/>
              </a:rPr>
              <a:t>з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акончить поиск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Ромб 86"/>
          <p:cNvSpPr/>
          <p:nvPr/>
        </p:nvSpPr>
        <p:spPr>
          <a:xfrm>
            <a:off x="6082917" y="5301248"/>
            <a:ext cx="2160000" cy="360000"/>
          </a:xfrm>
          <a:prstGeom prst="diamond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Arial"/>
              </a:rPr>
              <a:t>последний уровень</a:t>
            </a:r>
            <a:endParaRPr lang="ru-RU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6082059" y="5769280"/>
            <a:ext cx="2160000" cy="72221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latin typeface="Arial"/>
              </a:rPr>
              <a:t>Компенсация движения с перекрытиями и наложение статичных регионов</a:t>
            </a:r>
            <a:endParaRPr lang="ru-RU" sz="1200" b="1" dirty="0">
              <a:latin typeface="Arial"/>
            </a:endParaRPr>
          </a:p>
        </p:txBody>
      </p:sp>
      <p:cxnSp>
        <p:nvCxnSpPr>
          <p:cNvPr id="90" name="Прямая со стрелкой 89"/>
          <p:cNvCxnSpPr>
            <a:stCxn id="81" idx="2"/>
            <a:endCxn id="82" idx="0"/>
          </p:cNvCxnSpPr>
          <p:nvPr/>
        </p:nvCxnSpPr>
        <p:spPr>
          <a:xfrm>
            <a:off x="7162059" y="234888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2" idx="2"/>
            <a:endCxn id="83" idx="0"/>
          </p:cNvCxnSpPr>
          <p:nvPr/>
        </p:nvCxnSpPr>
        <p:spPr>
          <a:xfrm>
            <a:off x="7162059" y="2924904"/>
            <a:ext cx="2349" cy="1440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3" idx="2"/>
            <a:endCxn id="84" idx="0"/>
          </p:cNvCxnSpPr>
          <p:nvPr/>
        </p:nvCxnSpPr>
        <p:spPr>
          <a:xfrm flipH="1">
            <a:off x="7162060" y="3429000"/>
            <a:ext cx="2348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4" idx="2"/>
            <a:endCxn id="86" idx="0"/>
          </p:cNvCxnSpPr>
          <p:nvPr/>
        </p:nvCxnSpPr>
        <p:spPr>
          <a:xfrm flipH="1">
            <a:off x="7162059" y="4581128"/>
            <a:ext cx="1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86" idx="2"/>
            <a:endCxn id="87" idx="0"/>
          </p:cNvCxnSpPr>
          <p:nvPr/>
        </p:nvCxnSpPr>
        <p:spPr>
          <a:xfrm>
            <a:off x="7162059" y="5085144"/>
            <a:ext cx="858" cy="2161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7" idx="2"/>
            <a:endCxn id="88" idx="0"/>
          </p:cNvCxnSpPr>
          <p:nvPr/>
        </p:nvCxnSpPr>
        <p:spPr>
          <a:xfrm flipH="1">
            <a:off x="7162059" y="5661248"/>
            <a:ext cx="858" cy="10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 rot="5400000">
            <a:off x="6326056" y="3022815"/>
            <a:ext cx="1638212" cy="263054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TextBox 98"/>
          <p:cNvSpPr txBox="1"/>
          <p:nvPr/>
        </p:nvSpPr>
        <p:spPr>
          <a:xfrm>
            <a:off x="5757419" y="3502169"/>
            <a:ext cx="162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Дополнительный поиск</a:t>
            </a:r>
            <a:endParaRPr lang="ru-RU" sz="11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8003382" y="4622939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нет</a:t>
            </a:r>
            <a:endParaRPr lang="ru-RU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075390" y="5157192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нет</a:t>
            </a:r>
            <a:endParaRPr lang="ru-RU" sz="1000" dirty="0"/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 flipH="1" flipV="1">
            <a:off x="8381138" y="2420888"/>
            <a:ext cx="7286" cy="3060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rot="5400000">
            <a:off x="7771443" y="1811193"/>
            <a:ext cx="0" cy="12193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87" idx="3"/>
          </p:cNvCxnSpPr>
          <p:nvPr/>
        </p:nvCxnSpPr>
        <p:spPr>
          <a:xfrm>
            <a:off x="8242917" y="5481248"/>
            <a:ext cx="1385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Блок-схема: знак завершения 104"/>
          <p:cNvSpPr/>
          <p:nvPr/>
        </p:nvSpPr>
        <p:spPr>
          <a:xfrm>
            <a:off x="6045935" y="1664824"/>
            <a:ext cx="2232248" cy="180000"/>
          </a:xfrm>
          <a:prstGeom prst="flowChartTerminator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начало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Блок-схема: знак завершения 105"/>
          <p:cNvSpPr/>
          <p:nvPr/>
        </p:nvSpPr>
        <p:spPr>
          <a:xfrm>
            <a:off x="6045937" y="6597352"/>
            <a:ext cx="2232248" cy="180000"/>
          </a:xfrm>
          <a:prstGeom prst="flowChartTerminator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конец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Прямая со стрелкой 106"/>
          <p:cNvCxnSpPr>
            <a:stCxn id="88" idx="2"/>
            <a:endCxn id="106" idx="0"/>
          </p:cNvCxnSpPr>
          <p:nvPr/>
        </p:nvCxnSpPr>
        <p:spPr>
          <a:xfrm>
            <a:off x="7162059" y="6491490"/>
            <a:ext cx="2" cy="1058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105" idx="2"/>
            <a:endCxn id="81" idx="0"/>
          </p:cNvCxnSpPr>
          <p:nvPr/>
        </p:nvCxnSpPr>
        <p:spPr>
          <a:xfrm>
            <a:off x="7162059" y="1844824"/>
            <a:ext cx="0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>
            <a:off x="7161748" y="3645024"/>
            <a:ext cx="11504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flipV="1">
            <a:off x="8309113" y="3645024"/>
            <a:ext cx="3070" cy="1260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>
            <a:endCxn id="86" idx="3"/>
          </p:cNvCxnSpPr>
          <p:nvPr/>
        </p:nvCxnSpPr>
        <p:spPr>
          <a:xfrm flipH="1">
            <a:off x="8242059" y="4905144"/>
            <a:ext cx="70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Блок-схема: знак завершения 111"/>
          <p:cNvSpPr/>
          <p:nvPr/>
        </p:nvSpPr>
        <p:spPr>
          <a:xfrm>
            <a:off x="896628" y="1664824"/>
            <a:ext cx="2232248" cy="180000"/>
          </a:xfrm>
          <a:prstGeom prst="flowChartTerminator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начало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Блок-схема: знак завершения 112"/>
          <p:cNvSpPr/>
          <p:nvPr/>
        </p:nvSpPr>
        <p:spPr>
          <a:xfrm>
            <a:off x="896628" y="4689160"/>
            <a:ext cx="2232248" cy="180000"/>
          </a:xfrm>
          <a:prstGeom prst="flowChartTerminator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конец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Прямая со стрелкой 113"/>
          <p:cNvCxnSpPr>
            <a:stCxn id="112" idx="2"/>
            <a:endCxn id="36" idx="0"/>
          </p:cNvCxnSpPr>
          <p:nvPr/>
        </p:nvCxnSpPr>
        <p:spPr>
          <a:xfrm>
            <a:off x="2012752" y="1844824"/>
            <a:ext cx="2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36" idx="2"/>
            <a:endCxn id="37" idx="0"/>
          </p:cNvCxnSpPr>
          <p:nvPr/>
        </p:nvCxnSpPr>
        <p:spPr>
          <a:xfrm flipH="1">
            <a:off x="2012753" y="2420888"/>
            <a:ext cx="1" cy="18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37" idx="2"/>
            <a:endCxn id="39" idx="0"/>
          </p:cNvCxnSpPr>
          <p:nvPr/>
        </p:nvCxnSpPr>
        <p:spPr>
          <a:xfrm>
            <a:off x="2012753" y="3823898"/>
            <a:ext cx="1" cy="1451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39" idx="2"/>
            <a:endCxn id="113" idx="0"/>
          </p:cNvCxnSpPr>
          <p:nvPr/>
        </p:nvCxnSpPr>
        <p:spPr>
          <a:xfrm flipH="1">
            <a:off x="2012752" y="4545144"/>
            <a:ext cx="2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Стрелка вправо 132"/>
          <p:cNvSpPr/>
          <p:nvPr/>
        </p:nvSpPr>
        <p:spPr>
          <a:xfrm>
            <a:off x="3347864" y="2450098"/>
            <a:ext cx="2232248" cy="4860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TextBox 138"/>
          <p:cNvSpPr txBox="1"/>
          <p:nvPr/>
        </p:nvSpPr>
        <p:spPr>
          <a:xfrm>
            <a:off x="3243708" y="2882185"/>
            <a:ext cx="258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b="1" dirty="0"/>
              <a:t>Учет статичных </a:t>
            </a:r>
            <a:r>
              <a:rPr lang="ru-RU" sz="1200" b="1" dirty="0" smtClean="0"/>
              <a:t>регионов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b="1" dirty="0" smtClean="0"/>
              <a:t>Блоки </a:t>
            </a:r>
            <a:r>
              <a:rPr lang="ru-RU" sz="1200" b="1" dirty="0"/>
              <a:t>переменного </a:t>
            </a:r>
            <a:r>
              <a:rPr lang="ru-RU" sz="1200" b="1" dirty="0" smtClean="0"/>
              <a:t>размера (иерархический подход)</a:t>
            </a:r>
            <a:endParaRPr lang="ru-RU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b="1" dirty="0" smtClean="0"/>
              <a:t>«Надежность» векторов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b="1" dirty="0" smtClean="0"/>
              <a:t>Компенсация с перекрытиями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37709" y="1321023"/>
            <a:ext cx="1950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u="sng" dirty="0" smtClean="0"/>
              <a:t>Базовый алгоритм</a:t>
            </a:r>
            <a:endParaRPr lang="ru-RU" sz="16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5858377" y="1321022"/>
            <a:ext cx="2612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u="sng" dirty="0" smtClean="0"/>
              <a:t>Разработанный алгоритм</a:t>
            </a:r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val="4563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Модель кодека для сравнения </a:t>
            </a:r>
            <a:r>
              <a:rPr lang="ru-RU" sz="3000" b="1" dirty="0"/>
              <a:t>алгоритмов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4385520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Кодер ключевых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07903" y="4385520"/>
            <a:ext cx="1596755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Декодер ключевых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65698" y="3518769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Буфер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65698" y="2427488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err="1" smtClean="0">
                <a:latin typeface="Arial"/>
              </a:rPr>
              <a:t>Межкадровое</a:t>
            </a:r>
            <a:r>
              <a:rPr lang="ru-RU" sz="1400" b="1" dirty="0" smtClean="0">
                <a:latin typeface="Arial"/>
              </a:rPr>
              <a:t> предсказание</a:t>
            </a:r>
            <a:endParaRPr lang="en-US" sz="1400" b="1" dirty="0">
              <a:latin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21282" y="3303016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Разбиение потока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57386" y="2420888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Пропуск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563888" y="1988840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3"/>
            <a:endCxn id="6" idx="1"/>
          </p:cNvCxnSpPr>
          <p:nvPr/>
        </p:nvCxnSpPr>
        <p:spPr>
          <a:xfrm>
            <a:off x="3398182" y="4655520"/>
            <a:ext cx="30972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9" idx="0"/>
            <a:endCxn id="10" idx="1"/>
          </p:cNvCxnSpPr>
          <p:nvPr/>
        </p:nvCxnSpPr>
        <p:spPr>
          <a:xfrm rot="5400000" flipH="1" flipV="1">
            <a:off x="1455889" y="2901520"/>
            <a:ext cx="612128" cy="19086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9" idx="2"/>
            <a:endCxn id="5" idx="1"/>
          </p:cNvCxnSpPr>
          <p:nvPr/>
        </p:nvCxnSpPr>
        <p:spPr>
          <a:xfrm rot="16200000" flipH="1">
            <a:off x="1380860" y="4128676"/>
            <a:ext cx="812504" cy="24118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1" idx="2"/>
            <a:endCxn id="9" idx="1"/>
          </p:cNvCxnSpPr>
          <p:nvPr/>
        </p:nvCxnSpPr>
        <p:spPr>
          <a:xfrm flipV="1">
            <a:off x="630724" y="3573016"/>
            <a:ext cx="290558" cy="2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7" idx="0"/>
            <a:endCxn id="8" idx="2"/>
          </p:cNvCxnSpPr>
          <p:nvPr/>
        </p:nvCxnSpPr>
        <p:spPr>
          <a:xfrm flipV="1">
            <a:off x="5410937" y="2967488"/>
            <a:ext cx="0" cy="5512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92080" y="477046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</a:t>
            </a:r>
            <a:r>
              <a:rPr lang="ru-RU" sz="1400" dirty="0" smtClean="0"/>
              <a:t>осстановленные ключевые кадры</a:t>
            </a:r>
            <a:endParaRPr lang="ru-RU" sz="1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372200" y="3500449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Формирование потока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" name="Соединительная линия уступом 33"/>
          <p:cNvCxnSpPr>
            <a:stCxn id="6" idx="3"/>
            <a:endCxn id="32" idx="2"/>
          </p:cNvCxnSpPr>
          <p:nvPr/>
        </p:nvCxnSpPr>
        <p:spPr>
          <a:xfrm flipV="1">
            <a:off x="5304658" y="4040449"/>
            <a:ext cx="1812781" cy="61507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6" idx="3"/>
            <a:endCxn id="7" idx="2"/>
          </p:cNvCxnSpPr>
          <p:nvPr/>
        </p:nvCxnSpPr>
        <p:spPr>
          <a:xfrm flipV="1">
            <a:off x="5304658" y="4058769"/>
            <a:ext cx="106279" cy="59675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8" idx="3"/>
            <a:endCxn id="32" idx="0"/>
          </p:cNvCxnSpPr>
          <p:nvPr/>
        </p:nvCxnSpPr>
        <p:spPr>
          <a:xfrm>
            <a:off x="6156176" y="2697488"/>
            <a:ext cx="961263" cy="80296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7421614" y="3508839"/>
            <a:ext cx="239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Декодированная видеопоследовательность</a:t>
            </a:r>
            <a:endParaRPr lang="ru-RU" sz="1400" dirty="0"/>
          </a:p>
        </p:txBody>
      </p:sp>
      <p:cxnSp>
        <p:nvCxnSpPr>
          <p:cNvPr id="49" name="Прямая со стрелкой 48"/>
          <p:cNvCxnSpPr>
            <a:stCxn id="32" idx="3"/>
            <a:endCxn id="47" idx="0"/>
          </p:cNvCxnSpPr>
          <p:nvPr/>
        </p:nvCxnSpPr>
        <p:spPr>
          <a:xfrm>
            <a:off x="7862678" y="3770449"/>
            <a:ext cx="4944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-828034" y="3311704"/>
            <a:ext cx="239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Оригинальная видеопоследовательность</a:t>
            </a:r>
            <a:endParaRPr lang="ru-RU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99592" y="4633972"/>
            <a:ext cx="114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Ключевые кадры</a:t>
            </a:r>
            <a:endParaRPr lang="ru-RU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064035" y="2050081"/>
            <a:ext cx="163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Промежуточные кадры</a:t>
            </a:r>
            <a:endParaRPr lang="ru-RU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156176" y="1988840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Восстановленные промежуточные кадры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788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Характеристики тестового множества видеопоследовательностей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Разрешение: 352</a:t>
            </a:r>
            <a:r>
              <a:rPr lang="en-US" dirty="0" smtClean="0"/>
              <a:t>x</a:t>
            </a:r>
            <a:r>
              <a:rPr lang="ru-RU" dirty="0" smtClean="0"/>
              <a:t>288</a:t>
            </a:r>
          </a:p>
          <a:p>
            <a:r>
              <a:rPr lang="ru-RU" dirty="0" smtClean="0"/>
              <a:t>Формат: </a:t>
            </a:r>
            <a:r>
              <a:rPr lang="en-US" dirty="0" smtClean="0"/>
              <a:t>YUV 4:0:0</a:t>
            </a:r>
            <a:endParaRPr lang="ru-RU" dirty="0" smtClean="0"/>
          </a:p>
          <a:p>
            <a:r>
              <a:rPr lang="ru-RU" dirty="0" smtClean="0"/>
              <a:t>Кадровая скорость: 30 кадров в секунду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14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492893"/>
              </p:ext>
            </p:extLst>
          </p:nvPr>
        </p:nvGraphicFramePr>
        <p:xfrm>
          <a:off x="395536" y="3861048"/>
          <a:ext cx="8136903" cy="268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359"/>
                <a:gridCol w="2016225"/>
                <a:gridCol w="28803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Последовательность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Число кадров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Экспертная</a:t>
                      </a:r>
                      <a:r>
                        <a:rPr lang="ru-RU" sz="2000" baseline="0" dirty="0" smtClean="0"/>
                        <a:t> оценка с</a:t>
                      </a:r>
                      <a:r>
                        <a:rPr lang="ru-RU" sz="2000" dirty="0" smtClean="0"/>
                        <a:t>ложности движения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Coastguard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300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Football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260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ru-RU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Foreman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ru-RU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Hall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Soccer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3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Work\PhD\svn\Presentation\niitv\sig_soccer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" t="51202" r="6355"/>
          <a:stretch/>
        </p:blipFill>
        <p:spPr bwMode="auto">
          <a:xfrm>
            <a:off x="4791698" y="4437112"/>
            <a:ext cx="3168000" cy="243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Work\PhD\svn\Presentation\niitv\sig_hall.em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50000" r="6762"/>
          <a:stretch/>
        </p:blipFill>
        <p:spPr bwMode="auto">
          <a:xfrm>
            <a:off x="561073" y="4365104"/>
            <a:ext cx="3168000" cy="248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Work\PhD\svn\Presentation\niitv\sig_foreman.e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" t="50986" r="7797"/>
          <a:stretch/>
        </p:blipFill>
        <p:spPr bwMode="auto">
          <a:xfrm>
            <a:off x="19087" y="1718692"/>
            <a:ext cx="3168000" cy="247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Результаты сравнения алгоритмов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9090" y="14847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oreman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73204" y="42117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hall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73649" y="148478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coastguard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919899" y="421179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soccer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919899" y="5795972"/>
            <a:ext cx="19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</a:t>
            </a:r>
            <a:r>
              <a:rPr lang="ru-RU" dirty="0" smtClean="0"/>
              <a:t>3</a:t>
            </a:r>
            <a:r>
              <a:rPr lang="en-US" dirty="0" smtClean="0"/>
              <a:t>7%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907704" y="5795972"/>
            <a:ext cx="185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-3%</a:t>
            </a:r>
            <a:endParaRPr lang="ru-RU" dirty="0"/>
          </a:p>
        </p:txBody>
      </p:sp>
      <p:pic>
        <p:nvPicPr>
          <p:cNvPr id="1027" name="Picture 3" descr="C:\Work\Aspirant\PhD\Tests\results\rd_football_cif_30Hz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92" y="1700808"/>
            <a:ext cx="3168000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365718" y="3131676"/>
            <a:ext cx="19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-13%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128658" y="14847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ru-RU" dirty="0"/>
          </a:p>
        </p:txBody>
      </p:sp>
      <p:pic>
        <p:nvPicPr>
          <p:cNvPr id="7" name="Picture 3" descr="C:\Work\TestSet\BMP\foreman_013.bmp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6" y="1872000"/>
            <a:ext cx="101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Work\TestSet\BMP\football_104.bmp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00" y="1872000"/>
            <a:ext cx="101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Work\PhD\svn\Presentation\niitv\sig_coastguard.emf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" t="50000" r="7655"/>
          <a:stretch/>
        </p:blipFill>
        <p:spPr bwMode="auto">
          <a:xfrm>
            <a:off x="6084168" y="1782107"/>
            <a:ext cx="3024000" cy="239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Work\TestSet\BMP\coastguard_cif_fps24_061.png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320" y="1872000"/>
            <a:ext cx="101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308304" y="3131676"/>
            <a:ext cx="196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-11%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174030" y="3140968"/>
            <a:ext cx="19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-12%</a:t>
            </a:r>
            <a:endParaRPr lang="ru-RU" dirty="0"/>
          </a:p>
        </p:txBody>
      </p:sp>
      <p:pic>
        <p:nvPicPr>
          <p:cNvPr id="1031" name="Picture 7" descr="C:\Work\TestSet\BMP\soccer_009.bmp"/>
          <p:cNvPicPr>
            <a:picLocks noChangeAspect="1" noChangeArrowheads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76" y="4489162"/>
            <a:ext cx="101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Work\TestSet\BMP\hall0040.png"/>
          <p:cNvPicPr>
            <a:picLocks noChangeAspect="1" noChangeArrowheads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04" y="4489162"/>
            <a:ext cx="101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2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Ошибки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 в модели </a:t>
            </a:r>
            <a:r>
              <a:rPr lang="en-US" sz="3000" b="1" dirty="0" smtClean="0"/>
              <a:t>DISCOVER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16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68031" y="1268760"/>
                <a:ext cx="22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Промежуточный кадр,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31" y="1268760"/>
                <a:ext cx="220000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1520" y="3645024"/>
                <a:ext cx="2200000" cy="8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Результат </a:t>
                </a:r>
                <a:r>
                  <a:rPr lang="ru-RU" sz="1600" dirty="0" err="1" smtClean="0"/>
                  <a:t>межкадрового</a:t>
                </a:r>
                <a:r>
                  <a:rPr lang="ru-RU" sz="1600" dirty="0" smtClean="0"/>
                  <a:t> предсказания,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645024"/>
                <a:ext cx="2200000" cy="835485"/>
              </a:xfrm>
              <a:prstGeom prst="rect">
                <a:avLst/>
              </a:prstGeom>
              <a:blipFill rotWithShape="1">
                <a:blip r:embed="rId3"/>
                <a:stretch>
                  <a:fillRect t="-2190" b="-8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139925" y="3645024"/>
                <a:ext cx="2656212" cy="83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Аппроксимированные ошибки </a:t>
                </a:r>
                <a:r>
                  <a:rPr lang="ru-RU" sz="1600" dirty="0" err="1" smtClean="0"/>
                  <a:t>межкадрового</a:t>
                </a:r>
                <a:r>
                  <a:rPr lang="ru-RU" sz="1600" dirty="0" smtClean="0"/>
                  <a:t> предсказания,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𝐍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925" y="3645024"/>
                <a:ext cx="2656212" cy="837152"/>
              </a:xfrm>
              <a:prstGeom prst="rect">
                <a:avLst/>
              </a:prstGeom>
              <a:blipFill rotWithShape="1">
                <a:blip r:embed="rId4"/>
                <a:stretch>
                  <a:fillRect t="-2190" b="-8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:\Work\Aspirant\Disser\Src\My\CodecModel\phdpres_wzf_appro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312"/>
            <a:ext cx="22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ork\Aspirant\Disser\Src\My\CodecModel\phdpres_residual_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31" y="4437312"/>
            <a:ext cx="22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Work\Aspirant\Disser\Src\My\CodecModel\phdpres_frame_ori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31" y="1845024"/>
            <a:ext cx="22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Work\Aspirant\Disser\Src\My\CodecModel\phdpres_frame_decod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36" y="4480509"/>
            <a:ext cx="22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732240" y="3789040"/>
                <a:ext cx="2200000" cy="591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Восстановленный кадр,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00000" cy="591444"/>
              </a:xfrm>
              <a:prstGeom prst="rect">
                <a:avLst/>
              </a:prstGeom>
              <a:blipFill rotWithShape="1">
                <a:blip r:embed="rId9"/>
                <a:stretch>
                  <a:fillRect t="-3093" b="-13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Актуальность работы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/>
          <a:lstStyle/>
          <a:p>
            <a:r>
              <a:rPr lang="ru-RU" sz="2400" dirty="0" smtClean="0"/>
              <a:t>Современные приложения с ограничениями на сложность кодера:</a:t>
            </a:r>
          </a:p>
          <a:p>
            <a:pPr lvl="1"/>
            <a:r>
              <a:rPr lang="ru-RU" sz="2000" dirty="0" smtClean="0"/>
              <a:t>медицинские датчики;</a:t>
            </a:r>
            <a:endParaRPr lang="en-US" sz="2000" dirty="0" smtClean="0"/>
          </a:p>
          <a:p>
            <a:pPr lvl="1"/>
            <a:r>
              <a:rPr lang="ru-RU" sz="2000" dirty="0" smtClean="0"/>
              <a:t>мобильные источники видеоинформации;</a:t>
            </a:r>
          </a:p>
          <a:p>
            <a:pPr lvl="1"/>
            <a:r>
              <a:rPr lang="ru-RU" sz="2000" dirty="0"/>
              <a:t>комплексы аппаратуры космического базирования</a:t>
            </a:r>
            <a:r>
              <a:rPr lang="ru-RU" sz="2000" dirty="0" smtClean="0"/>
              <a:t>;</a:t>
            </a:r>
          </a:p>
          <a:p>
            <a:pPr lvl="1"/>
            <a:r>
              <a:rPr lang="ru-RU" sz="2000" dirty="0" smtClean="0"/>
              <a:t>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3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Прямоугольник 1074"/>
          <p:cNvSpPr/>
          <p:nvPr/>
        </p:nvSpPr>
        <p:spPr>
          <a:xfrm>
            <a:off x="55169" y="1484784"/>
            <a:ext cx="8909317" cy="18002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4" name="Прямоугольник 213"/>
          <p:cNvSpPr/>
          <p:nvPr/>
        </p:nvSpPr>
        <p:spPr>
          <a:xfrm>
            <a:off x="55170" y="3515209"/>
            <a:ext cx="8909317" cy="3291108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6456752" y="1649706"/>
            <a:ext cx="1080120" cy="1598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Ошибки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 в модели </a:t>
            </a:r>
            <a:r>
              <a:rPr lang="en-US" sz="3000" b="1" dirty="0" smtClean="0"/>
              <a:t>DISCOVER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05453" y="2305381"/>
            <a:ext cx="1257854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ДКП 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и квантование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Прямая со стрелкой 6"/>
          <p:cNvCxnSpPr>
            <a:stCxn id="43" idx="3"/>
            <a:endCxn id="6" idx="1"/>
          </p:cNvCxnSpPr>
          <p:nvPr/>
        </p:nvCxnSpPr>
        <p:spPr>
          <a:xfrm>
            <a:off x="1336087" y="2575381"/>
            <a:ext cx="46936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32285" y="1628800"/>
                <a:ext cx="14359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 smtClean="0"/>
                  <a:t>Промежуточный кадр,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5" y="1628800"/>
                <a:ext cx="1435933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475656" y="1435423"/>
            <a:ext cx="95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Кодер</a:t>
            </a:r>
            <a:endParaRPr lang="ru-RU" sz="2000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817959" y="4351509"/>
            <a:ext cx="1257854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ДКП 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и квантование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" name="Прямая со стрелкой 25"/>
          <p:cNvCxnSpPr>
            <a:stCxn id="3" idx="3"/>
            <a:endCxn id="25" idx="1"/>
          </p:cNvCxnSpPr>
          <p:nvPr/>
        </p:nvCxnSpPr>
        <p:spPr>
          <a:xfrm>
            <a:off x="1334469" y="4621509"/>
            <a:ext cx="48349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-108520" y="3501008"/>
                <a:ext cx="1584176" cy="64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 smtClean="0"/>
                  <a:t>Результат </a:t>
                </a:r>
                <a:r>
                  <a:rPr lang="ru-RU" sz="1200" dirty="0" err="1" smtClean="0"/>
                  <a:t>межкадрового</a:t>
                </a:r>
                <a:r>
                  <a:rPr lang="ru-RU" sz="1200" dirty="0" smtClean="0"/>
                  <a:t> предсказания,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2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1">
                                <a:latin typeface="Cambria Math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3501008"/>
                <a:ext cx="1584176" cy="649665"/>
              </a:xfrm>
              <a:prstGeom prst="rect">
                <a:avLst/>
              </a:prstGeom>
              <a:blipFill rotWithShape="1">
                <a:blip r:embed="rId9"/>
                <a:stretch>
                  <a:fillRect t="-935" b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334470" y="3515209"/>
            <a:ext cx="125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Декодер</a:t>
            </a:r>
            <a:endParaRPr lang="ru-RU" sz="2000" b="1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4211960" y="2233782"/>
            <a:ext cx="1944216" cy="68495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Расчет проверочной информации  (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LDPCA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)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6600768" y="2125770"/>
                <a:ext cx="864096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𝐜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,0)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68" y="2125770"/>
                <a:ext cx="864096" cy="216024"/>
              </a:xfrm>
              <a:prstGeom prst="rect">
                <a:avLst/>
              </a:prstGeom>
              <a:blipFill rotWithShape="1">
                <a:blip r:embed="rId10"/>
                <a:stretch>
                  <a:fillRect t="-8108" b="-8108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/>
              <p:cNvSpPr/>
              <p:nvPr/>
            </p:nvSpPr>
            <p:spPr>
              <a:xfrm>
                <a:off x="6600768" y="2467369"/>
                <a:ext cx="864096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𝐜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(0,1)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5" name="Прямоуголь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68" y="2467369"/>
                <a:ext cx="864096" cy="216024"/>
              </a:xfrm>
              <a:prstGeom prst="rect">
                <a:avLst/>
              </a:prstGeom>
              <a:blipFill rotWithShape="1">
                <a:blip r:embed="rId11"/>
                <a:stretch>
                  <a:fillRect t="-8108" b="-8108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6600767" y="2917858"/>
                <a:ext cx="864097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𝐜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(3,3)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67" y="2917858"/>
                <a:ext cx="864097" cy="216024"/>
              </a:xfrm>
              <a:prstGeom prst="rect">
                <a:avLst/>
              </a:prstGeom>
              <a:blipFill rotWithShape="1">
                <a:blip r:embed="rId12"/>
                <a:stretch>
                  <a:fillRect t="-8108" b="-8108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6593858" y="2557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58" name="Соединительная линия уступом 57"/>
          <p:cNvCxnSpPr>
            <a:stCxn id="44" idx="3"/>
            <a:endCxn id="54" idx="1"/>
          </p:cNvCxnSpPr>
          <p:nvPr/>
        </p:nvCxnSpPr>
        <p:spPr>
          <a:xfrm flipV="1">
            <a:off x="6156176" y="2233782"/>
            <a:ext cx="444592" cy="3424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44" idx="3"/>
            <a:endCxn id="56" idx="1"/>
          </p:cNvCxnSpPr>
          <p:nvPr/>
        </p:nvCxnSpPr>
        <p:spPr>
          <a:xfrm>
            <a:off x="6156176" y="2576259"/>
            <a:ext cx="444591" cy="449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56752" y="157769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Буфер кодера</a:t>
            </a:r>
            <a:endParaRPr lang="ru-RU" sz="16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3637633" y="4352150"/>
            <a:ext cx="2270075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Исправление ошибок (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LDPCA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)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" name="Прямая со стрелкой 72"/>
          <p:cNvCxnSpPr>
            <a:stCxn id="44" idx="3"/>
            <a:endCxn id="55" idx="1"/>
          </p:cNvCxnSpPr>
          <p:nvPr/>
        </p:nvCxnSpPr>
        <p:spPr>
          <a:xfrm flipV="1">
            <a:off x="6156176" y="2575381"/>
            <a:ext cx="444592" cy="8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stCxn id="70" idx="2"/>
            <a:endCxn id="72" idx="0"/>
          </p:cNvCxnSpPr>
          <p:nvPr/>
        </p:nvCxnSpPr>
        <p:spPr>
          <a:xfrm rot="5400000">
            <a:off x="5332808" y="2688145"/>
            <a:ext cx="1103869" cy="222414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6352494" y="4352150"/>
            <a:ext cx="1548172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/>
              </a:rPr>
              <a:t>О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ДКП 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и восстановление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-128756" y="5157192"/>
                <a:ext cx="1999578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 smtClean="0"/>
                  <a:t>Аппроксимированные ошибки </a:t>
                </a:r>
                <a:r>
                  <a:rPr lang="ru-RU" sz="1200" dirty="0" err="1" smtClean="0"/>
                  <a:t>межкадрового</a:t>
                </a:r>
                <a:r>
                  <a:rPr lang="ru-RU" sz="1200" dirty="0" smtClean="0"/>
                  <a:t> предсказания,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1">
                                <a:latin typeface="Cambria Math"/>
                              </a:rPr>
                              <m:t>𝐍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756" y="5157192"/>
                <a:ext cx="1999578" cy="650947"/>
              </a:xfrm>
              <a:prstGeom prst="rect">
                <a:avLst/>
              </a:prstGeom>
              <a:blipFill rotWithShape="1">
                <a:blip r:embed="rId13"/>
                <a:stretch>
                  <a:fillRect t="-935" b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Прямоугольник 158"/>
          <p:cNvSpPr/>
          <p:nvPr/>
        </p:nvSpPr>
        <p:spPr>
          <a:xfrm>
            <a:off x="1870822" y="6034952"/>
            <a:ext cx="115212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ДКП 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4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0" name="Прямая со стрелкой 159"/>
          <p:cNvCxnSpPr>
            <a:stCxn id="49" idx="3"/>
            <a:endCxn id="159" idx="1"/>
          </p:cNvCxnSpPr>
          <p:nvPr/>
        </p:nvCxnSpPr>
        <p:spPr>
          <a:xfrm>
            <a:off x="1334470" y="6304212"/>
            <a:ext cx="536352" cy="7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3637633" y="5868597"/>
            <a:ext cx="2270075" cy="87271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Оценка параметров ошибок </a:t>
            </a:r>
            <a:r>
              <a:rPr lang="ru-RU" sz="1400" b="1" dirty="0" err="1" smtClean="0">
                <a:solidFill>
                  <a:srgbClr val="000000"/>
                </a:solidFill>
                <a:latin typeface="Arial"/>
              </a:rPr>
              <a:t>межкадрового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 предсказания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 descr="C:\Work\Aspirant\Disser\Src\My\CodecModel\phdpres_wzf_approx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0" y="4117509"/>
            <a:ext cx="1231999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464864" y="4869160"/>
                <a:ext cx="1618066" cy="46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 smtClean="0"/>
                  <a:t>Восстановленный кадр,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1">
                                <a:latin typeface="Cambria Math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864" y="4869160"/>
                <a:ext cx="1618066" cy="466666"/>
              </a:xfrm>
              <a:prstGeom prst="rect">
                <a:avLst/>
              </a:prstGeom>
              <a:blipFill rotWithShape="1">
                <a:blip r:embed="rId18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stCxn id="6" idx="3"/>
            <a:endCxn id="44" idx="1"/>
          </p:cNvCxnSpPr>
          <p:nvPr/>
        </p:nvCxnSpPr>
        <p:spPr>
          <a:xfrm>
            <a:off x="3063307" y="2575381"/>
            <a:ext cx="1148653" cy="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25" idx="3"/>
            <a:endCxn id="72" idx="1"/>
          </p:cNvCxnSpPr>
          <p:nvPr/>
        </p:nvCxnSpPr>
        <p:spPr>
          <a:xfrm>
            <a:off x="3075813" y="4621509"/>
            <a:ext cx="561820" cy="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159" idx="3"/>
            <a:endCxn id="163" idx="1"/>
          </p:cNvCxnSpPr>
          <p:nvPr/>
        </p:nvCxnSpPr>
        <p:spPr>
          <a:xfrm>
            <a:off x="3022950" y="6304952"/>
            <a:ext cx="6146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163" idx="0"/>
            <a:endCxn id="72" idx="2"/>
          </p:cNvCxnSpPr>
          <p:nvPr/>
        </p:nvCxnSpPr>
        <p:spPr>
          <a:xfrm flipV="1">
            <a:off x="4772671" y="4892150"/>
            <a:ext cx="0" cy="976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72" idx="3"/>
            <a:endCxn id="138" idx="1"/>
          </p:cNvCxnSpPr>
          <p:nvPr/>
        </p:nvCxnSpPr>
        <p:spPr>
          <a:xfrm>
            <a:off x="5907708" y="4622150"/>
            <a:ext cx="4447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138" idx="2"/>
            <a:endCxn id="46" idx="1"/>
          </p:cNvCxnSpPr>
          <p:nvPr/>
        </p:nvCxnSpPr>
        <p:spPr>
          <a:xfrm rot="16200000" flipH="1">
            <a:off x="6931494" y="5087236"/>
            <a:ext cx="915989" cy="52581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3" descr="C:\Work\Aspirant\Disser\Src\My\CodecModel\phdpres_residual_est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0" y="5800212"/>
            <a:ext cx="1232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:\Work\Aspirant\Disser\Src\My\CodecModel\phdpres_frame_orig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7" y="2071381"/>
            <a:ext cx="1232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Work\Aspirant\Disser\Src\My\CodecModel\phdpres_frame_orig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396" y="5304139"/>
            <a:ext cx="1232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4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Базовый алгоритм оценки параметров ошибок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18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929" y="3087485"/>
                <a:ext cx="705193" cy="4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9" y="3087485"/>
                <a:ext cx="705193" cy="421013"/>
              </a:xfrm>
              <a:prstGeom prst="rect">
                <a:avLst/>
              </a:prstGeom>
              <a:blipFill rotWithShape="1">
                <a:blip r:embed="rId2"/>
                <a:stretch>
                  <a:fillRect t="-1429" r="-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/>
          <p:cNvCxnSpPr>
            <a:stCxn id="6" idx="3"/>
            <a:endCxn id="10" idx="1"/>
          </p:cNvCxnSpPr>
          <p:nvPr/>
        </p:nvCxnSpPr>
        <p:spPr>
          <a:xfrm flipV="1">
            <a:off x="947122" y="3293952"/>
            <a:ext cx="207838" cy="4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34458" y="3087485"/>
                <a:ext cx="602038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000" b="1" i="0" smtClean="0">
                              <a:latin typeface="Cambria Math"/>
                            </a:rPr>
                            <m:t>𝛂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𝐛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58" y="3087485"/>
                <a:ext cx="602038" cy="412934"/>
              </a:xfrm>
              <a:prstGeom prst="rect">
                <a:avLst/>
              </a:prstGeom>
              <a:blipFill rotWithShape="1">
                <a:blip r:embed="rId3"/>
                <a:stretch>
                  <a:fillRect r="-3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stCxn id="13" idx="3"/>
            <a:endCxn id="8" idx="1"/>
          </p:cNvCxnSpPr>
          <p:nvPr/>
        </p:nvCxnSpPr>
        <p:spPr>
          <a:xfrm>
            <a:off x="8061002" y="3293952"/>
            <a:ext cx="3734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154960" y="2987952"/>
            <a:ext cx="1389948" cy="612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>
                <a:solidFill>
                  <a:srgbClr val="000000"/>
                </a:solidFill>
                <a:latin typeface="Arial"/>
              </a:rPr>
              <a:t>Взятие абсолютных 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значени</a:t>
            </a:r>
            <a:r>
              <a:rPr lang="ru-RU" sz="1200" dirty="0">
                <a:solidFill>
                  <a:srgbClr val="000000"/>
                </a:solidFill>
                <a:latin typeface="Arial"/>
              </a:rPr>
              <a:t>й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948434" y="2987952"/>
                <a:ext cx="1389948" cy="612000"/>
              </a:xfrm>
              <a:prstGeom prst="rect">
                <a:avLst/>
              </a:prstGeom>
              <a:gradFill>
                <a:gsLst>
                  <a:gs pos="0">
                    <a:srgbClr val="FCFCFC"/>
                  </a:gs>
                  <a:gs pos="50000">
                    <a:srgbClr val="F5F5F5"/>
                  </a:gs>
                  <a:gs pos="100000">
                    <a:srgbClr val="EEEEEE"/>
                  </a:gs>
                </a:gsLst>
                <a:lin ang="5400000" scaled="0"/>
              </a:grad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lang="ru-RU" sz="1200" dirty="0" smtClean="0">
                    <a:solidFill>
                      <a:srgbClr val="000000"/>
                    </a:solidFill>
                    <a:latin typeface="Arial"/>
                  </a:rPr>
                  <a:t>Расчет </a:t>
                </a:r>
                <a:r>
                  <a:rPr lang="ru-RU" sz="1200" dirty="0">
                    <a:solidFill>
                      <a:srgbClr val="000000"/>
                    </a:solidFill>
                    <a:latin typeface="Arial"/>
                  </a:rPr>
                  <a:t>выборочной </a:t>
                </a:r>
                <a:r>
                  <a:rPr lang="ru-RU" sz="1200" dirty="0" smtClean="0">
                    <a:solidFill>
                      <a:srgbClr val="000000"/>
                    </a:solidFill>
                    <a:latin typeface="Arial"/>
                  </a:rPr>
                  <a:t>дисперсии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200" b="1" i="0">
                            <a:latin typeface="Cambria Math"/>
                          </a:rPr>
                          <m:t>𝐛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34" y="2987952"/>
                <a:ext cx="1389948" cy="612000"/>
              </a:xfrm>
              <a:prstGeom prst="rect">
                <a:avLst/>
              </a:prstGeom>
              <a:blipFill rotWithShape="1">
                <a:blip r:embed="rId4"/>
                <a:stretch>
                  <a:fillRect t="-1754"/>
                </a:stretch>
              </a:blip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842346" y="2987952"/>
                <a:ext cx="1389948" cy="612000"/>
              </a:xfrm>
              <a:prstGeom prst="rect">
                <a:avLst/>
              </a:prstGeom>
              <a:gradFill>
                <a:gsLst>
                  <a:gs pos="0">
                    <a:srgbClr val="FCFCFC"/>
                  </a:gs>
                  <a:gs pos="50000">
                    <a:srgbClr val="F5F5F5"/>
                  </a:gs>
                  <a:gs pos="100000">
                    <a:srgbClr val="EEEEEE"/>
                  </a:gs>
                </a:gsLst>
                <a:lin ang="5400000" scaled="0"/>
              </a:grad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lang="ru-RU" sz="1200" dirty="0" smtClean="0">
                    <a:solidFill>
                      <a:srgbClr val="000000"/>
                    </a:solidFill>
                    <a:latin typeface="Arial"/>
                  </a:rPr>
                  <a:t>Расчет </a:t>
                </a:r>
                <a:r>
                  <a:rPr lang="ru-RU" sz="1200" dirty="0">
                    <a:solidFill>
                      <a:srgbClr val="000000"/>
                    </a:solidFill>
                    <a:latin typeface="Arial"/>
                  </a:rPr>
                  <a:t>отклонения от </a:t>
                </a:r>
                <a:r>
                  <a:rPr lang="ru-RU" sz="1200" dirty="0" smtClean="0">
                    <a:solidFill>
                      <a:srgbClr val="000000"/>
                    </a:solidFill>
                    <a:latin typeface="Arial"/>
                  </a:rPr>
                  <a:t>среднего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1" i="0">
                                <a:latin typeface="Cambria Math"/>
                              </a:rPr>
                              <m:t>𝐛</m:t>
                            </m:r>
                          </m:e>
                        </m:d>
                      </m:sup>
                    </m:sSubSup>
                  </m:oMath>
                </a14:m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46" y="2987952"/>
                <a:ext cx="1389948" cy="612000"/>
              </a:xfrm>
              <a:prstGeom prst="rect">
                <a:avLst/>
              </a:prstGeom>
              <a:blipFill rotWithShape="1">
                <a:blip r:embed="rId5"/>
                <a:stretch>
                  <a:fillRect t="-1681"/>
                </a:stretch>
              </a:blip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6671054" y="2987952"/>
            <a:ext cx="1389948" cy="612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Оценка масштаба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11" idx="1"/>
          </p:cNvCxnSpPr>
          <p:nvPr/>
        </p:nvCxnSpPr>
        <p:spPr>
          <a:xfrm>
            <a:off x="2544908" y="3293952"/>
            <a:ext cx="40352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2" idx="1"/>
          </p:cNvCxnSpPr>
          <p:nvPr/>
        </p:nvCxnSpPr>
        <p:spPr>
          <a:xfrm>
            <a:off x="4338382" y="3293952"/>
            <a:ext cx="5039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3"/>
            <a:endCxn id="13" idx="1"/>
          </p:cNvCxnSpPr>
          <p:nvPr/>
        </p:nvCxnSpPr>
        <p:spPr>
          <a:xfrm>
            <a:off x="6232294" y="3293952"/>
            <a:ext cx="4387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2256" y="2348880"/>
            <a:ext cx="8979346" cy="15045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52296" y="2348880"/>
                <a:ext cx="3218656" cy="647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Для каждого спектрального коэффициента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b="1" i="1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endParaRPr lang="ru-RU" sz="16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96" y="2348880"/>
                <a:ext cx="3218656" cy="647806"/>
              </a:xfrm>
              <a:prstGeom prst="rect">
                <a:avLst/>
              </a:prstGeom>
              <a:blipFill rotWithShape="1">
                <a:blip r:embed="rId6"/>
                <a:stretch>
                  <a:fillRect t="-2804" b="-8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4502876" y="2405998"/>
            <a:ext cx="3669523" cy="130337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496" y="4159251"/>
                <a:ext cx="3312368" cy="2367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Оценка масштаба: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0">
                              <a:latin typeface="Cambria Math"/>
                            </a:rPr>
                            <m:t>𝐛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0">
                                              <a:latin typeface="Cambria Math"/>
                                            </a:rPr>
                                            <m:t>𝐛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rad>
                              <m:r>
                                <a:rPr lang="ru-RU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если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b="1" i="0">
                                                  <a:latin typeface="Cambria Math"/>
                                                </a:rPr>
                                                <m:t>𝐛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b="1" i="0">
                                      <a:latin typeface="Cambria Math"/>
                                    </a:rPr>
                                    <m:t>𝐛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b="1" i="0">
                                                          <a:latin typeface="Cambria Math"/>
                                                        </a:rPr>
                                                        <m:t>𝐛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1600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rad>
                              <m:r>
                                <a:rPr lang="ru-RU" sz="1600" i="1">
                                  <a:latin typeface="Cambria Math"/>
                                </a:rPr>
                                <m:t>, иначе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342900" indent="-342900"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159251"/>
                <a:ext cx="3312368" cy="2367186"/>
              </a:xfrm>
              <a:prstGeom prst="rect">
                <a:avLst/>
              </a:prstGeom>
              <a:blipFill rotWithShape="1">
                <a:blip r:embed="rId7"/>
                <a:stretch>
                  <a:fillRect l="-1657" t="-12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9" descr="C:\Work\Aspirant\Disser\Src\My\CodecModel\soccer_2_band1_noiseest.png"/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155225"/>
            <a:ext cx="2448000" cy="191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Овал 45"/>
          <p:cNvSpPr/>
          <p:nvPr/>
        </p:nvSpPr>
        <p:spPr>
          <a:xfrm>
            <a:off x="3584514" y="4502468"/>
            <a:ext cx="468052" cy="1220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Овал 46"/>
          <p:cNvSpPr/>
          <p:nvPr/>
        </p:nvSpPr>
        <p:spPr>
          <a:xfrm>
            <a:off x="5132686" y="4598697"/>
            <a:ext cx="288032" cy="122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59632" y="6444044"/>
            <a:ext cx="586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Группирование не учитывается</a:t>
            </a:r>
            <a:r>
              <a:rPr lang="en-US" u="sng" dirty="0" smtClean="0"/>
              <a:t> </a:t>
            </a:r>
            <a:r>
              <a:rPr lang="ru-RU" u="sng" dirty="0"/>
              <a:t>в </a:t>
            </a:r>
            <a:r>
              <a:rPr lang="ru-RU" u="sng" dirty="0" smtClean="0"/>
              <a:t>базовом алгоритме</a:t>
            </a:r>
            <a:endParaRPr lang="ru-RU" u="sng" dirty="0"/>
          </a:p>
        </p:txBody>
      </p:sp>
      <p:cxnSp>
        <p:nvCxnSpPr>
          <p:cNvPr id="55" name="Прямая со стрелкой 54"/>
          <p:cNvCxnSpPr>
            <a:stCxn id="49" idx="0"/>
            <a:endCxn id="46" idx="4"/>
          </p:cNvCxnSpPr>
          <p:nvPr/>
        </p:nvCxnSpPr>
        <p:spPr>
          <a:xfrm flipH="1" flipV="1">
            <a:off x="3818540" y="5722506"/>
            <a:ext cx="375101" cy="7215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9" idx="0"/>
            <a:endCxn id="47" idx="2"/>
          </p:cNvCxnSpPr>
          <p:nvPr/>
        </p:nvCxnSpPr>
        <p:spPr>
          <a:xfrm flipV="1">
            <a:off x="4193641" y="5208947"/>
            <a:ext cx="939045" cy="12350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2160" y="4159251"/>
            <a:ext cx="3060104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b="1" dirty="0" smtClean="0"/>
              <a:t>Идея модифицированного алгоритма.</a:t>
            </a:r>
          </a:p>
          <a:p>
            <a:pPr marL="342900" indent="-342900">
              <a:buAutoNum type="arabicPeriod"/>
            </a:pPr>
            <a:r>
              <a:rPr lang="ru-RU" dirty="0"/>
              <a:t>Р</a:t>
            </a:r>
            <a:r>
              <a:rPr lang="ru-RU" dirty="0" smtClean="0"/>
              <a:t>азбить множество ошибок на подмножества.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Проанализировать каждое подмножество независимо.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929" y="1700808"/>
                <a:ext cx="6485430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1" i="0" smtClean="0">
                            <a:latin typeface="Cambria Math"/>
                          </a:rPr>
                          <m:t>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реализация случайной величины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0">
                            <a:latin typeface="Cambria Math"/>
                          </a:rPr>
                          <m:t>𝐛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Lap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𝐛</m:t>
                            </m:r>
                          </m:e>
                        </m:d>
                      </m:sup>
                    </m:sSup>
                    <m:r>
                      <a:rPr lang="en-US" b="0" i="0" smtClean="0">
                        <a:latin typeface="Cambria Math"/>
                      </a:rPr>
                      <m:t>,0)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9" y="1700808"/>
                <a:ext cx="6485430" cy="444930"/>
              </a:xfrm>
              <a:prstGeom prst="rect">
                <a:avLst/>
              </a:prstGeom>
              <a:blipFill rotWithShape="1">
                <a:blip r:embed="rId9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7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Модифицированный алгоритм оценки параметров ошибок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96905" y="2910057"/>
                <a:ext cx="70365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𝐛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905" y="2910057"/>
                <a:ext cx="703654" cy="412934"/>
              </a:xfrm>
              <a:prstGeom prst="rect">
                <a:avLst/>
              </a:prstGeom>
              <a:blipFill rotWithShape="1">
                <a:blip r:embed="rId2"/>
                <a:stretch>
                  <a:fillRect t="-2941" r="-8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867722" y="2780928"/>
            <a:ext cx="1584176" cy="671192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/>
              </a:rPr>
              <a:t>Разбиение на </a:t>
            </a:r>
            <a:r>
              <a:rPr lang="en-US" sz="1400" i="1" dirty="0">
                <a:solidFill>
                  <a:srgbClr val="000000"/>
                </a:solidFill>
                <a:latin typeface="Arial"/>
              </a:rPr>
              <a:t>L</a:t>
            </a:r>
            <a:r>
              <a:rPr lang="ru-RU" sz="1400" b="1" dirty="0">
                <a:solidFill>
                  <a:srgbClr val="000000"/>
                </a:solidFill>
                <a:latin typeface="Arial"/>
              </a:rPr>
              <a:t> подмножеств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Прямая со стрелкой 6"/>
          <p:cNvCxnSpPr>
            <a:stCxn id="5" idx="3"/>
            <a:endCxn id="6" idx="1"/>
          </p:cNvCxnSpPr>
          <p:nvPr/>
        </p:nvCxnSpPr>
        <p:spPr>
          <a:xfrm>
            <a:off x="606749" y="3116524"/>
            <a:ext cx="26097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171978" y="1916832"/>
            <a:ext cx="1490478" cy="648072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Arial"/>
              </a:rPr>
              <a:t>Применение базового алгоритма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71978" y="2780928"/>
            <a:ext cx="1490478" cy="671192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Arial"/>
              </a:rPr>
              <a:t>Применение базового алгоритма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71978" y="4005064"/>
            <a:ext cx="1490478" cy="648072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Arial"/>
              </a:rPr>
              <a:t>Применение базового алгоритма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" name="Прямая со стрелкой 10"/>
          <p:cNvCxnSpPr>
            <a:stCxn id="6" idx="3"/>
            <a:endCxn id="9" idx="1"/>
          </p:cNvCxnSpPr>
          <p:nvPr/>
        </p:nvCxnSpPr>
        <p:spPr>
          <a:xfrm>
            <a:off x="2451898" y="3116524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  <a:endCxn id="8" idx="1"/>
          </p:cNvCxnSpPr>
          <p:nvPr/>
        </p:nvCxnSpPr>
        <p:spPr>
          <a:xfrm flipV="1">
            <a:off x="2451898" y="2240868"/>
            <a:ext cx="720080" cy="8756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10" idx="1"/>
          </p:cNvCxnSpPr>
          <p:nvPr/>
        </p:nvCxnSpPr>
        <p:spPr>
          <a:xfrm>
            <a:off x="2451898" y="3116524"/>
            <a:ext cx="720080" cy="12125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88476" y="33569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16194" y="2002533"/>
                <a:ext cx="708464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𝛂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94" y="2002533"/>
                <a:ext cx="708464" cy="476669"/>
              </a:xfrm>
              <a:prstGeom prst="rect">
                <a:avLst/>
              </a:prstGeom>
              <a:blipFill rotWithShape="1">
                <a:blip r:embed="rId3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>
            <a:stCxn id="8" idx="3"/>
            <a:endCxn id="15" idx="1"/>
          </p:cNvCxnSpPr>
          <p:nvPr/>
        </p:nvCxnSpPr>
        <p:spPr>
          <a:xfrm>
            <a:off x="4662456" y="2240868"/>
            <a:ext cx="4537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16193" y="2878029"/>
                <a:ext cx="700448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93" y="2878029"/>
                <a:ext cx="700448" cy="476990"/>
              </a:xfrm>
              <a:prstGeom prst="rect">
                <a:avLst/>
              </a:prstGeom>
              <a:blipFill rotWithShape="1"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16194" y="4090541"/>
                <a:ext cx="708464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0" smtClean="0"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0" smtClean="0">
                            <a:latin typeface="Cambria Math"/>
                          </a:rPr>
                          <m:t>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 smtClean="0"/>
                  <a:t> </a:t>
                </a:r>
                <a:endParaRPr lang="ru-RU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94" y="4090541"/>
                <a:ext cx="708464" cy="477118"/>
              </a:xfrm>
              <a:prstGeom prst="rect">
                <a:avLst/>
              </a:prstGeom>
              <a:blipFill rotWithShape="1"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>
            <a:stCxn id="9" idx="3"/>
            <a:endCxn id="17" idx="1"/>
          </p:cNvCxnSpPr>
          <p:nvPr/>
        </p:nvCxnSpPr>
        <p:spPr>
          <a:xfrm>
            <a:off x="4662456" y="3116524"/>
            <a:ext cx="4537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8" idx="1"/>
          </p:cNvCxnSpPr>
          <p:nvPr/>
        </p:nvCxnSpPr>
        <p:spPr>
          <a:xfrm>
            <a:off x="4662456" y="4329100"/>
            <a:ext cx="4537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268322" y="2780928"/>
            <a:ext cx="1490478" cy="671192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/>
              </a:rPr>
              <a:t>Объединение результатов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256024" y="2916469"/>
                <a:ext cx="70846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𝛂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024" y="2916469"/>
                <a:ext cx="708464" cy="4129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/>
          <p:cNvCxnSpPr>
            <a:stCxn id="21" idx="3"/>
            <a:endCxn id="22" idx="1"/>
          </p:cNvCxnSpPr>
          <p:nvPr/>
        </p:nvCxnSpPr>
        <p:spPr>
          <a:xfrm>
            <a:off x="7758800" y="3116524"/>
            <a:ext cx="497224" cy="64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5" idx="3"/>
            <a:endCxn id="21" idx="1"/>
          </p:cNvCxnSpPr>
          <p:nvPr/>
        </p:nvCxnSpPr>
        <p:spPr>
          <a:xfrm>
            <a:off x="5824658" y="2240868"/>
            <a:ext cx="443664" cy="8756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7" idx="3"/>
            <a:endCxn id="21" idx="1"/>
          </p:cNvCxnSpPr>
          <p:nvPr/>
        </p:nvCxnSpPr>
        <p:spPr>
          <a:xfrm>
            <a:off x="5816641" y="3116524"/>
            <a:ext cx="45168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8" idx="3"/>
            <a:endCxn id="21" idx="1"/>
          </p:cNvCxnSpPr>
          <p:nvPr/>
        </p:nvCxnSpPr>
        <p:spPr>
          <a:xfrm flipV="1">
            <a:off x="5824658" y="3116524"/>
            <a:ext cx="443664" cy="12125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5535" y="33569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2654723" y="1988840"/>
                <a:ext cx="646395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ru-RU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723" y="1988840"/>
                <a:ext cx="646395" cy="438518"/>
              </a:xfrm>
              <a:prstGeom prst="rect">
                <a:avLst/>
              </a:prstGeom>
              <a:blipFill rotWithShape="1">
                <a:blip r:embed="rId7"/>
                <a:stretch>
                  <a:fillRect r="-5607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2595914" y="2648472"/>
                <a:ext cx="646394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914" y="2648472"/>
                <a:ext cx="646394" cy="438518"/>
              </a:xfrm>
              <a:prstGeom prst="rect">
                <a:avLst/>
              </a:prstGeom>
              <a:blipFill rotWithShape="1">
                <a:blip r:embed="rId8"/>
                <a:stretch>
                  <a:fillRect r="-5660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2773478" y="3573016"/>
                <a:ext cx="646394" cy="437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78" y="3573016"/>
                <a:ext cx="646394" cy="437877"/>
              </a:xfrm>
              <a:prstGeom prst="rect">
                <a:avLst/>
              </a:prstGeom>
              <a:blipFill rotWithShape="1">
                <a:blip r:embed="rId9"/>
                <a:stretch>
                  <a:fillRect r="-5660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7682" y="3991215"/>
            <a:ext cx="2304256" cy="22467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Сегментация на основе разделения смеси из </a:t>
            </a:r>
            <a:r>
              <a:rPr lang="en-US" sz="1400" i="1" dirty="0" smtClean="0"/>
              <a:t>L</a:t>
            </a:r>
            <a:r>
              <a:rPr lang="en-US" sz="1400" dirty="0" smtClean="0"/>
              <a:t> </a:t>
            </a:r>
            <a:r>
              <a:rPr lang="ru-RU" sz="1400" dirty="0"/>
              <a:t>распределений </a:t>
            </a:r>
            <a:r>
              <a:rPr lang="ru-RU" sz="1400" dirty="0" smtClean="0"/>
              <a:t>с использованием </a:t>
            </a:r>
            <a:r>
              <a:rPr lang="en-US" sz="1400" dirty="0" smtClean="0"/>
              <a:t>EM-</a:t>
            </a:r>
            <a:r>
              <a:rPr lang="ru-RU" sz="1400" dirty="0" smtClean="0"/>
              <a:t>подхода</a:t>
            </a:r>
          </a:p>
          <a:p>
            <a:pPr marL="342900" indent="-342900">
              <a:buFont typeface="+mj-lt"/>
              <a:buAutoNum type="arabicPeriod"/>
            </a:pP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Медианная фильтрация карты сегментов</a:t>
            </a:r>
            <a:endParaRPr lang="ru-RU" sz="1400" dirty="0"/>
          </a:p>
        </p:txBody>
      </p:sp>
      <p:cxnSp>
        <p:nvCxnSpPr>
          <p:cNvPr id="30" name="Прямая со стрелкой 29"/>
          <p:cNvCxnSpPr>
            <a:stCxn id="6" idx="2"/>
            <a:endCxn id="3" idx="0"/>
          </p:cNvCxnSpPr>
          <p:nvPr/>
        </p:nvCxnSpPr>
        <p:spPr>
          <a:xfrm>
            <a:off x="1659810" y="3452120"/>
            <a:ext cx="0" cy="5390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04430"/>
              </p:ext>
            </p:extLst>
          </p:nvPr>
        </p:nvGraphicFramePr>
        <p:xfrm>
          <a:off x="3131840" y="5301208"/>
          <a:ext cx="530690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4296"/>
                <a:gridCol w="2642606"/>
              </a:tblGrid>
              <a:tr h="136024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Последовательность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Выигрыш по</a:t>
                      </a:r>
                      <a:r>
                        <a:rPr lang="ru-RU" baseline="0" dirty="0" smtClean="0"/>
                        <a:t> критерию </a:t>
                      </a:r>
                      <a:r>
                        <a:rPr lang="en-US" baseline="0" dirty="0" smtClean="0"/>
                        <a:t>BD-Rate, 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Football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Soccer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0.6 %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220072" y="3347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…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121175" y="4725144"/>
            <a:ext cx="533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Выигрыш при использовании аппроксимированных значений ошибок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779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>
                <a:solidFill>
                  <a:schemeClr val="tx1"/>
                </a:solidFill>
              </a:rPr>
              <a:t>Модель ошибок </a:t>
            </a:r>
            <a:r>
              <a:rPr lang="ru-RU" sz="3000" b="1" dirty="0" err="1" smtClean="0">
                <a:solidFill>
                  <a:schemeClr val="tx1"/>
                </a:solidFill>
              </a:rPr>
              <a:t>межкадрового</a:t>
            </a:r>
            <a:r>
              <a:rPr lang="ru-RU" sz="3000" b="1" dirty="0" smtClean="0">
                <a:solidFill>
                  <a:schemeClr val="tx1"/>
                </a:solidFill>
              </a:rPr>
              <a:t> предсказания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1684783"/>
              </a:xfrm>
            </p:spPr>
            <p:txBody>
              <a:bodyPr/>
              <a:lstStyle/>
              <a:p>
                <a:pPr algn="just"/>
                <a:r>
                  <a:rPr lang="ru-RU" sz="1400" b="1" dirty="0" smtClean="0"/>
                  <a:t>Определение 1</a:t>
                </a:r>
                <a:r>
                  <a:rPr lang="ru-RU" sz="1400" dirty="0" smtClean="0"/>
                  <a:t>. Будем называть множество случайных величин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={</m:t>
                        </m:r>
                        <m:r>
                          <a:rPr lang="en-US" sz="1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400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400" b="0" i="1" smtClean="0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4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ru-RU" sz="1400" dirty="0" smtClean="0"/>
                  <a:t> </a:t>
                </a:r>
                <a:r>
                  <a:rPr lang="ru-RU" sz="1400" b="1" i="1" dirty="0" smtClean="0"/>
                  <a:t>полем ошибок</a:t>
                </a:r>
                <a:r>
                  <a:rPr lang="en-US" sz="1400" dirty="0" smtClean="0"/>
                  <a:t>.</a:t>
                </a:r>
                <a:endParaRPr lang="ru-RU" sz="1400" dirty="0" smtClean="0"/>
              </a:p>
              <a:p>
                <a:pPr algn="just"/>
                <a:r>
                  <a:rPr lang="ru-RU" sz="1400" b="1" dirty="0" smtClean="0"/>
                  <a:t>Определение 2</a:t>
                </a:r>
                <a:r>
                  <a:rPr lang="ru-RU" sz="1400" dirty="0"/>
                  <a:t>. Будем называть множество случайных величин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1400" b="0" i="1" smtClean="0">
                                <a:latin typeface="Cambria Math"/>
                              </a:rPr>
                              <m:t>А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  <m:r>
                          <a:rPr lang="en-US" sz="1400" i="1">
                            <a:latin typeface="Cambria Math"/>
                          </a:rPr>
                          <m:t>={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400" i="1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4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1400" dirty="0" smtClean="0"/>
                  <a:t>, </a:t>
                </a:r>
                <a:r>
                  <a:rPr lang="ru-RU" sz="1400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400" i="1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400" i="1">
                        <a:latin typeface="Cambria Math"/>
                      </a:rPr>
                      <m:t>∈{1,2,…,</m:t>
                    </m:r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p>
                    <m:r>
                      <a:rPr lang="en-US" sz="1400" i="1">
                        <a:latin typeface="Cambria Math"/>
                      </a:rPr>
                      <m:t>}</m:t>
                    </m:r>
                  </m:oMath>
                </a14:m>
                <a:r>
                  <a:rPr lang="ru-RU" sz="1400" b="1" i="1" dirty="0" smtClean="0"/>
                  <a:t>, полем распределений</a:t>
                </a:r>
                <a:r>
                  <a:rPr lang="en-US" sz="1400" dirty="0" smtClean="0"/>
                  <a:t>.</a:t>
                </a:r>
                <a:endParaRPr lang="ru-RU" sz="1400" dirty="0" smtClean="0"/>
              </a:p>
              <a:p>
                <a:pPr algn="just"/>
                <a:r>
                  <a:rPr lang="ru-RU" sz="1400" b="1" dirty="0"/>
                  <a:t>Допущение</a:t>
                </a:r>
                <a:r>
                  <a:rPr lang="en-US" sz="1400" b="1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400" i="1">
                            <a:latin typeface="Cambria Math"/>
                          </a:rPr>
                          <m:t>А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i="1" dirty="0"/>
                  <a:t> — </a:t>
                </a:r>
                <a:r>
                  <a:rPr lang="ru-RU" sz="1400" i="1" dirty="0" err="1"/>
                  <a:t>Марковское</a:t>
                </a:r>
                <a:r>
                  <a:rPr lang="ru-RU" sz="1400" i="1" dirty="0"/>
                  <a:t> случайное поле</a:t>
                </a:r>
                <a:r>
                  <a:rPr lang="ru-RU" sz="1400" dirty="0"/>
                  <a:t>.</a:t>
                </a:r>
              </a:p>
              <a:p>
                <a:pPr algn="just"/>
                <a:endParaRPr lang="ru-RU" sz="1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1684783"/>
              </a:xfrm>
              <a:blipFill rotWithShape="1">
                <a:blip r:embed="rId2"/>
                <a:stretch>
                  <a:fillRect l="-74" r="-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</a:t>
            </a:r>
            <a:endParaRPr lang="ru-RU" dirty="0"/>
          </a:p>
        </p:txBody>
      </p:sp>
      <p:grpSp>
        <p:nvGrpSpPr>
          <p:cNvPr id="114" name="Группа 113"/>
          <p:cNvGrpSpPr/>
          <p:nvPr/>
        </p:nvGrpSpPr>
        <p:grpSpPr>
          <a:xfrm>
            <a:off x="3199604" y="3104077"/>
            <a:ext cx="5332836" cy="3637291"/>
            <a:chOff x="1241604" y="2211717"/>
            <a:chExt cx="6449058" cy="4398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Овал 4"/>
                <p:cNvSpPr/>
                <p:nvPr/>
              </p:nvSpPr>
              <p:spPr>
                <a:xfrm>
                  <a:off x="3267909" y="3450412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1200" i="1">
                                <a:latin typeface="Cambria Math"/>
                              </a:rPr>
                              <m:t>А</m:t>
                            </m:r>
                          </m:e>
                          <m:sub>
                            <m:r>
                              <a:rPr lang="ru-RU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5" name="Овал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909" y="3450412"/>
                  <a:ext cx="411031" cy="411031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l="-3175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Овал 5"/>
                <p:cNvSpPr/>
                <p:nvPr/>
              </p:nvSpPr>
              <p:spPr>
                <a:xfrm>
                  <a:off x="3267909" y="2834252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ru-RU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6" name="Овал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909" y="2834252"/>
                  <a:ext cx="411031" cy="411031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3077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Прямоугольник 6"/>
                <p:cNvSpPr/>
                <p:nvPr/>
              </p:nvSpPr>
              <p:spPr>
                <a:xfrm>
                  <a:off x="3188065" y="2211717"/>
                  <a:ext cx="591019" cy="3877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ru-RU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7" name="Прямоугольник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065" y="2211717"/>
                  <a:ext cx="591019" cy="38770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Прямая со стрелкой 8"/>
            <p:cNvCxnSpPr>
              <a:stCxn id="5" idx="0"/>
              <a:endCxn id="6" idx="4"/>
            </p:cNvCxnSpPr>
            <p:nvPr/>
          </p:nvCxnSpPr>
          <p:spPr>
            <a:xfrm flipV="1">
              <a:off x="3473425" y="3245283"/>
              <a:ext cx="0" cy="2051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6" idx="0"/>
              <a:endCxn id="7" idx="2"/>
            </p:cNvCxnSpPr>
            <p:nvPr/>
          </p:nvCxnSpPr>
          <p:spPr>
            <a:xfrm flipV="1">
              <a:off x="3473425" y="2599423"/>
              <a:ext cx="10150" cy="234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Овал 26"/>
                <p:cNvSpPr/>
                <p:nvPr/>
              </p:nvSpPr>
              <p:spPr>
                <a:xfrm>
                  <a:off x="4737783" y="3450411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1200" i="1">
                                <a:latin typeface="Cambria Math"/>
                              </a:rPr>
                              <m:t>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27" name="Овал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783" y="3450411"/>
                  <a:ext cx="411031" cy="411031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l="-2941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Овал 27"/>
                <p:cNvSpPr/>
                <p:nvPr/>
              </p:nvSpPr>
              <p:spPr>
                <a:xfrm>
                  <a:off x="4737783" y="2834251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28" name="Овал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783" y="2834251"/>
                  <a:ext cx="411031" cy="411031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4412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Прямоугольник 28"/>
                <p:cNvSpPr/>
                <p:nvPr/>
              </p:nvSpPr>
              <p:spPr>
                <a:xfrm>
                  <a:off x="4614757" y="2228521"/>
                  <a:ext cx="657084" cy="3914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9" name="Прямоугольник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4757" y="2228521"/>
                  <a:ext cx="657084" cy="39142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Прямая со стрелкой 29"/>
            <p:cNvCxnSpPr>
              <a:stCxn id="27" idx="0"/>
              <a:endCxn id="28" idx="4"/>
            </p:cNvCxnSpPr>
            <p:nvPr/>
          </p:nvCxnSpPr>
          <p:spPr>
            <a:xfrm flipV="1">
              <a:off x="4943299" y="3245282"/>
              <a:ext cx="0" cy="2051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28" idx="0"/>
              <a:endCxn id="29" idx="2"/>
            </p:cNvCxnSpPr>
            <p:nvPr/>
          </p:nvCxnSpPr>
          <p:spPr>
            <a:xfrm flipV="1">
              <a:off x="4943299" y="2619949"/>
              <a:ext cx="0" cy="214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Овал 31"/>
                <p:cNvSpPr/>
                <p:nvPr/>
              </p:nvSpPr>
              <p:spPr>
                <a:xfrm>
                  <a:off x="7042039" y="3450411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1200" i="1">
                                <a:latin typeface="Cambria Math"/>
                              </a:rPr>
                              <m:t>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32" name="Овал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39" y="3450411"/>
                  <a:ext cx="411031" cy="411031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 l="-2062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Овал 32"/>
                <p:cNvSpPr/>
                <p:nvPr/>
              </p:nvSpPr>
              <p:spPr>
                <a:xfrm>
                  <a:off x="7042039" y="2834251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33" name="Овал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39" y="2834251"/>
                  <a:ext cx="411031" cy="411031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 l="-2062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Прямоугольник 33"/>
                <p:cNvSpPr/>
                <p:nvPr/>
              </p:nvSpPr>
              <p:spPr>
                <a:xfrm>
                  <a:off x="6804444" y="2219455"/>
                  <a:ext cx="886218" cy="3915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34" name="Прямоугольник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444" y="2219455"/>
                  <a:ext cx="886218" cy="39150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Прямая со стрелкой 34"/>
            <p:cNvCxnSpPr>
              <a:stCxn id="32" idx="0"/>
              <a:endCxn id="33" idx="4"/>
            </p:cNvCxnSpPr>
            <p:nvPr/>
          </p:nvCxnSpPr>
          <p:spPr>
            <a:xfrm flipV="1">
              <a:off x="7247555" y="3245282"/>
              <a:ext cx="0" cy="2051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33" idx="0"/>
              <a:endCxn id="34" idx="2"/>
            </p:cNvCxnSpPr>
            <p:nvPr/>
          </p:nvCxnSpPr>
          <p:spPr>
            <a:xfrm flipH="1" flipV="1">
              <a:off x="7247553" y="2610961"/>
              <a:ext cx="2" cy="2232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5" idx="6"/>
              <a:endCxn id="27" idx="2"/>
            </p:cNvCxnSpPr>
            <p:nvPr/>
          </p:nvCxnSpPr>
          <p:spPr>
            <a:xfrm flipV="1">
              <a:off x="3678940" y="3655927"/>
              <a:ext cx="105884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7" idx="6"/>
              <a:endCxn id="67" idx="1"/>
            </p:cNvCxnSpPr>
            <p:nvPr/>
          </p:nvCxnSpPr>
          <p:spPr>
            <a:xfrm>
              <a:off x="5148814" y="3655927"/>
              <a:ext cx="531114" cy="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Овал 43"/>
                <p:cNvSpPr/>
                <p:nvPr/>
              </p:nvSpPr>
              <p:spPr>
                <a:xfrm>
                  <a:off x="2285851" y="4809951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1200" i="1">
                                <a:latin typeface="Cambria Math"/>
                              </a:rPr>
                              <m:t>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44" name="Овал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5851" y="4809951"/>
                  <a:ext cx="411031" cy="411031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 l="-3175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Овал 44"/>
                <p:cNvSpPr/>
                <p:nvPr/>
              </p:nvSpPr>
              <p:spPr>
                <a:xfrm>
                  <a:off x="2285851" y="4193791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45" name="Овал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5851" y="4193791"/>
                  <a:ext cx="411031" cy="411031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 l="-3077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Прямоугольник 45"/>
                <p:cNvSpPr/>
                <p:nvPr/>
              </p:nvSpPr>
              <p:spPr>
                <a:xfrm>
                  <a:off x="2195736" y="3607783"/>
                  <a:ext cx="591019" cy="3879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46" name="Прямоугольник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3607783"/>
                  <a:ext cx="591019" cy="38793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Прямая со стрелкой 46"/>
            <p:cNvCxnSpPr>
              <a:stCxn id="44" idx="0"/>
              <a:endCxn id="45" idx="4"/>
            </p:cNvCxnSpPr>
            <p:nvPr/>
          </p:nvCxnSpPr>
          <p:spPr>
            <a:xfrm flipV="1">
              <a:off x="2491367" y="4604822"/>
              <a:ext cx="0" cy="2051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45" idx="0"/>
              <a:endCxn id="46" idx="2"/>
            </p:cNvCxnSpPr>
            <p:nvPr/>
          </p:nvCxnSpPr>
          <p:spPr>
            <a:xfrm flipH="1" flipV="1">
              <a:off x="2491246" y="3995722"/>
              <a:ext cx="122" cy="198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Овал 48"/>
                <p:cNvSpPr/>
                <p:nvPr/>
              </p:nvSpPr>
              <p:spPr>
                <a:xfrm>
                  <a:off x="3755725" y="4809950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1200" i="1">
                                <a:latin typeface="Cambria Math"/>
                              </a:rPr>
                              <m:t>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49" name="Овал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725" y="4809950"/>
                  <a:ext cx="411031" cy="411031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l="-2941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Овал 49"/>
                <p:cNvSpPr/>
                <p:nvPr/>
              </p:nvSpPr>
              <p:spPr>
                <a:xfrm>
                  <a:off x="3755725" y="4193790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50" name="Овал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725" y="4193790"/>
                  <a:ext cx="411031" cy="411031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 l="-4412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Прямоугольник 50"/>
                <p:cNvSpPr/>
                <p:nvPr/>
              </p:nvSpPr>
              <p:spPr>
                <a:xfrm>
                  <a:off x="3621746" y="3607783"/>
                  <a:ext cx="657084" cy="3914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51" name="Прямоугольник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746" y="3607783"/>
                  <a:ext cx="657084" cy="39142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Прямая со стрелкой 51"/>
            <p:cNvCxnSpPr>
              <a:stCxn id="49" idx="0"/>
              <a:endCxn id="50" idx="4"/>
            </p:cNvCxnSpPr>
            <p:nvPr/>
          </p:nvCxnSpPr>
          <p:spPr>
            <a:xfrm flipV="1">
              <a:off x="3961241" y="4604821"/>
              <a:ext cx="0" cy="2051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50" idx="0"/>
              <a:endCxn id="51" idx="2"/>
            </p:cNvCxnSpPr>
            <p:nvPr/>
          </p:nvCxnSpPr>
          <p:spPr>
            <a:xfrm flipH="1" flipV="1">
              <a:off x="3950288" y="3999211"/>
              <a:ext cx="10954" cy="1945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Овал 53"/>
                <p:cNvSpPr/>
                <p:nvPr/>
              </p:nvSpPr>
              <p:spPr>
                <a:xfrm>
                  <a:off x="6059981" y="4809950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1200" i="1">
                                <a:latin typeface="Cambria Math"/>
                              </a:rPr>
                              <m:t>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54" name="Овал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981" y="4809950"/>
                  <a:ext cx="411031" cy="411031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 l="-4225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Овал 54"/>
                <p:cNvSpPr/>
                <p:nvPr/>
              </p:nvSpPr>
              <p:spPr>
                <a:xfrm>
                  <a:off x="6059981" y="4193790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55" name="Овал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981" y="4193790"/>
                  <a:ext cx="411031" cy="411031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 l="-4167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Прямоугольник 55"/>
                <p:cNvSpPr/>
                <p:nvPr/>
              </p:nvSpPr>
              <p:spPr>
                <a:xfrm>
                  <a:off x="5916174" y="3606774"/>
                  <a:ext cx="698646" cy="388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56" name="Прямоугольник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174" y="3606774"/>
                  <a:ext cx="698646" cy="38894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Прямая со стрелкой 56"/>
            <p:cNvCxnSpPr>
              <a:stCxn id="54" idx="0"/>
              <a:endCxn id="55" idx="4"/>
            </p:cNvCxnSpPr>
            <p:nvPr/>
          </p:nvCxnSpPr>
          <p:spPr>
            <a:xfrm flipV="1">
              <a:off x="6265497" y="4604821"/>
              <a:ext cx="0" cy="2051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55" idx="0"/>
              <a:endCxn id="56" idx="2"/>
            </p:cNvCxnSpPr>
            <p:nvPr/>
          </p:nvCxnSpPr>
          <p:spPr>
            <a:xfrm flipH="1" flipV="1">
              <a:off x="6265497" y="3995722"/>
              <a:ext cx="1" cy="198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44" idx="6"/>
              <a:endCxn id="49" idx="2"/>
            </p:cNvCxnSpPr>
            <p:nvPr/>
          </p:nvCxnSpPr>
          <p:spPr>
            <a:xfrm flipV="1">
              <a:off x="2696882" y="5015466"/>
              <a:ext cx="105884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6"/>
              <a:endCxn id="72" idx="1"/>
            </p:cNvCxnSpPr>
            <p:nvPr/>
          </p:nvCxnSpPr>
          <p:spPr>
            <a:xfrm flipV="1">
              <a:off x="4166756" y="5015465"/>
              <a:ext cx="73014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44" idx="7"/>
              <a:endCxn id="5" idx="3"/>
            </p:cNvCxnSpPr>
            <p:nvPr/>
          </p:nvCxnSpPr>
          <p:spPr>
            <a:xfrm flipV="1">
              <a:off x="2636688" y="3801249"/>
              <a:ext cx="691415" cy="10688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9" idx="7"/>
              <a:endCxn id="27" idx="3"/>
            </p:cNvCxnSpPr>
            <p:nvPr/>
          </p:nvCxnSpPr>
          <p:spPr>
            <a:xfrm flipV="1">
              <a:off x="4106562" y="3801248"/>
              <a:ext cx="691415" cy="10688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54" idx="7"/>
              <a:endCxn id="32" idx="3"/>
            </p:cNvCxnSpPr>
            <p:nvPr/>
          </p:nvCxnSpPr>
          <p:spPr>
            <a:xfrm flipV="1">
              <a:off x="6410818" y="3801248"/>
              <a:ext cx="691415" cy="10688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679928" y="34713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ru-RU" dirty="0"/>
            </a:p>
          </p:txBody>
        </p:sp>
        <p:cxnSp>
          <p:nvCxnSpPr>
            <p:cNvPr id="69" name="Прямая соединительная линия 68"/>
            <p:cNvCxnSpPr>
              <a:stCxn id="67" idx="3"/>
              <a:endCxn id="32" idx="2"/>
            </p:cNvCxnSpPr>
            <p:nvPr/>
          </p:nvCxnSpPr>
          <p:spPr>
            <a:xfrm flipV="1">
              <a:off x="6095426" y="3655927"/>
              <a:ext cx="946613" cy="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896901" y="48307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ru-RU" dirty="0"/>
            </a:p>
          </p:txBody>
        </p:sp>
        <p:cxnSp>
          <p:nvCxnSpPr>
            <p:cNvPr id="74" name="Прямая соединительная линия 73"/>
            <p:cNvCxnSpPr>
              <a:stCxn id="72" idx="3"/>
              <a:endCxn id="54" idx="2"/>
            </p:cNvCxnSpPr>
            <p:nvPr/>
          </p:nvCxnSpPr>
          <p:spPr>
            <a:xfrm>
              <a:off x="5312399" y="5015465"/>
              <a:ext cx="74758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102" idx="7"/>
              <a:endCxn id="54" idx="3"/>
            </p:cNvCxnSpPr>
            <p:nvPr/>
          </p:nvCxnSpPr>
          <p:spPr>
            <a:xfrm flipV="1">
              <a:off x="5455487" y="5160787"/>
              <a:ext cx="664688" cy="10987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>
              <a:stCxn id="49" idx="3"/>
              <a:endCxn id="97" idx="7"/>
            </p:cNvCxnSpPr>
            <p:nvPr/>
          </p:nvCxnSpPr>
          <p:spPr>
            <a:xfrm flipH="1">
              <a:off x="3151231" y="5160787"/>
              <a:ext cx="664688" cy="10987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>
              <a:stCxn id="92" idx="7"/>
              <a:endCxn id="44" idx="3"/>
            </p:cNvCxnSpPr>
            <p:nvPr/>
          </p:nvCxnSpPr>
          <p:spPr>
            <a:xfrm flipV="1">
              <a:off x="1681357" y="5160788"/>
              <a:ext cx="664688" cy="10987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Овал 91"/>
                <p:cNvSpPr/>
                <p:nvPr/>
              </p:nvSpPr>
              <p:spPr>
                <a:xfrm>
                  <a:off x="1330520" y="6199303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1200" i="1">
                                <a:latin typeface="Cambria Math"/>
                              </a:rPr>
                              <m:t>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92" name="Овал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520" y="6199303"/>
                  <a:ext cx="411031" cy="411031"/>
                </a:xfrm>
                <a:prstGeom prst="ellipse">
                  <a:avLst/>
                </a:prstGeom>
                <a:blipFill rotWithShape="1">
                  <a:blip r:embed="rId21"/>
                  <a:stretch>
                    <a:fillRect l="-4762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Овал 92"/>
                <p:cNvSpPr/>
                <p:nvPr/>
              </p:nvSpPr>
              <p:spPr>
                <a:xfrm>
                  <a:off x="1330520" y="5583143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93" name="Овал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520" y="5583143"/>
                  <a:ext cx="411031" cy="411031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 l="-4615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Прямоугольник 93"/>
                <p:cNvSpPr/>
                <p:nvPr/>
              </p:nvSpPr>
              <p:spPr>
                <a:xfrm>
                  <a:off x="1241604" y="4953260"/>
                  <a:ext cx="591019" cy="3914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94" name="Прямоугольник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604" y="4953260"/>
                  <a:ext cx="591019" cy="39142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Прямая со стрелкой 94"/>
            <p:cNvCxnSpPr>
              <a:stCxn id="92" idx="0"/>
              <a:endCxn id="93" idx="4"/>
            </p:cNvCxnSpPr>
            <p:nvPr/>
          </p:nvCxnSpPr>
          <p:spPr>
            <a:xfrm flipV="1">
              <a:off x="1536036" y="5994174"/>
              <a:ext cx="0" cy="2051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stCxn id="93" idx="0"/>
              <a:endCxn id="94" idx="2"/>
            </p:cNvCxnSpPr>
            <p:nvPr/>
          </p:nvCxnSpPr>
          <p:spPr>
            <a:xfrm flipV="1">
              <a:off x="1536036" y="5344687"/>
              <a:ext cx="1077" cy="238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Овал 96"/>
                <p:cNvSpPr/>
                <p:nvPr/>
              </p:nvSpPr>
              <p:spPr>
                <a:xfrm>
                  <a:off x="2800394" y="6199302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1200" i="1">
                                <a:latin typeface="Cambria Math"/>
                              </a:rPr>
                              <m:t>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97" name="Овал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394" y="6199302"/>
                  <a:ext cx="411031" cy="411031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 l="-3175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Овал 97"/>
                <p:cNvSpPr/>
                <p:nvPr/>
              </p:nvSpPr>
              <p:spPr>
                <a:xfrm>
                  <a:off x="2800394" y="5583142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98" name="Овал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394" y="5583142"/>
                  <a:ext cx="411031" cy="411031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 l="-3077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Прямоугольник 98"/>
                <p:cNvSpPr/>
                <p:nvPr/>
              </p:nvSpPr>
              <p:spPr>
                <a:xfrm>
                  <a:off x="2703421" y="4953260"/>
                  <a:ext cx="591019" cy="3914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99" name="Прямоугольник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421" y="4953260"/>
                  <a:ext cx="591019" cy="391427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Прямая со стрелкой 99"/>
            <p:cNvCxnSpPr>
              <a:stCxn id="97" idx="0"/>
              <a:endCxn id="98" idx="4"/>
            </p:cNvCxnSpPr>
            <p:nvPr/>
          </p:nvCxnSpPr>
          <p:spPr>
            <a:xfrm flipV="1">
              <a:off x="3005910" y="5994173"/>
              <a:ext cx="0" cy="2051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8" idx="0"/>
              <a:endCxn id="99" idx="2"/>
            </p:cNvCxnSpPr>
            <p:nvPr/>
          </p:nvCxnSpPr>
          <p:spPr>
            <a:xfrm flipH="1" flipV="1">
              <a:off x="2998930" y="5344687"/>
              <a:ext cx="6980" cy="238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Овал 101"/>
                <p:cNvSpPr/>
                <p:nvPr/>
              </p:nvSpPr>
              <p:spPr>
                <a:xfrm>
                  <a:off x="5104650" y="6199302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1200" i="1">
                                <a:latin typeface="Cambria Math"/>
                              </a:rPr>
                              <m:t>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2" name="Овал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650" y="6199302"/>
                  <a:ext cx="411031" cy="411031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 l="-4762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Овал 102"/>
                <p:cNvSpPr/>
                <p:nvPr/>
              </p:nvSpPr>
              <p:spPr>
                <a:xfrm>
                  <a:off x="5104650" y="5583142"/>
                  <a:ext cx="411031" cy="411031"/>
                </a:xfrm>
                <a:prstGeom prst="ellipse">
                  <a:avLst/>
                </a:pr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3" name="Овал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650" y="5583142"/>
                  <a:ext cx="411031" cy="411031"/>
                </a:xfrm>
                <a:prstGeom prst="ellipse">
                  <a:avLst/>
                </a:prstGeom>
                <a:blipFill rotWithShape="1">
                  <a:blip r:embed="rId28"/>
                  <a:stretch>
                    <a:fillRect l="-4615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Прямоугольник 103"/>
                <p:cNvSpPr/>
                <p:nvPr/>
              </p:nvSpPr>
              <p:spPr>
                <a:xfrm>
                  <a:off x="5014656" y="5015464"/>
                  <a:ext cx="591019" cy="3800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104" name="Прямоугольник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656" y="5015464"/>
                  <a:ext cx="591019" cy="380030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Прямая со стрелкой 104"/>
            <p:cNvCxnSpPr>
              <a:stCxn id="102" idx="0"/>
              <a:endCxn id="103" idx="4"/>
            </p:cNvCxnSpPr>
            <p:nvPr/>
          </p:nvCxnSpPr>
          <p:spPr>
            <a:xfrm flipV="1">
              <a:off x="5310166" y="5994173"/>
              <a:ext cx="0" cy="2051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103" idx="0"/>
              <a:endCxn id="104" idx="2"/>
            </p:cNvCxnSpPr>
            <p:nvPr/>
          </p:nvCxnSpPr>
          <p:spPr>
            <a:xfrm flipH="1" flipV="1">
              <a:off x="5310166" y="5395494"/>
              <a:ext cx="1" cy="1876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92" idx="6"/>
              <a:endCxn id="97" idx="2"/>
            </p:cNvCxnSpPr>
            <p:nvPr/>
          </p:nvCxnSpPr>
          <p:spPr>
            <a:xfrm flipV="1">
              <a:off x="1741551" y="6404818"/>
              <a:ext cx="105884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97" idx="6"/>
              <a:endCxn id="109" idx="1"/>
            </p:cNvCxnSpPr>
            <p:nvPr/>
          </p:nvCxnSpPr>
          <p:spPr>
            <a:xfrm>
              <a:off x="3211425" y="6404818"/>
              <a:ext cx="531114" cy="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742539" y="62202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ru-RU" dirty="0"/>
            </a:p>
          </p:txBody>
        </p:sp>
        <p:cxnSp>
          <p:nvCxnSpPr>
            <p:cNvPr id="110" name="Прямая соединительная линия 109"/>
            <p:cNvCxnSpPr>
              <a:stCxn id="109" idx="3"/>
              <a:endCxn id="102" idx="2"/>
            </p:cNvCxnSpPr>
            <p:nvPr/>
          </p:nvCxnSpPr>
          <p:spPr>
            <a:xfrm flipV="1">
              <a:off x="4158037" y="6404818"/>
              <a:ext cx="946613" cy="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780238" y="5517232"/>
              <a:ext cx="4154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ru-RU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75856" y="5517232"/>
              <a:ext cx="4154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ru-RU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80112" y="5517232"/>
              <a:ext cx="4154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ru-RU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131" y="3861048"/>
            <a:ext cx="428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Скрытое </a:t>
            </a:r>
            <a:r>
              <a:rPr lang="ru-RU" u="sng" dirty="0" err="1" smtClean="0"/>
              <a:t>Марковское</a:t>
            </a:r>
            <a:r>
              <a:rPr lang="ru-RU" u="sng" dirty="0" smtClean="0"/>
              <a:t> случайное поле: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8438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Оптимизационная задача для оценки параметров ошибок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/>
              <a:lstStyle/>
              <a:p>
                <a:r>
                  <a:rPr lang="ru-RU" sz="2400" dirty="0" smtClean="0"/>
                  <a:t>Необходимо найти </a:t>
                </a:r>
                <a:r>
                  <a:rPr lang="ru-RU" sz="2400" dirty="0"/>
                  <a:t>наиболее правдоподобный </a:t>
                </a:r>
                <a:r>
                  <a:rPr lang="ru-RU" sz="2400" dirty="0" smtClean="0"/>
                  <a:t>набор параметров с учетом Марковости поля:</a:t>
                </a:r>
                <a:endParaRPr lang="en-US" sz="2400" dirty="0" smtClean="0"/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ru-RU" sz="1800" i="1" kern="1200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b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𝐚</m:t>
                                  </m:r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1,2,…,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80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1800" b="1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b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𝐚</m:t>
                              </m:r>
                              <m:r>
                                <a:rPr lang="en-US" sz="1800" b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b="1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𝐧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800" b="1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b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𝐚</m:t>
                                  </m:r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1,2,…,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80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b="1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1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b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𝐧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sz="1800" b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</m:d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1800" b="1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b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𝐚</m:t>
                              </m:r>
                              <m:r>
                                <a:rPr lang="en-US" sz="1800" b="1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sz="1800" kern="1200" dirty="0">
                  <a:solidFill>
                    <a:srgbClr val="000000"/>
                  </a:solidFill>
                  <a:latin typeface="Arial" charset="0"/>
                </a:endParaRPr>
              </a:p>
              <a:p>
                <a:endParaRPr lang="ru-RU" sz="2400" dirty="0" smtClean="0"/>
              </a:p>
              <a:p>
                <a:r>
                  <a:rPr lang="ru-RU" sz="2400" dirty="0" smtClean="0"/>
                  <a:t>Учитывая свойства условной независимости между случайными величинами: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ru-RU" sz="1800" i="1" kern="1200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b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𝐚</m:t>
                                  </m:r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1,2,…,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80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1800" b="1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b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𝐚</m:t>
                              </m:r>
                              <m:r>
                                <a:rPr lang="en-US" sz="1800" b="1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ru-RU" sz="1800" b="0" i="1" kern="1200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b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𝐚</m:t>
                                  </m:r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1,2,…,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80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sSup>
                                <m:sSupPr>
                                  <m:ctrlPr>
                                    <a:rPr lang="en-US" sz="1800" i="1" kern="120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800" b="0" i="1" kern="12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C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kern="120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kern="120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kern="120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sz="18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1800" b="1" i="0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𝐚</m:t>
                                      </m:r>
                                      <m:r>
                                        <a:rPr lang="en-US" sz="18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nary>
                                </m:sup>
                              </m:sSup>
                            </m:e>
                          </m:func>
                          <m:r>
                            <a:rPr lang="en-US" sz="1800" b="0" i="1" kern="12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sz="1800" kern="1200" dirty="0" smtClean="0">
                  <a:solidFill>
                    <a:srgbClr val="000000"/>
                  </a:solidFill>
                  <a:latin typeface="Arial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ru-RU" sz="1800" kern="1200" dirty="0" smtClean="0">
                  <a:solidFill>
                    <a:srgbClr val="000000"/>
                  </a:solidFill>
                  <a:latin typeface="Arial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ru-RU" sz="1800" kern="1200" dirty="0" smtClean="0">
                    <a:solidFill>
                      <a:srgbClr val="000000"/>
                    </a:solidFill>
                    <a:latin typeface="Arial" charset="0"/>
                  </a:rPr>
                  <a:t>	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kern="1200">
                        <a:solidFill>
                          <a:srgbClr val="000000"/>
                        </a:solidFill>
                        <a:latin typeface="Cambria Math"/>
                      </a:rPr>
                      <m:t>𝐚</m:t>
                    </m:r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1800" kern="1200" dirty="0" smtClean="0">
                    <a:solidFill>
                      <a:srgbClr val="000000"/>
                    </a:solidFill>
                    <a:latin typeface="Arial" charset="0"/>
                  </a:rPr>
                  <a:t> — ограничение Марковского поля</a:t>
                </a:r>
                <a:endParaRPr lang="ru-RU" sz="1800" kern="1200" dirty="0">
                  <a:solidFill>
                    <a:srgbClr val="000000"/>
                  </a:solidFill>
                  <a:latin typeface="Arial" charset="0"/>
                </a:endParaRP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963" t="-893" r="-741" b="-10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5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Сравнение с существующими кодеками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Кодеки с низкой сложностью</a:t>
            </a:r>
          </a:p>
          <a:p>
            <a:pPr lvl="1"/>
            <a:r>
              <a:rPr lang="en-US" dirty="0"/>
              <a:t>H.264 Intra </a:t>
            </a:r>
            <a:endParaRPr lang="en-US" dirty="0" smtClean="0"/>
          </a:p>
          <a:p>
            <a:pPr lvl="1"/>
            <a:r>
              <a:rPr lang="en-US" dirty="0" smtClean="0"/>
              <a:t>DISCOVER</a:t>
            </a:r>
          </a:p>
          <a:p>
            <a:pPr lvl="1"/>
            <a:r>
              <a:rPr lang="ru-RU" dirty="0" smtClean="0"/>
              <a:t>Разработанный кодек</a:t>
            </a:r>
            <a:r>
              <a:rPr lang="en-US" dirty="0" smtClean="0"/>
              <a:t>, </a:t>
            </a:r>
            <a:r>
              <a:rPr lang="ru-RU" dirty="0" smtClean="0"/>
              <a:t>включающий все предложенные алгоритмы</a:t>
            </a:r>
          </a:p>
          <a:p>
            <a:r>
              <a:rPr lang="ru-RU" dirty="0" smtClean="0"/>
              <a:t>Кодек с высокой сложностью</a:t>
            </a:r>
            <a:endParaRPr lang="en-US" dirty="0" smtClean="0"/>
          </a:p>
          <a:p>
            <a:pPr lvl="1"/>
            <a:r>
              <a:rPr lang="en-US" dirty="0" smtClean="0"/>
              <a:t>H.264 Inter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Work\PhD\svn\Presentation\niitv\final_football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5"/>
          <a:stretch/>
        </p:blipFill>
        <p:spPr bwMode="auto">
          <a:xfrm>
            <a:off x="2915816" y="1788005"/>
            <a:ext cx="3347644" cy="231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Work\PhD\svn\Presentation\niitv\final_coastguard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25"/>
          <a:stretch/>
        </p:blipFill>
        <p:spPr bwMode="auto">
          <a:xfrm>
            <a:off x="5868144" y="1790715"/>
            <a:ext cx="3384024" cy="233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Результаты сравнения с существующими кодеками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23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933510" y="13407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coastguard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116795" y="13407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300257" y="407919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soccer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165025" y="40843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hall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68474" y="13407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foreman</a:t>
            </a:r>
            <a:endParaRPr lang="ru-RU" dirty="0"/>
          </a:p>
        </p:txBody>
      </p:sp>
      <p:pic>
        <p:nvPicPr>
          <p:cNvPr id="5124" name="Picture 4" descr="C:\Work\PhD\svn\Presentation\niitv\final_foreman.em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75"/>
          <a:stretch/>
        </p:blipFill>
        <p:spPr bwMode="auto">
          <a:xfrm>
            <a:off x="0" y="1790715"/>
            <a:ext cx="3347864" cy="231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Work\PhD\svn\Presentation\niitv\final_soccer.e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1"/>
          <a:stretch/>
        </p:blipFill>
        <p:spPr bwMode="auto">
          <a:xfrm>
            <a:off x="1148425" y="4467578"/>
            <a:ext cx="3447465" cy="23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Work\PhD\svn\Presentation\niitv\final_hall.em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6"/>
          <a:stretch/>
        </p:blipFill>
        <p:spPr bwMode="auto">
          <a:xfrm>
            <a:off x="4852894" y="4467579"/>
            <a:ext cx="3439422" cy="23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Сравнение с кодеком </a:t>
            </a:r>
            <a:r>
              <a:rPr lang="en-US" sz="3000" b="1" dirty="0" smtClean="0"/>
              <a:t>DISCOVER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24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42147"/>
              </p:ext>
            </p:extLst>
          </p:nvPr>
        </p:nvGraphicFramePr>
        <p:xfrm>
          <a:off x="467544" y="2348880"/>
          <a:ext cx="8280920" cy="268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4376"/>
                <a:gridCol w="2967289"/>
                <a:gridCol w="1929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Последовательность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Экспертная</a:t>
                      </a:r>
                      <a:r>
                        <a:rPr lang="ru-RU" sz="2000" baseline="0" dirty="0" smtClean="0"/>
                        <a:t> оценка </a:t>
                      </a:r>
                      <a:r>
                        <a:rPr lang="ru-RU" sz="2000" dirty="0" smtClean="0"/>
                        <a:t>сложности движения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BD-Rate,</a:t>
                      </a:r>
                      <a:r>
                        <a:rPr lang="en-US" sz="2000" baseline="0" dirty="0" smtClean="0"/>
                        <a:t> %</a:t>
                      </a:r>
                      <a:endParaRPr lang="ru-RU" sz="2000" dirty="0" smtClean="0"/>
                    </a:p>
                    <a:p>
                      <a:pPr algn="ctr"/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Coastguard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4,6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Football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12,4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Foreman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8,7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Hall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4,3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Soccer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15,8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1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Рекомендации по дальнейшему улучшению распределенного кодирования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Применение аналитических моделей ошибок </a:t>
            </a:r>
            <a:r>
              <a:rPr lang="ru-RU" sz="2400" dirty="0" err="1"/>
              <a:t>межкадрового</a:t>
            </a:r>
            <a:r>
              <a:rPr lang="ru-RU" sz="2400" dirty="0"/>
              <a:t> предсказания для оценки степени сжатия при разработке алгоритмов распределенного </a:t>
            </a:r>
            <a:r>
              <a:rPr lang="ru-RU" sz="2400" dirty="0" smtClean="0"/>
              <a:t>кодирования;</a:t>
            </a:r>
          </a:p>
          <a:p>
            <a:r>
              <a:rPr lang="ru-RU" sz="2400" dirty="0" smtClean="0"/>
              <a:t>Оценка параметров ошибок </a:t>
            </a:r>
            <a:r>
              <a:rPr lang="ru-RU" sz="2400" dirty="0" err="1" smtClean="0"/>
              <a:t>межкадрового</a:t>
            </a:r>
            <a:r>
              <a:rPr lang="ru-RU" sz="2400" dirty="0" smtClean="0"/>
              <a:t> предсказания:</a:t>
            </a:r>
          </a:p>
          <a:p>
            <a:pPr lvl="1"/>
            <a:r>
              <a:rPr lang="ru-RU" sz="2000" dirty="0" smtClean="0"/>
              <a:t>анализ распределений, отличных </a:t>
            </a:r>
            <a:r>
              <a:rPr lang="ru-RU" sz="2000" smtClean="0"/>
              <a:t>от распределения Лапласа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lvl="1"/>
            <a:r>
              <a:rPr lang="ru-RU" sz="2000" dirty="0" smtClean="0"/>
              <a:t>учет шума квантования;</a:t>
            </a:r>
          </a:p>
          <a:p>
            <a:pPr lvl="1"/>
            <a:r>
              <a:rPr lang="ru-RU" sz="2000" dirty="0" smtClean="0"/>
              <a:t>расчет аппроксимации ошибок </a:t>
            </a:r>
            <a:r>
              <a:rPr lang="ru-RU" sz="2000" dirty="0" err="1" smtClean="0"/>
              <a:t>межкадрового</a:t>
            </a:r>
            <a:r>
              <a:rPr lang="ru-RU" sz="2000" dirty="0" smtClean="0"/>
              <a:t> предсказания на стороне декодера.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9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000" b="1" dirty="0" smtClean="0"/>
              <a:t>Внедрение результатов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200" dirty="0" smtClean="0"/>
              <a:t>ЗАО </a:t>
            </a:r>
            <a:r>
              <a:rPr lang="ru-RU" altLang="ru-RU" sz="2200" dirty="0"/>
              <a:t>«Интел А</a:t>
            </a:r>
            <a:r>
              <a:rPr lang="en-US" altLang="ru-RU" sz="2200" dirty="0"/>
              <a:t>/</a:t>
            </a:r>
            <a:r>
              <a:rPr lang="ru-RU" altLang="ru-RU" sz="2200" dirty="0"/>
              <a:t>О» в проекте </a:t>
            </a:r>
            <a:r>
              <a:rPr lang="ru-RU" altLang="ru-RU" sz="2200" dirty="0" smtClean="0"/>
              <a:t>«Разработка цепочки фильтров постобработки видеоданных»</a:t>
            </a:r>
            <a:r>
              <a:rPr lang="en-US" altLang="ru-RU" sz="2200" dirty="0"/>
              <a:t>:</a:t>
            </a:r>
            <a:endParaRPr lang="ru-RU" altLang="ru-RU" sz="2200" dirty="0"/>
          </a:p>
          <a:p>
            <a:pPr lvl="1" eaLnBrk="1" hangingPunct="1"/>
            <a:r>
              <a:rPr lang="ru-RU" altLang="ru-RU" sz="2000" dirty="0" smtClean="0"/>
              <a:t>алгоритм поиска истинного движения в видеопоследовательностях;</a:t>
            </a:r>
          </a:p>
          <a:p>
            <a:pPr lvl="1" eaLnBrk="1" hangingPunct="1"/>
            <a:r>
              <a:rPr lang="ru-RU" altLang="ru-RU" sz="2000" dirty="0"/>
              <a:t>а</a:t>
            </a:r>
            <a:r>
              <a:rPr lang="ru-RU" altLang="ru-RU" sz="2000" dirty="0" smtClean="0"/>
              <a:t>лгоритм определения статичных регионов в видеопоследовательностях;</a:t>
            </a:r>
          </a:p>
          <a:p>
            <a:pPr lvl="1" eaLnBrk="1" hangingPunct="1"/>
            <a:r>
              <a:rPr lang="ru-RU" altLang="ru-RU" sz="2000" dirty="0"/>
              <a:t>и</a:t>
            </a:r>
            <a:r>
              <a:rPr lang="ru-RU" altLang="ru-RU" sz="2000" dirty="0" smtClean="0"/>
              <a:t>ерархический алгоритм временной интерполяции кадров.</a:t>
            </a:r>
          </a:p>
          <a:p>
            <a:pPr lvl="1" eaLnBrk="1" hangingPunct="1">
              <a:buFontTx/>
              <a:buChar char="•"/>
            </a:pPr>
            <a:endParaRPr lang="ru-RU" sz="2200" dirty="0"/>
          </a:p>
          <a:p>
            <a:pPr eaLnBrk="1" hangingPunct="1"/>
            <a:r>
              <a:rPr lang="ru-RU" altLang="ru-RU" sz="2200" dirty="0"/>
              <a:t>В учебном процессе кафедры инфокоммуникационных систем </a:t>
            </a:r>
            <a:r>
              <a:rPr lang="ru-RU" altLang="ru-RU" sz="2200" dirty="0" smtClean="0"/>
              <a:t>ГУАП:</a:t>
            </a:r>
            <a:endParaRPr lang="en-US" altLang="ru-RU" sz="2200" dirty="0"/>
          </a:p>
          <a:p>
            <a:pPr lvl="1" eaLnBrk="1" hangingPunct="1"/>
            <a:r>
              <a:rPr lang="ru-RU" altLang="ru-RU" sz="2000" dirty="0"/>
              <a:t>к</a:t>
            </a:r>
            <a:r>
              <a:rPr lang="ru-RU" altLang="ru-RU" sz="2000" dirty="0" smtClean="0"/>
              <a:t>урс </a:t>
            </a:r>
            <a:r>
              <a:rPr lang="ru-RU" altLang="ru-RU" sz="2000" dirty="0"/>
              <a:t>«Мультимедиа технологии</a:t>
            </a:r>
            <a:r>
              <a:rPr lang="ru-RU" altLang="ru-RU" sz="2000" dirty="0" smtClean="0"/>
              <a:t>»;</a:t>
            </a:r>
            <a:endParaRPr lang="ru-RU" altLang="ru-RU" sz="2000" dirty="0"/>
          </a:p>
          <a:p>
            <a:pPr lvl="1" eaLnBrk="1" hangingPunct="1"/>
            <a:r>
              <a:rPr lang="ru-RU" altLang="ru-RU" sz="2000" dirty="0"/>
              <a:t>к</a:t>
            </a:r>
            <a:r>
              <a:rPr lang="ru-RU" altLang="ru-RU" sz="2000" dirty="0" smtClean="0"/>
              <a:t>урс </a:t>
            </a:r>
            <a:r>
              <a:rPr lang="ru-RU" altLang="ru-RU" sz="2000" dirty="0"/>
              <a:t>«Цифровая обработка изображений</a:t>
            </a:r>
            <a:r>
              <a:rPr lang="ru-RU" altLang="ru-RU" sz="2000" dirty="0" smtClean="0"/>
              <a:t>».</a:t>
            </a:r>
            <a:endParaRPr lang="ru-RU" altLang="ru-RU" sz="2000" dirty="0"/>
          </a:p>
          <a:p>
            <a:pPr eaLnBrk="1" hangingPunct="1"/>
            <a:endParaRPr lang="ru-RU" dirty="0"/>
          </a:p>
        </p:txBody>
      </p:sp>
      <p:sp>
        <p:nvSpPr>
          <p:cNvPr id="22532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dirty="0" smtClean="0"/>
              <a:t>26</a:t>
            </a: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 descr="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07416"/>
              </p:ext>
            </p:extLst>
          </p:nvPr>
        </p:nvGraphicFramePr>
        <p:xfrm>
          <a:off x="467544" y="4365104"/>
          <a:ext cx="806489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1866874"/>
                <a:gridCol w="2016224"/>
                <a:gridCol w="216557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H.264</a:t>
                      </a:r>
                      <a:endParaRPr lang="ru-RU" b="1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smtClean="0"/>
                        <a:t>(режим </a:t>
                      </a:r>
                      <a:r>
                        <a:rPr lang="en-US" b="1" baseline="0" dirty="0" smtClean="0"/>
                        <a:t>Inter</a:t>
                      </a:r>
                      <a:r>
                        <a:rPr lang="ru-RU" b="0" baseline="30000" dirty="0" smtClean="0"/>
                        <a:t>(1)</a:t>
                      </a:r>
                      <a:r>
                        <a:rPr lang="ru-RU" b="1" baseline="0" dirty="0" smtClean="0"/>
                        <a:t>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H.264</a:t>
                      </a:r>
                      <a:endParaRPr lang="ru-RU" b="1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smtClean="0"/>
                        <a:t>(режим </a:t>
                      </a:r>
                      <a:r>
                        <a:rPr lang="en-US" b="1" baseline="0" dirty="0" smtClean="0"/>
                        <a:t>Intra</a:t>
                      </a:r>
                      <a:r>
                        <a:rPr lang="ru-RU" b="0" baseline="30000" dirty="0" smtClean="0"/>
                        <a:t>(2)</a:t>
                      </a:r>
                      <a:r>
                        <a:rPr lang="ru-RU" b="1" baseline="0" dirty="0" smtClean="0"/>
                        <a:t>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Распределенное</a:t>
                      </a:r>
                      <a:r>
                        <a:rPr lang="ru-RU" b="1" baseline="0" dirty="0" smtClean="0"/>
                        <a:t> кодирование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Эффективность сжатия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↑</a:t>
                      </a:r>
                      <a:endParaRPr lang="ru-RU" sz="3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↓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↑</a:t>
                      </a:r>
                      <a:endParaRPr lang="ru-RU" sz="3200" b="1" dirty="0" smtClean="0"/>
                    </a:p>
                  </a:txBody>
                  <a:tcPr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Сложность кодера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↑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↓</a:t>
                      </a:r>
                      <a:endParaRPr lang="ru-RU" sz="3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↓</a:t>
                      </a:r>
                      <a:endParaRPr lang="ru-RU" sz="3200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Актуальность работы</a:t>
            </a:r>
            <a:endParaRPr lang="ru-RU" sz="3000" b="1" dirty="0"/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/>
          <a:lstStyle/>
          <a:p>
            <a:r>
              <a:rPr lang="ru-RU" sz="2400" dirty="0" smtClean="0"/>
              <a:t>Современные приложения с ограничениями на сложность кодера:</a:t>
            </a:r>
          </a:p>
          <a:p>
            <a:pPr lvl="1"/>
            <a:r>
              <a:rPr lang="ru-RU" sz="2000" dirty="0" smtClean="0"/>
              <a:t>медицинские датчики;</a:t>
            </a:r>
            <a:endParaRPr lang="en-US" sz="2000" dirty="0" smtClean="0"/>
          </a:p>
          <a:p>
            <a:pPr lvl="1"/>
            <a:r>
              <a:rPr lang="ru-RU" sz="2000" dirty="0" smtClean="0"/>
              <a:t>мобильные источники видеоинформации;</a:t>
            </a:r>
          </a:p>
          <a:p>
            <a:pPr lvl="1"/>
            <a:r>
              <a:rPr lang="ru-RU" sz="2000" dirty="0"/>
              <a:t>комплексы аппаратуры космического базирования</a:t>
            </a:r>
            <a:r>
              <a:rPr lang="ru-RU" sz="2000" dirty="0" smtClean="0"/>
              <a:t>;</a:t>
            </a:r>
          </a:p>
          <a:p>
            <a:pPr lvl="1"/>
            <a:r>
              <a:rPr lang="ru-RU" sz="2000" dirty="0" smtClean="0"/>
              <a:t>и т.д.</a:t>
            </a:r>
            <a:endParaRPr lang="en-US" sz="2000" dirty="0" smtClean="0"/>
          </a:p>
          <a:p>
            <a:r>
              <a:rPr lang="ru-RU" sz="2400" dirty="0"/>
              <a:t>Существующие </a:t>
            </a:r>
            <a:r>
              <a:rPr lang="ru-RU" sz="2400" dirty="0" smtClean="0"/>
              <a:t>методы сжатия видеоданных</a:t>
            </a:r>
            <a:endParaRPr lang="ru-RU" sz="2400" dirty="0"/>
          </a:p>
        </p:txBody>
      </p:sp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3</a:t>
            </a:r>
            <a:endParaRPr lang="ru-RU" dirty="0"/>
          </a:p>
        </p:txBody>
      </p:sp>
      <p:sp>
        <p:nvSpPr>
          <p:cNvPr id="6" name="Прямоугольник 5" descr=" 6"/>
          <p:cNvSpPr/>
          <p:nvPr/>
        </p:nvSpPr>
        <p:spPr>
          <a:xfrm>
            <a:off x="4355976" y="4293096"/>
            <a:ext cx="4392488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 descr=" 7"/>
          <p:cNvSpPr/>
          <p:nvPr/>
        </p:nvSpPr>
        <p:spPr>
          <a:xfrm>
            <a:off x="6300192" y="4365104"/>
            <a:ext cx="2664296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5833" y="6381328"/>
            <a:ext cx="524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aseline="30000" dirty="0" smtClean="0"/>
              <a:t>(1)</a:t>
            </a:r>
            <a:r>
              <a:rPr lang="ru-RU" sz="1400" dirty="0" smtClean="0"/>
              <a:t> Кодирование </a:t>
            </a:r>
            <a:r>
              <a:rPr lang="ru-RU" sz="1400" dirty="0" err="1" smtClean="0"/>
              <a:t>межкадровой</a:t>
            </a:r>
            <a:r>
              <a:rPr lang="ru-RU" sz="1400" dirty="0" smtClean="0"/>
              <a:t> разности, высокая сложность.</a:t>
            </a:r>
          </a:p>
        </p:txBody>
      </p:sp>
    </p:spTree>
    <p:extLst>
      <p:ext uri="{BB962C8B-B14F-4D97-AF65-F5344CB8AC3E}">
        <p14:creationId xmlns:p14="http://schemas.microsoft.com/office/powerpoint/2010/main" val="35410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000" b="1" dirty="0" smtClean="0"/>
              <a:t>Положения, выносимые на защиту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ru-RU" altLang="ru-RU" sz="1600" dirty="0"/>
              <a:t>Алгоритм </a:t>
            </a:r>
            <a:r>
              <a:rPr lang="ru-RU" altLang="ru-RU" sz="1600" dirty="0" err="1"/>
              <a:t>межкадрового</a:t>
            </a:r>
            <a:r>
              <a:rPr lang="ru-RU" altLang="ru-RU" sz="1600" dirty="0"/>
              <a:t> предсказания для кодеков видеоинформации, основанных на принципах кодирования зависимых источников с дополнительной информацией на декодере, позволяющий уменьшить по сравнению с существующими алгоритмами число ошибок предсказания за счет использования временной интерполяции с учетом истинного движения объектов</a:t>
            </a:r>
            <a:r>
              <a:rPr lang="ru-RU" altLang="ru-RU" sz="1600" dirty="0" smtClean="0"/>
              <a:t>.</a:t>
            </a:r>
            <a:endParaRPr lang="en-US" altLang="ru-RU" sz="1600" dirty="0" smtClean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ru-RU" altLang="ru-RU" sz="1600" dirty="0"/>
              <a:t>Модель кодека без обратной связи, позволяющая производить сравнение алгоритмов </a:t>
            </a:r>
            <a:r>
              <a:rPr lang="ru-RU" altLang="ru-RU" sz="1600" dirty="0" err="1"/>
              <a:t>межкадрового</a:t>
            </a:r>
            <a:r>
              <a:rPr lang="ru-RU" altLang="ru-RU" sz="1600" dirty="0"/>
              <a:t> предсказания в системах кодирования зависимых источников видеоинформации с дополнительной информацией на декодере</a:t>
            </a:r>
            <a:r>
              <a:rPr lang="ru-RU" altLang="ru-RU" sz="1600" dirty="0" smtClean="0"/>
              <a:t>.</a:t>
            </a:r>
            <a:endParaRPr lang="en-US" altLang="ru-RU" sz="1600" dirty="0" smtClean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ru-RU" altLang="ru-RU" sz="1600" dirty="0"/>
              <a:t>Модифицированный алгоритм оценки параметров ошибок </a:t>
            </a:r>
            <a:r>
              <a:rPr lang="ru-RU" altLang="ru-RU" sz="1600" dirty="0" err="1"/>
              <a:t>межкадрового</a:t>
            </a:r>
            <a:r>
              <a:rPr lang="ru-RU" altLang="ru-RU" sz="1600" dirty="0"/>
              <a:t> предсказания в спектральной области, который за счет учета неоднородности ошибок в </a:t>
            </a:r>
            <a:r>
              <a:rPr lang="ru-RU" altLang="ru-RU" sz="1600" smtClean="0"/>
              <a:t>спектральных коэффициентах </a:t>
            </a:r>
            <a:r>
              <a:rPr lang="ru-RU" altLang="ru-RU" sz="1600" dirty="0"/>
              <a:t>позволяет уменьшить битовые затраты на восстановление промежуточного кадра</a:t>
            </a:r>
            <a:r>
              <a:rPr lang="ru-RU" altLang="ru-RU" sz="1600" dirty="0" smtClean="0"/>
              <a:t>.</a:t>
            </a:r>
            <a:endParaRPr lang="en-US" altLang="ru-RU" sz="1600" dirty="0" smtClean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endParaRPr lang="ru-RU" altLang="ru-RU" sz="1600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ru-RU" altLang="ru-RU" sz="1600" dirty="0"/>
              <a:t>Модель ошибок </a:t>
            </a:r>
            <a:r>
              <a:rPr lang="ru-RU" altLang="ru-RU" sz="1600" dirty="0" err="1"/>
              <a:t>межкадрового</a:t>
            </a:r>
            <a:r>
              <a:rPr lang="ru-RU" altLang="ru-RU" sz="1600" dirty="0"/>
              <a:t> предсказания, основанная на Марковских случайных полях, которая позволяет учитывать пространственную зависимость между ошибками в </a:t>
            </a:r>
            <a:r>
              <a:rPr lang="ru-RU" altLang="ru-RU" sz="1600" dirty="0" smtClean="0"/>
              <a:t>спектральных коэффициентах.</a:t>
            </a:r>
          </a:p>
        </p:txBody>
      </p:sp>
      <p:sp>
        <p:nvSpPr>
          <p:cNvPr id="19460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dirty="0" smtClean="0"/>
              <a:t>27</a:t>
            </a: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Пример распределенного кодирования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36093"/>
                <a:ext cx="8229600" cy="3345235"/>
              </a:xfrm>
            </p:spPr>
            <p:txBody>
              <a:bodyPr/>
              <a:lstStyle/>
              <a:p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𝐱</m:t>
                    </m:r>
                    <m:r>
                      <a:rPr lang="en-US" sz="2400" b="1" i="0" smtClean="0">
                        <a:latin typeface="Cambria Math"/>
                      </a:rPr>
                      <m:t>,  </m:t>
                    </m:r>
                    <m:r>
                      <a:rPr lang="en-US" sz="2400" b="1" i="0" smtClean="0">
                        <a:latin typeface="Cambria Math"/>
                      </a:rPr>
                      <m:t>𝐲</m:t>
                    </m:r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𝐱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sz="2400" b="1" i="0" smtClean="0">
                        <a:latin typeface="Cambria Math"/>
                        <a:ea typeface="Cambria Math"/>
                      </a:rPr>
                      <m:t>𝐲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endParaRPr lang="en-US" sz="2400" b="1" dirty="0" smtClean="0">
                  <a:ea typeface="Cambria Math"/>
                </a:endParaRPr>
              </a:p>
              <a:p>
                <a:r>
                  <a:rPr lang="ru-RU" sz="2400" dirty="0" smtClean="0">
                    <a:ea typeface="Cambria Math"/>
                  </a:rPr>
                  <a:t>Для примера: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ea typeface="Cambria Math"/>
                      </a:rPr>
                      <m:t>𝐲</m:t>
                    </m:r>
                    <m:r>
                      <a:rPr lang="ru-RU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(100)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ea typeface="Cambria Math"/>
                      </a:rPr>
                      <m:t>𝐱</m:t>
                    </m:r>
                    <m:r>
                      <a:rPr lang="ru-RU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(10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𝐇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ru-RU" sz="2400" u="sng" dirty="0" smtClean="0"/>
                  <a:t>Кодер:</a:t>
                </a:r>
                <a:r>
                  <a:rPr lang="ru-RU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𝐜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US" sz="2400" b="1" i="0" smtClean="0">
                        <a:latin typeface="Cambria Math"/>
                      </a:rPr>
                      <m:t>=</m:t>
                    </m:r>
                    <m:r>
                      <a:rPr lang="en-US" sz="2400" b="1" i="0" smtClean="0">
                        <a:latin typeface="Cambria Math"/>
                      </a:rPr>
                      <m:t>𝐱</m:t>
                    </m:r>
                    <m:sSup>
                      <m:sSup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/>
                          </a:rPr>
                          <m:t>𝐇</m:t>
                        </m:r>
                      </m:e>
                      <m:sup>
                        <m:r>
                          <a:rPr lang="en-US" sz="2400" b="1" i="0" smtClean="0">
                            <a:latin typeface="Cambria Math"/>
                          </a:rPr>
                          <m:t>𝐓</m:t>
                        </m:r>
                      </m:sup>
                    </m:sSup>
                    <m:r>
                      <a:rPr lang="en-US" sz="2400" b="1" i="0" smtClean="0">
                        <a:latin typeface="Cambria Math"/>
                      </a:rPr>
                      <m:t>=(</m:t>
                    </m:r>
                    <m:r>
                      <a:rPr lang="en-US" sz="2400" b="0" i="0" smtClean="0">
                        <a:latin typeface="Cambria Math"/>
                      </a:rPr>
                      <m:t>10</m:t>
                    </m:r>
                    <m:r>
                      <a:rPr lang="en-US" sz="2400" b="1" i="0" smtClean="0">
                        <a:latin typeface="Cambria Math"/>
                      </a:rPr>
                      <m:t>)</m:t>
                    </m:r>
                  </m:oMath>
                </a14:m>
                <a:endParaRPr lang="ru-RU" sz="2400" b="1" dirty="0" smtClean="0"/>
              </a:p>
              <a:p>
                <a:r>
                  <a:rPr lang="ru-RU" sz="2400" u="sng" dirty="0" smtClean="0"/>
                  <a:t>Декодер: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sz="1800" b="0" i="1" smtClean="0">
                            <a:latin typeface="Cambria Math"/>
                          </a:rPr>
                          <m:t>100</m:t>
                        </m:r>
                      </m:e>
                    </m:d>
                    <m:r>
                      <a:rPr lang="en-US" sz="2000" b="0" i="1">
                        <a:latin typeface="Cambria Math"/>
                        <a:ea typeface="Cambria Math"/>
                      </a:rPr>
                      <m:t>⊕</m:t>
                    </m:r>
                    <m:d>
                      <m:dPr>
                        <m:ctrlPr>
                          <a:rPr lang="ru-RU" sz="20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</a:rPr>
                          <m:t>010</m:t>
                        </m:r>
                      </m:e>
                    </m:d>
                    <m:r>
                      <a:rPr lang="ru-RU" sz="2000" b="0" i="1" smtClean="0">
                        <a:latin typeface="Cambria Math"/>
                        <a:ea typeface="Cambria Math"/>
                      </a:rPr>
                      <m:t>=2</m:t>
                    </m:r>
                  </m:oMath>
                </a14:m>
                <a:endParaRPr lang="ru-RU" sz="200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1800" b="0" i="1">
                            <a:latin typeface="Cambria Math"/>
                          </a:rPr>
                          <m:t>100</m:t>
                        </m:r>
                      </m:e>
                    </m:d>
                    <m:r>
                      <a:rPr lang="en-US" sz="2000" b="0" i="1">
                        <a:latin typeface="Cambria Math"/>
                        <a:ea typeface="Cambria Math"/>
                      </a:rPr>
                      <m:t>⊕</m:t>
                    </m:r>
                    <m:d>
                      <m:dPr>
                        <m:ctrlPr>
                          <a:rPr lang="ru-RU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  <m:r>
                          <a:rPr lang="ru-RU" sz="2000" b="0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ru-RU" sz="20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ru-RU" sz="20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ru-RU" sz="2000" dirty="0"/>
              </a:p>
              <a:p>
                <a:pPr lvl="1"/>
                <a:endParaRPr lang="ru-RU" sz="2000" b="1" dirty="0" smtClean="0"/>
              </a:p>
              <a:p>
                <a:endParaRPr lang="ru-RU" sz="2400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36093"/>
                <a:ext cx="8229600" cy="3345235"/>
              </a:xfrm>
              <a:blipFill rotWithShape="1">
                <a:blip r:embed="rId2"/>
                <a:stretch>
                  <a:fillRect l="-963" t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28</a:t>
            </a:r>
            <a:endParaRPr lang="ru-RU" dirty="0"/>
          </a:p>
        </p:txBody>
      </p:sp>
      <p:sp>
        <p:nvSpPr>
          <p:cNvPr id="5" name="Rectangle"/>
          <p:cNvSpPr/>
          <p:nvPr/>
        </p:nvSpPr>
        <p:spPr>
          <a:xfrm>
            <a:off x="3653098" y="1549861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Кодер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"/>
          <p:cNvSpPr/>
          <p:nvPr/>
        </p:nvSpPr>
        <p:spPr>
          <a:xfrm>
            <a:off x="5374632" y="1549861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Декодер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Прямая со стрелкой 6"/>
          <p:cNvCxnSpPr>
            <a:stCxn id="5" idx="2"/>
            <a:endCxn id="6" idx="0"/>
          </p:cNvCxnSpPr>
          <p:nvPr/>
        </p:nvCxnSpPr>
        <p:spPr>
          <a:xfrm>
            <a:off x="4413098" y="1777861"/>
            <a:ext cx="9615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2" idx="3"/>
            <a:endCxn id="5" idx="0"/>
          </p:cNvCxnSpPr>
          <p:nvPr/>
        </p:nvCxnSpPr>
        <p:spPr>
          <a:xfrm>
            <a:off x="3037377" y="1777861"/>
            <a:ext cx="61572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973984" y="2477409"/>
            <a:ext cx="280394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6" idx="3"/>
          </p:cNvCxnSpPr>
          <p:nvPr/>
        </p:nvCxnSpPr>
        <p:spPr>
          <a:xfrm flipV="1">
            <a:off x="5750895" y="2005861"/>
            <a:ext cx="3737" cy="4584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2"/>
            <a:endCxn id="14" idx="1"/>
          </p:cNvCxnSpPr>
          <p:nvPr/>
        </p:nvCxnSpPr>
        <p:spPr>
          <a:xfrm>
            <a:off x="6134632" y="1777861"/>
            <a:ext cx="5410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9305" y="1593195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305" y="1593195"/>
                <a:ext cx="64807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81951" y="2248325"/>
                <a:ext cx="521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1" y="2248325"/>
                <a:ext cx="52128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75646" y="1593195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646" y="1593195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19588" y="1412776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88" y="1412776"/>
                <a:ext cx="37061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16382" y="2095017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382" y="2095017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99382" y="1462279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/>
                        </a:rPr>
                        <m:t>𝐜</m:t>
                      </m:r>
                      <m:r>
                        <a:rPr lang="en-US" b="1" i="0" dirty="0" smtClean="0"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  <m:r>
                        <a:rPr lang="en-US" b="1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382" y="1462279"/>
                <a:ext cx="67518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50754"/>
              </p:ext>
            </p:extLst>
          </p:nvPr>
        </p:nvGraphicFramePr>
        <p:xfrm>
          <a:off x="5168157" y="4221088"/>
          <a:ext cx="33855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6402"/>
                <a:gridCol w="200919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Синдром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Смежный</a:t>
                      </a:r>
                      <a:r>
                        <a:rPr lang="ru-RU" baseline="0" dirty="0" smtClean="0"/>
                        <a:t> класс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(00)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{(000), (111)}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(01)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{(00</a:t>
                      </a:r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), (11</a:t>
                      </a:r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)}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(10)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{(0</a:t>
                      </a:r>
                      <a:r>
                        <a:rPr lang="ru-RU" b="1" dirty="0" smtClean="0"/>
                        <a:t>1</a:t>
                      </a:r>
                      <a:r>
                        <a:rPr lang="en-US" b="1" dirty="0" smtClean="0"/>
                        <a:t>0), (1</a:t>
                      </a:r>
                      <a:r>
                        <a:rPr lang="ru-RU" b="1" dirty="0" smtClean="0"/>
                        <a:t>0</a:t>
                      </a:r>
                      <a:r>
                        <a:rPr lang="en-US" b="1" dirty="0" smtClean="0"/>
                        <a:t>1)}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(11)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{(</a:t>
                      </a:r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00), (</a:t>
                      </a:r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11)}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5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Work\Aspirant\PhD\Tests\results\rd_coastguard_cif_30Hz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 t="5729" r="5469"/>
          <a:stretch/>
        </p:blipFill>
        <p:spPr bwMode="auto">
          <a:xfrm>
            <a:off x="6074276" y="1948850"/>
            <a:ext cx="3070418" cy="239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"/>
          <p:cNvSpPr/>
          <p:nvPr/>
        </p:nvSpPr>
        <p:spPr>
          <a:xfrm>
            <a:off x="1619672" y="1443393"/>
            <a:ext cx="1473349" cy="3137735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bevel/>
          </a:ln>
          <a:effectLst/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Применение распределенного кодирования для сжатия видео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80112" y="5509681"/>
                <a:ext cx="288321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 smtClean="0"/>
                  <a:t>Ошибка </a:t>
                </a:r>
                <a:r>
                  <a:rPr lang="ru-RU" sz="1400" b="1" dirty="0" err="1" smtClean="0"/>
                  <a:t>межкадрового</a:t>
                </a:r>
                <a:r>
                  <a:rPr lang="ru-RU" sz="1400" b="1" dirty="0" smtClean="0"/>
                  <a:t> предсказания</a:t>
                </a:r>
                <a:r>
                  <a:rPr lang="ru-RU" sz="1400" dirty="0" smtClean="0"/>
                  <a:t> (</a:t>
                </a:r>
                <a:r>
                  <a:rPr lang="en-US" sz="1400" dirty="0" smtClean="0"/>
                  <a:t>correlation noise</a:t>
                </a:r>
                <a:r>
                  <a:rPr lang="ru-RU" sz="1400" dirty="0" smtClean="0"/>
                  <a:t>)</a:t>
                </a:r>
                <a:r>
                  <a:rPr lang="en-US" sz="1400" dirty="0" smtClean="0"/>
                  <a:t>:</a:t>
                </a:r>
                <a:endParaRPr lang="ru-RU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𝐱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1" i="0" smtClean="0">
                          <a:latin typeface="Cambria Math"/>
                        </a:rPr>
                        <m:t>𝐲</m:t>
                      </m:r>
                      <m:r>
                        <a:rPr lang="en-US" b="1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509681"/>
                <a:ext cx="2883213" cy="1015663"/>
              </a:xfrm>
              <a:prstGeom prst="rect">
                <a:avLst/>
              </a:prstGeom>
              <a:blipFill rotWithShape="1">
                <a:blip r:embed="rId3"/>
                <a:stretch>
                  <a:fillRect t="-602" b="-2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Группа 85"/>
          <p:cNvGrpSpPr/>
          <p:nvPr/>
        </p:nvGrpSpPr>
        <p:grpSpPr>
          <a:xfrm>
            <a:off x="18683" y="1454085"/>
            <a:ext cx="6148346" cy="4279171"/>
            <a:chOff x="18683" y="1454085"/>
            <a:chExt cx="6148346" cy="4279171"/>
          </a:xfrm>
        </p:grpSpPr>
        <p:sp>
          <p:nvSpPr>
            <p:cNvPr id="32" name="Rectangle"/>
            <p:cNvSpPr/>
            <p:nvPr/>
          </p:nvSpPr>
          <p:spPr>
            <a:xfrm>
              <a:off x="3547075" y="1454085"/>
              <a:ext cx="1800037" cy="3127043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tx1"/>
              </a:solidFill>
              <a:bevel/>
            </a:ln>
            <a:effectLst/>
          </p:spPr>
          <p:txBody>
            <a:bodyPr wrap="square" lIns="36000" tIns="18000" rIns="36000" bIns="18000" rtlCol="0" anchor="ctr"/>
            <a:lstStyle/>
            <a:p>
              <a:pPr algn="ctr"/>
              <a:endParaRPr sz="1064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907704" y="3989531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2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3619083" y="3989531"/>
              <a:ext cx="1584176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Декодер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2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" name="Прямая со стрелкой 7"/>
            <p:cNvCxnSpPr>
              <a:stCxn id="5" idx="2"/>
              <a:endCxn id="6" idx="0"/>
            </p:cNvCxnSpPr>
            <p:nvPr/>
          </p:nvCxnSpPr>
          <p:spPr>
            <a:xfrm>
              <a:off x="2667704" y="4217531"/>
              <a:ext cx="9513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"/>
                <p:cNvSpPr/>
                <p:nvPr/>
              </p:nvSpPr>
              <p:spPr>
                <a:xfrm>
                  <a:off x="3756599" y="2985774"/>
                  <a:ext cx="1309144" cy="515234"/>
                </a:xfrm>
                <a:custGeom>
                  <a:avLst/>
                  <a:gdLst>
                    <a:gd name="connsiteX0" fmla="*/ 0 w 760000"/>
                    <a:gd name="connsiteY0" fmla="*/ 228000 h 456000"/>
                    <a:gd name="connsiteX1" fmla="*/ 380000 w 760000"/>
                    <a:gd name="connsiteY1" fmla="*/ 0 h 456000"/>
                    <a:gd name="connsiteX2" fmla="*/ 760000 w 760000"/>
                    <a:gd name="connsiteY2" fmla="*/ 228000 h 456000"/>
                    <a:gd name="connsiteX3" fmla="*/ 380000 w 760000"/>
                    <a:gd name="connsiteY3" fmla="*/ 456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0000" h="456000">
                      <a:moveTo>
                        <a:pt x="0" y="0"/>
                      </a:moveTo>
                      <a:lnTo>
                        <a:pt x="760000" y="0"/>
                      </a:lnTo>
                      <a:lnTo>
                        <a:pt x="760000" y="456000"/>
                      </a:lnTo>
                      <a:lnTo>
                        <a:pt x="0" y="45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36000" tIns="18000" rIns="36000" bIns="18000" rtlCol="0" anchor="ctr"/>
                <a:lstStyle/>
                <a:p>
                  <a:pPr algn="ctr"/>
                  <a:r>
                    <a:rPr lang="ru-RU" sz="1200" dirty="0" smtClean="0">
                      <a:solidFill>
                        <a:srgbClr val="000000"/>
                      </a:solidFill>
                      <a:latin typeface="Arial"/>
                    </a:rPr>
                    <a:t>Генерация дополнительной информации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Arial"/>
                    </a:rPr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200" i="1" dirty="0"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a14:m>
                  <a:r>
                    <a:rPr lang="en-US" sz="1200" dirty="0" smtClean="0">
                      <a:solidFill>
                        <a:srgbClr val="000000"/>
                      </a:solidFill>
                      <a:latin typeface="Arial"/>
                    </a:rPr>
                    <a:t>)</a:t>
                  </a:r>
                  <a:endParaRPr sz="12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" name="Rectangle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599" y="2985774"/>
                  <a:ext cx="1309144" cy="515234"/>
                </a:xfrm>
                <a:custGeom>
                  <a:avLst/>
                  <a:gdLst>
                    <a:gd name="connsiteX0" fmla="*/ 0 w 760000"/>
                    <a:gd name="connsiteY0" fmla="*/ 228000 h 456000"/>
                    <a:gd name="connsiteX1" fmla="*/ 380000 w 760000"/>
                    <a:gd name="connsiteY1" fmla="*/ 0 h 456000"/>
                    <a:gd name="connsiteX2" fmla="*/ 760000 w 760000"/>
                    <a:gd name="connsiteY2" fmla="*/ 228000 h 456000"/>
                    <a:gd name="connsiteX3" fmla="*/ 380000 w 760000"/>
                    <a:gd name="connsiteY3" fmla="*/ 456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0000" h="456000">
                      <a:moveTo>
                        <a:pt x="0" y="0"/>
                      </a:moveTo>
                      <a:lnTo>
                        <a:pt x="760000" y="0"/>
                      </a:lnTo>
                      <a:lnTo>
                        <a:pt x="760000" y="456000"/>
                      </a:lnTo>
                      <a:lnTo>
                        <a:pt x="0" y="45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4"/>
                  <a:stretch>
                    <a:fillRect l="-858" t="-1770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"/>
            <p:cNvSpPr/>
            <p:nvPr/>
          </p:nvSpPr>
          <p:spPr>
            <a:xfrm>
              <a:off x="1939792" y="1804834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Rectangle"/>
            <p:cNvSpPr/>
            <p:nvPr/>
          </p:nvSpPr>
          <p:spPr>
            <a:xfrm>
              <a:off x="3619083" y="1804834"/>
              <a:ext cx="1584176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Декодер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7" name="Прямая со стрелкой 16"/>
            <p:cNvCxnSpPr>
              <a:stCxn id="15" idx="2"/>
              <a:endCxn id="16" idx="0"/>
            </p:cNvCxnSpPr>
            <p:nvPr/>
          </p:nvCxnSpPr>
          <p:spPr>
            <a:xfrm>
              <a:off x="2699792" y="2032834"/>
              <a:ext cx="9192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10" idx="1"/>
              <a:endCxn id="16" idx="3"/>
            </p:cNvCxnSpPr>
            <p:nvPr/>
          </p:nvCxnSpPr>
          <p:spPr>
            <a:xfrm flipV="1">
              <a:off x="4411171" y="2260834"/>
              <a:ext cx="0" cy="724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6213" y="184816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13" y="1848168"/>
                  <a:ext cx="64807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59773" y="4032865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73" y="4032865"/>
                  <a:ext cx="64807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Прямая со стрелкой 22"/>
            <p:cNvCxnSpPr>
              <a:stCxn id="20" idx="3"/>
              <a:endCxn id="15" idx="0"/>
            </p:cNvCxnSpPr>
            <p:nvPr/>
          </p:nvCxnSpPr>
          <p:spPr>
            <a:xfrm>
              <a:off x="804285" y="2032834"/>
              <a:ext cx="11355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21" idx="3"/>
              <a:endCxn id="5" idx="0"/>
            </p:cNvCxnSpPr>
            <p:nvPr/>
          </p:nvCxnSpPr>
          <p:spPr>
            <a:xfrm>
              <a:off x="807845" y="4217531"/>
              <a:ext cx="1099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3034" y="194885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034" y="194885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01836" y="3848199"/>
                  <a:ext cx="37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/>
                          </a:rPr>
                          <m:t>𝐳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836" y="3848199"/>
                  <a:ext cx="37382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793209" y="4032865"/>
                  <a:ext cx="37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𝐳</m:t>
                            </m:r>
                          </m:e>
                        </m:acc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3209" y="4032865"/>
                  <a:ext cx="37382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645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 стрелкой 32"/>
            <p:cNvCxnSpPr>
              <a:stCxn id="6" idx="2"/>
              <a:endCxn id="31" idx="1"/>
            </p:cNvCxnSpPr>
            <p:nvPr/>
          </p:nvCxnSpPr>
          <p:spPr>
            <a:xfrm>
              <a:off x="5203259" y="4217531"/>
              <a:ext cx="589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051131" y="2555612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31" y="2555612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779323" y="18481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323" y="184816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Прямая со стрелкой 36"/>
            <p:cNvCxnSpPr>
              <a:stCxn id="16" idx="2"/>
              <a:endCxn id="36" idx="1"/>
            </p:cNvCxnSpPr>
            <p:nvPr/>
          </p:nvCxnSpPr>
          <p:spPr>
            <a:xfrm>
              <a:off x="5203259" y="2032834"/>
              <a:ext cx="5760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Соединительная линия уступом 40"/>
            <p:cNvCxnSpPr>
              <a:stCxn id="6" idx="2"/>
              <a:endCxn id="10" idx="2"/>
            </p:cNvCxnSpPr>
            <p:nvPr/>
          </p:nvCxnSpPr>
          <p:spPr>
            <a:xfrm flipH="1" flipV="1">
              <a:off x="5065743" y="3243391"/>
              <a:ext cx="137516" cy="974140"/>
            </a:xfrm>
            <a:prstGeom prst="bentConnector3">
              <a:avLst>
                <a:gd name="adj1" fmla="val -166235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Соединительная линия уступом 46"/>
            <p:cNvCxnSpPr>
              <a:stCxn id="28" idx="2"/>
              <a:endCxn id="35" idx="1"/>
            </p:cNvCxnSpPr>
            <p:nvPr/>
          </p:nvCxnSpPr>
          <p:spPr>
            <a:xfrm rot="16200000" flipH="1">
              <a:off x="2423688" y="1112835"/>
              <a:ext cx="422096" cy="2832790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90276" y="2431921"/>
              <a:ext cx="170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в</a:t>
              </a:r>
              <a:r>
                <a:rPr lang="ru-RU" sz="1200" b="1" dirty="0" smtClean="0"/>
                <a:t>иртуальный канал</a:t>
              </a:r>
              <a:endParaRPr lang="ru-RU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66337" y="1491294"/>
              <a:ext cx="1736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b="1" dirty="0" smtClean="0"/>
                <a:t>Приемник</a:t>
              </a:r>
              <a:endParaRPr lang="ru-RU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83" y="2592468"/>
              <a:ext cx="1384965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/>
                <a:t>Промежуточные кадры</a:t>
              </a:r>
            </a:p>
            <a:p>
              <a:r>
                <a:rPr lang="ru-RU" sz="1100" dirty="0" smtClean="0"/>
                <a:t>(например, кадры с четными номерами)</a:t>
              </a:r>
              <a:endParaRPr lang="ru-RU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683" y="4625260"/>
              <a:ext cx="110625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/>
                <a:t>Ключевые кадры (например, кадры с нечетными номерами)</a:t>
              </a:r>
              <a:endParaRPr lang="ru-RU" sz="1100" dirty="0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V="1">
              <a:off x="476689" y="4346413"/>
              <a:ext cx="7120" cy="334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flipV="1">
              <a:off x="476689" y="2236882"/>
              <a:ext cx="3560" cy="3491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Группа 83"/>
          <p:cNvGrpSpPr/>
          <p:nvPr/>
        </p:nvGrpSpPr>
        <p:grpSpPr>
          <a:xfrm>
            <a:off x="1547664" y="4950460"/>
            <a:ext cx="5133716" cy="1712907"/>
            <a:chOff x="3913354" y="5157192"/>
            <a:chExt cx="5133716" cy="1712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913354" y="5200526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354" y="5200526"/>
                  <a:ext cx="37061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Овал 42"/>
            <p:cNvSpPr/>
            <p:nvPr/>
          </p:nvSpPr>
          <p:spPr>
            <a:xfrm>
              <a:off x="6096149" y="5882698"/>
              <a:ext cx="277179" cy="2771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Прямоугольник 43"/>
                <p:cNvSpPr/>
                <p:nvPr/>
              </p:nvSpPr>
              <p:spPr>
                <a:xfrm>
                  <a:off x="6039011" y="6500767"/>
                  <a:ext cx="3914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>
                            <a:latin typeface="Cambria Math"/>
                          </a:rPr>
                          <m:t>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4" name="Прямоугольник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011" y="6500767"/>
                  <a:ext cx="391453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Прямоугольник 52"/>
                <p:cNvSpPr/>
                <p:nvPr/>
              </p:nvSpPr>
              <p:spPr>
                <a:xfrm>
                  <a:off x="8676456" y="5201578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3" name="Прямоугольник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456" y="5201578"/>
                  <a:ext cx="37061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"/>
            <p:cNvSpPr/>
            <p:nvPr/>
          </p:nvSpPr>
          <p:spPr>
            <a:xfrm>
              <a:off x="4676096" y="5157192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Rectangle"/>
            <p:cNvSpPr/>
            <p:nvPr/>
          </p:nvSpPr>
          <p:spPr>
            <a:xfrm>
              <a:off x="7164288" y="5157192"/>
              <a:ext cx="108012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Декодер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1" name="Прямая со стрелкой 60"/>
            <p:cNvCxnSpPr>
              <a:stCxn id="39" idx="3"/>
              <a:endCxn id="57" idx="0"/>
            </p:cNvCxnSpPr>
            <p:nvPr/>
          </p:nvCxnSpPr>
          <p:spPr>
            <a:xfrm>
              <a:off x="4283968" y="5385192"/>
              <a:ext cx="3921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>
              <a:stCxn id="57" idx="2"/>
              <a:endCxn id="59" idx="0"/>
            </p:cNvCxnSpPr>
            <p:nvPr/>
          </p:nvCxnSpPr>
          <p:spPr>
            <a:xfrm>
              <a:off x="5436096" y="5385192"/>
              <a:ext cx="1728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>
              <a:stCxn id="59" idx="2"/>
              <a:endCxn id="53" idx="1"/>
            </p:cNvCxnSpPr>
            <p:nvPr/>
          </p:nvCxnSpPr>
          <p:spPr>
            <a:xfrm>
              <a:off x="8244408" y="5385192"/>
              <a:ext cx="432048" cy="10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Соединительная линия уступом 71"/>
            <p:cNvCxnSpPr>
              <a:stCxn id="39" idx="2"/>
              <a:endCxn id="43" idx="2"/>
            </p:cNvCxnSpPr>
            <p:nvPr/>
          </p:nvCxnSpPr>
          <p:spPr>
            <a:xfrm rot="16200000" flipH="1">
              <a:off x="4871690" y="4796829"/>
              <a:ext cx="451430" cy="199748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endCxn id="59" idx="3"/>
            </p:cNvCxnSpPr>
            <p:nvPr/>
          </p:nvCxnSpPr>
          <p:spPr>
            <a:xfrm flipV="1">
              <a:off x="7704348" y="5613192"/>
              <a:ext cx="0" cy="4080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43" idx="6"/>
            </p:cNvCxnSpPr>
            <p:nvPr/>
          </p:nvCxnSpPr>
          <p:spPr>
            <a:xfrm>
              <a:off x="6373328" y="6021288"/>
              <a:ext cx="13310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Прямоугольник 80"/>
            <p:cNvSpPr/>
            <p:nvPr/>
          </p:nvSpPr>
          <p:spPr>
            <a:xfrm>
              <a:off x="5134501" y="5651956"/>
              <a:ext cx="2317819" cy="5760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14055" y="5657072"/>
              <a:ext cx="170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в</a:t>
              </a:r>
              <a:r>
                <a:rPr lang="ru-RU" sz="1200" b="1" dirty="0" smtClean="0"/>
                <a:t>иртуальный канал</a:t>
              </a:r>
              <a:endParaRPr lang="ru-RU" sz="1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7668344" y="5657072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5657072"/>
                  <a:ext cx="38664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Прямая со стрелкой 66"/>
            <p:cNvCxnSpPr>
              <a:stCxn id="44" idx="0"/>
              <a:endCxn id="43" idx="4"/>
            </p:cNvCxnSpPr>
            <p:nvPr/>
          </p:nvCxnSpPr>
          <p:spPr>
            <a:xfrm flipV="1">
              <a:off x="6234738" y="6159877"/>
              <a:ext cx="1" cy="340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191156" y="4765794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/>
                        </a:rPr>
                        <m:t>𝐜</m:t>
                      </m:r>
                      <m:r>
                        <a:rPr lang="en-US" b="1" i="0" dirty="0" smtClean="0"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  <m:r>
                        <a:rPr lang="en-US" b="1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156" y="4765794"/>
                <a:ext cx="675185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1324704" y="1462963"/>
            <a:ext cx="173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Передатчик</a:t>
            </a:r>
            <a:endParaRPr lang="ru-RU" sz="1200" b="1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7740352" y="2383687"/>
            <a:ext cx="0" cy="2396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Прямоугольник 1074"/>
          <p:cNvSpPr/>
          <p:nvPr/>
        </p:nvSpPr>
        <p:spPr>
          <a:xfrm>
            <a:off x="55169" y="1484784"/>
            <a:ext cx="8909317" cy="18002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4" name="Прямоугольник 213"/>
          <p:cNvSpPr/>
          <p:nvPr/>
        </p:nvSpPr>
        <p:spPr>
          <a:xfrm>
            <a:off x="55170" y="3515209"/>
            <a:ext cx="8909317" cy="3291108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2987824" y="3056677"/>
            <a:ext cx="556610" cy="101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6444208" y="1556792"/>
            <a:ext cx="1080120" cy="1598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Ошибки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 в модели </a:t>
            </a:r>
            <a:r>
              <a:rPr lang="en-US" sz="3000" b="1" dirty="0" smtClean="0"/>
              <a:t>DISCOVER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212467"/>
            <a:ext cx="1257854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ДКП 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и квантование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Прямая со стрелкой 6"/>
          <p:cNvCxnSpPr>
            <a:endCxn id="6" idx="1"/>
          </p:cNvCxnSpPr>
          <p:nvPr/>
        </p:nvCxnSpPr>
        <p:spPr>
          <a:xfrm>
            <a:off x="1109578" y="2482467"/>
            <a:ext cx="2220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915816" y="1960848"/>
                <a:ext cx="972108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𝐪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,0)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960848"/>
                <a:ext cx="972108" cy="216024"/>
              </a:xfrm>
              <a:prstGeom prst="rect">
                <a:avLst/>
              </a:prstGeom>
              <a:blipFill rotWithShape="1">
                <a:blip r:embed="rId2"/>
                <a:stretch>
                  <a:fillRect t="-8108" b="-35135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915816" y="2374455"/>
                <a:ext cx="972108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𝐪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(0,1)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374455"/>
                <a:ext cx="972108" cy="216024"/>
              </a:xfrm>
              <a:prstGeom prst="rect">
                <a:avLst/>
              </a:prstGeom>
              <a:blipFill rotWithShape="1">
                <a:blip r:embed="rId3"/>
                <a:stretch>
                  <a:fillRect t="-8108" b="-35135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915816" y="2824944"/>
                <a:ext cx="972108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𝐪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(3,3)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824944"/>
                <a:ext cx="972108" cy="216024"/>
              </a:xfrm>
              <a:prstGeom prst="rect">
                <a:avLst/>
              </a:prstGeom>
              <a:blipFill rotWithShape="1">
                <a:blip r:embed="rId4"/>
                <a:stretch>
                  <a:fillRect t="-5263" b="-34211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15816" y="2464904"/>
            <a:ext cx="20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16" name="Соединительная линия уступом 15"/>
          <p:cNvCxnSpPr>
            <a:stCxn id="6" idx="3"/>
            <a:endCxn id="10" idx="1"/>
          </p:cNvCxnSpPr>
          <p:nvPr/>
        </p:nvCxnSpPr>
        <p:spPr>
          <a:xfrm flipV="1">
            <a:off x="2589494" y="2068860"/>
            <a:ext cx="326322" cy="413607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6" idx="3"/>
            <a:endCxn id="14" idx="1"/>
          </p:cNvCxnSpPr>
          <p:nvPr/>
        </p:nvCxnSpPr>
        <p:spPr>
          <a:xfrm>
            <a:off x="2589494" y="2482467"/>
            <a:ext cx="326322" cy="450489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32285" y="1628800"/>
                <a:ext cx="14359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 smtClean="0"/>
                  <a:t>Промежуточный кадр,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5" y="1628800"/>
                <a:ext cx="1435933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475656" y="1435423"/>
            <a:ext cx="95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Кодер</a:t>
            </a:r>
            <a:endParaRPr lang="ru-RU" sz="2000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331640" y="4258306"/>
            <a:ext cx="1257854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ДКП 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и квантование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" name="Прямая со стрелкой 25"/>
          <p:cNvCxnSpPr>
            <a:endCxn id="25" idx="1"/>
          </p:cNvCxnSpPr>
          <p:nvPr/>
        </p:nvCxnSpPr>
        <p:spPr>
          <a:xfrm>
            <a:off x="1109578" y="4524966"/>
            <a:ext cx="222062" cy="33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915816" y="4072429"/>
                <a:ext cx="585851" cy="21892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𝐪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,0)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072429"/>
                <a:ext cx="585851" cy="218926"/>
              </a:xfrm>
              <a:prstGeom prst="rect">
                <a:avLst/>
              </a:prstGeom>
              <a:blipFill rotWithShape="1">
                <a:blip r:embed="rId6"/>
                <a:stretch>
                  <a:fillRect l="-4082" t="-15789" b="-34211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2908757" y="4417392"/>
                <a:ext cx="585851" cy="21892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>
                                  <a:latin typeface="Cambria Math"/>
                                </a:rPr>
                                <m:t>𝐪</m:t>
                              </m:r>
                            </m:e>
                          </m:acc>
                        </m:e>
                        <m:sup>
                          <m:r>
                            <a:rPr lang="en-US" sz="16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0,1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57" y="4417392"/>
                <a:ext cx="585851" cy="218926"/>
              </a:xfrm>
              <a:prstGeom prst="rect">
                <a:avLst/>
              </a:prstGeom>
              <a:blipFill rotWithShape="1">
                <a:blip r:embed="rId7"/>
                <a:stretch>
                  <a:fillRect l="-5102" t="-18421" b="-31579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2915816" y="4864517"/>
                <a:ext cx="585851" cy="21892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>
                                  <a:latin typeface="Cambria Math"/>
                                </a:rPr>
                                <m:t>𝐪</m:t>
                              </m:r>
                            </m:e>
                          </m:acc>
                        </m:e>
                        <m:sup>
                          <m:r>
                            <a:rPr lang="en-US" sz="16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3,3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864517"/>
                <a:ext cx="585851" cy="218926"/>
              </a:xfrm>
              <a:prstGeom prst="rect">
                <a:avLst/>
              </a:prstGeom>
              <a:blipFill rotWithShape="1">
                <a:blip r:embed="rId8"/>
                <a:stretch>
                  <a:fillRect l="-4082" t="-15789" b="-34211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915816" y="4528306"/>
            <a:ext cx="576064" cy="37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31" name="Соединительная линия уступом 30"/>
          <p:cNvCxnSpPr>
            <a:stCxn id="25" idx="3"/>
            <a:endCxn id="27" idx="1"/>
          </p:cNvCxnSpPr>
          <p:nvPr/>
        </p:nvCxnSpPr>
        <p:spPr>
          <a:xfrm flipV="1">
            <a:off x="2589494" y="4181892"/>
            <a:ext cx="326322" cy="34641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5" idx="3"/>
            <a:endCxn id="29" idx="1"/>
          </p:cNvCxnSpPr>
          <p:nvPr/>
        </p:nvCxnSpPr>
        <p:spPr>
          <a:xfrm>
            <a:off x="2589494" y="4528306"/>
            <a:ext cx="326322" cy="44567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-108520" y="3501008"/>
                <a:ext cx="1584176" cy="64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 smtClean="0"/>
                  <a:t>Результат </a:t>
                </a:r>
                <a:r>
                  <a:rPr lang="ru-RU" sz="1200" dirty="0" err="1" smtClean="0"/>
                  <a:t>межкадрового</a:t>
                </a:r>
                <a:r>
                  <a:rPr lang="ru-RU" sz="1200" dirty="0" smtClean="0"/>
                  <a:t> предсказания,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2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1">
                                <a:latin typeface="Cambria Math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3501008"/>
                <a:ext cx="1584176" cy="649665"/>
              </a:xfrm>
              <a:prstGeom prst="rect">
                <a:avLst/>
              </a:prstGeom>
              <a:blipFill rotWithShape="1">
                <a:blip r:embed="rId9"/>
                <a:stretch>
                  <a:fillRect t="-935" b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334470" y="3515209"/>
            <a:ext cx="125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Декодер</a:t>
            </a:r>
            <a:endParaRPr lang="ru-RU" sz="2000" b="1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4211960" y="2139990"/>
            <a:ext cx="1944216" cy="68495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Расчет проверочной информации  (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LDPCA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)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" name="Соединительная линия уступом 44"/>
          <p:cNvCxnSpPr>
            <a:stCxn id="10" idx="3"/>
            <a:endCxn id="44" idx="1"/>
          </p:cNvCxnSpPr>
          <p:nvPr/>
        </p:nvCxnSpPr>
        <p:spPr>
          <a:xfrm>
            <a:off x="3887924" y="2068860"/>
            <a:ext cx="324036" cy="4136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14" idx="3"/>
            <a:endCxn id="44" idx="1"/>
          </p:cNvCxnSpPr>
          <p:nvPr/>
        </p:nvCxnSpPr>
        <p:spPr>
          <a:xfrm flipV="1">
            <a:off x="3887924" y="2482467"/>
            <a:ext cx="324036" cy="4504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6588224" y="2032856"/>
                <a:ext cx="864096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𝐜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,0)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032856"/>
                <a:ext cx="864096" cy="216024"/>
              </a:xfrm>
              <a:prstGeom prst="rect">
                <a:avLst/>
              </a:prstGeom>
              <a:blipFill rotWithShape="1">
                <a:blip r:embed="rId10"/>
                <a:stretch>
                  <a:fillRect t="-5263" b="-7895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/>
              <p:cNvSpPr/>
              <p:nvPr/>
            </p:nvSpPr>
            <p:spPr>
              <a:xfrm>
                <a:off x="6588224" y="2374455"/>
                <a:ext cx="864096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𝐜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(0,1)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5" name="Прямоуголь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74455"/>
                <a:ext cx="864096" cy="216024"/>
              </a:xfrm>
              <a:prstGeom prst="rect">
                <a:avLst/>
              </a:prstGeom>
              <a:blipFill rotWithShape="1">
                <a:blip r:embed="rId11"/>
                <a:stretch>
                  <a:fillRect t="-8108" b="-8108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6588223" y="2824944"/>
                <a:ext cx="864097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𝐜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(3,3)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3" y="2824944"/>
                <a:ext cx="864097" cy="216024"/>
              </a:xfrm>
              <a:prstGeom prst="rect">
                <a:avLst/>
              </a:prstGeom>
              <a:blipFill rotWithShape="1">
                <a:blip r:embed="rId12"/>
                <a:stretch>
                  <a:fillRect t="-5263" b="-7895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6581314" y="24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58" name="Соединительная линия уступом 57"/>
          <p:cNvCxnSpPr>
            <a:stCxn id="44" idx="3"/>
            <a:endCxn id="54" idx="1"/>
          </p:cNvCxnSpPr>
          <p:nvPr/>
        </p:nvCxnSpPr>
        <p:spPr>
          <a:xfrm flipV="1">
            <a:off x="6156176" y="2140868"/>
            <a:ext cx="432048" cy="34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44" idx="3"/>
            <a:endCxn id="56" idx="1"/>
          </p:cNvCxnSpPr>
          <p:nvPr/>
        </p:nvCxnSpPr>
        <p:spPr>
          <a:xfrm>
            <a:off x="6156176" y="2482467"/>
            <a:ext cx="432047" cy="4504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44208" y="148478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Буфер кодера</a:t>
            </a:r>
            <a:endParaRPr lang="ru-RU" sz="16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3742085" y="4258306"/>
            <a:ext cx="2270075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Исправление ошибок (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LDPCA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)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" name="Прямая со стрелкой 72"/>
          <p:cNvCxnSpPr>
            <a:stCxn id="44" idx="3"/>
            <a:endCxn id="55" idx="1"/>
          </p:cNvCxnSpPr>
          <p:nvPr/>
        </p:nvCxnSpPr>
        <p:spPr>
          <a:xfrm>
            <a:off x="6156176" y="2482467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3" idx="3"/>
            <a:endCxn id="44" idx="1"/>
          </p:cNvCxnSpPr>
          <p:nvPr/>
        </p:nvCxnSpPr>
        <p:spPr>
          <a:xfrm>
            <a:off x="3887924" y="2482467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" idx="3"/>
            <a:endCxn id="13" idx="1"/>
          </p:cNvCxnSpPr>
          <p:nvPr/>
        </p:nvCxnSpPr>
        <p:spPr>
          <a:xfrm>
            <a:off x="2589494" y="2482467"/>
            <a:ext cx="32632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25" idx="3"/>
            <a:endCxn id="28" idx="1"/>
          </p:cNvCxnSpPr>
          <p:nvPr/>
        </p:nvCxnSpPr>
        <p:spPr>
          <a:xfrm flipV="1">
            <a:off x="2589494" y="4526855"/>
            <a:ext cx="319263" cy="14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28" idx="3"/>
            <a:endCxn id="72" idx="1"/>
          </p:cNvCxnSpPr>
          <p:nvPr/>
        </p:nvCxnSpPr>
        <p:spPr>
          <a:xfrm>
            <a:off x="3494608" y="4526855"/>
            <a:ext cx="247477" cy="14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29" idx="3"/>
            <a:endCxn id="72" idx="1"/>
          </p:cNvCxnSpPr>
          <p:nvPr/>
        </p:nvCxnSpPr>
        <p:spPr>
          <a:xfrm flipV="1">
            <a:off x="3501667" y="4528306"/>
            <a:ext cx="240418" cy="4456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27" idx="3"/>
            <a:endCxn id="72" idx="1"/>
          </p:cNvCxnSpPr>
          <p:nvPr/>
        </p:nvCxnSpPr>
        <p:spPr>
          <a:xfrm>
            <a:off x="3501667" y="4181892"/>
            <a:ext cx="240418" cy="3464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stCxn id="70" idx="2"/>
            <a:endCxn id="72" idx="0"/>
          </p:cNvCxnSpPr>
          <p:nvPr/>
        </p:nvCxnSpPr>
        <p:spPr>
          <a:xfrm rot="5400000">
            <a:off x="5379227" y="2653264"/>
            <a:ext cx="1102939" cy="2107145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Прямоугольник 109"/>
              <p:cNvSpPr/>
              <p:nvPr/>
            </p:nvSpPr>
            <p:spPr>
              <a:xfrm>
                <a:off x="6365378" y="4075355"/>
                <a:ext cx="582238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600" b="1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𝐪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(0,</m:t>
                          </m:r>
                          <m:r>
                            <a:rPr lang="en-US" sz="160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10" name="Прямоугольник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378" y="4075355"/>
                <a:ext cx="582238" cy="216024"/>
              </a:xfrm>
              <a:prstGeom prst="rect">
                <a:avLst/>
              </a:prstGeom>
              <a:blipFill rotWithShape="1">
                <a:blip r:embed="rId13"/>
                <a:stretch>
                  <a:fillRect l="-5102" t="-10811" b="-35135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Прямоугольник 110"/>
              <p:cNvSpPr/>
              <p:nvPr/>
            </p:nvSpPr>
            <p:spPr>
              <a:xfrm>
                <a:off x="6365378" y="4416954"/>
                <a:ext cx="582238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600" b="1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dirty="0">
                                  <a:latin typeface="Cambria Math"/>
                                </a:rPr>
                                <m:t>𝐪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(0,1)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11" name="Прямоугольник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378" y="4416954"/>
                <a:ext cx="582238" cy="216024"/>
              </a:xfrm>
              <a:prstGeom prst="rect">
                <a:avLst/>
              </a:prstGeom>
              <a:blipFill rotWithShape="1">
                <a:blip r:embed="rId14"/>
                <a:stretch>
                  <a:fillRect l="-5102" t="-10811" b="-35135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Прямоугольник 111"/>
              <p:cNvSpPr/>
              <p:nvPr/>
            </p:nvSpPr>
            <p:spPr>
              <a:xfrm>
                <a:off x="6365264" y="4867443"/>
                <a:ext cx="583000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600" b="1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dirty="0">
                                  <a:latin typeface="Cambria Math"/>
                                </a:rPr>
                                <m:t>𝐪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(3,3)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12" name="Прямоугольник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264" y="4867443"/>
                <a:ext cx="583000" cy="216024"/>
              </a:xfrm>
              <a:prstGeom prst="rect">
                <a:avLst/>
              </a:prstGeom>
              <a:blipFill rotWithShape="1">
                <a:blip r:embed="rId15"/>
                <a:stretch>
                  <a:fillRect l="-5102" t="-7895" b="-34211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372200" y="4489533"/>
            <a:ext cx="48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114" name="Соединительная линия уступом 113"/>
          <p:cNvCxnSpPr>
            <a:stCxn id="72" idx="3"/>
            <a:endCxn id="112" idx="1"/>
          </p:cNvCxnSpPr>
          <p:nvPr/>
        </p:nvCxnSpPr>
        <p:spPr>
          <a:xfrm>
            <a:off x="6012160" y="4528306"/>
            <a:ext cx="353104" cy="4471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72" idx="3"/>
            <a:endCxn id="110" idx="1"/>
          </p:cNvCxnSpPr>
          <p:nvPr/>
        </p:nvCxnSpPr>
        <p:spPr>
          <a:xfrm flipV="1">
            <a:off x="6012160" y="4183367"/>
            <a:ext cx="353218" cy="3449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72" idx="3"/>
            <a:endCxn id="111" idx="1"/>
          </p:cNvCxnSpPr>
          <p:nvPr/>
        </p:nvCxnSpPr>
        <p:spPr>
          <a:xfrm flipV="1">
            <a:off x="6012160" y="4524966"/>
            <a:ext cx="353218" cy="33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7362310" y="4254966"/>
            <a:ext cx="1548172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/>
              </a:rPr>
              <a:t>О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ДКП 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и восстановление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0" name="Прямая со стрелкой 139"/>
          <p:cNvCxnSpPr>
            <a:stCxn id="138" idx="2"/>
            <a:endCxn id="94" idx="0"/>
          </p:cNvCxnSpPr>
          <p:nvPr/>
        </p:nvCxnSpPr>
        <p:spPr>
          <a:xfrm>
            <a:off x="8136396" y="4794966"/>
            <a:ext cx="0" cy="4639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142"/>
          <p:cNvCxnSpPr>
            <a:stCxn id="112" idx="3"/>
            <a:endCxn id="138" idx="1"/>
          </p:cNvCxnSpPr>
          <p:nvPr/>
        </p:nvCxnSpPr>
        <p:spPr>
          <a:xfrm flipV="1">
            <a:off x="6948264" y="4524966"/>
            <a:ext cx="414046" cy="4504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11" idx="3"/>
            <a:endCxn id="138" idx="1"/>
          </p:cNvCxnSpPr>
          <p:nvPr/>
        </p:nvCxnSpPr>
        <p:spPr>
          <a:xfrm>
            <a:off x="6947616" y="4524966"/>
            <a:ext cx="41469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stCxn id="110" idx="3"/>
            <a:endCxn id="138" idx="1"/>
          </p:cNvCxnSpPr>
          <p:nvPr/>
        </p:nvCxnSpPr>
        <p:spPr>
          <a:xfrm>
            <a:off x="6947616" y="4183367"/>
            <a:ext cx="414694" cy="34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-128756" y="5157192"/>
                <a:ext cx="1585620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 smtClean="0"/>
                  <a:t>Оценка ошибок </a:t>
                </a:r>
                <a:r>
                  <a:rPr lang="ru-RU" sz="1200" dirty="0" err="1" smtClean="0"/>
                  <a:t>межкадрового</a:t>
                </a:r>
                <a:r>
                  <a:rPr lang="ru-RU" sz="1200" dirty="0" smtClean="0"/>
                  <a:t> предсказания,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1">
                                <a:latin typeface="Cambria Math"/>
                              </a:rPr>
                              <m:t>𝐍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756" y="5157192"/>
                <a:ext cx="1585620" cy="650947"/>
              </a:xfrm>
              <a:prstGeom prst="rect">
                <a:avLst/>
              </a:prstGeom>
              <a:blipFill rotWithShape="1">
                <a:blip r:embed="rId16"/>
                <a:stretch>
                  <a:fillRect t="-935" r="-5000" b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Прямоугольник 158"/>
          <p:cNvSpPr/>
          <p:nvPr/>
        </p:nvSpPr>
        <p:spPr>
          <a:xfrm>
            <a:off x="1331640" y="5925550"/>
            <a:ext cx="115212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ДКП 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4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0" name="Прямая со стрелкой 159"/>
          <p:cNvCxnSpPr>
            <a:endCxn id="159" idx="1"/>
          </p:cNvCxnSpPr>
          <p:nvPr/>
        </p:nvCxnSpPr>
        <p:spPr>
          <a:xfrm flipV="1">
            <a:off x="1109578" y="6195550"/>
            <a:ext cx="222062" cy="14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3851920" y="5759195"/>
            <a:ext cx="1872208" cy="87271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Оценка параметров ошибок </a:t>
            </a:r>
            <a:r>
              <a:rPr lang="ru-RU" sz="1400" b="1" dirty="0" err="1" smtClean="0">
                <a:solidFill>
                  <a:srgbClr val="000000"/>
                </a:solidFill>
                <a:latin typeface="Arial"/>
              </a:rPr>
              <a:t>межкадрового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 предсказания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Прямоугольник 163"/>
              <p:cNvSpPr/>
              <p:nvPr/>
            </p:nvSpPr>
            <p:spPr>
              <a:xfrm>
                <a:off x="2915816" y="5733256"/>
                <a:ext cx="585851" cy="21892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,0)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4" name="Прямоугольник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733256"/>
                <a:ext cx="585851" cy="218926"/>
              </a:xfrm>
              <a:prstGeom prst="rect">
                <a:avLst/>
              </a:prstGeom>
              <a:blipFill rotWithShape="1">
                <a:blip r:embed="rId17"/>
                <a:stretch>
                  <a:fillRect l="-3061" t="-18421" b="-7895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Прямоугольник 164"/>
              <p:cNvSpPr/>
              <p:nvPr/>
            </p:nvSpPr>
            <p:spPr>
              <a:xfrm>
                <a:off x="2906029" y="6086087"/>
                <a:ext cx="585851" cy="21892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en-US" sz="16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0,1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5" name="Прямоугольник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29" y="6086087"/>
                <a:ext cx="585851" cy="218926"/>
              </a:xfrm>
              <a:prstGeom prst="rect">
                <a:avLst/>
              </a:prstGeom>
              <a:blipFill rotWithShape="1">
                <a:blip r:embed="rId18"/>
                <a:stretch>
                  <a:fillRect l="-4082" t="-18421" b="-7895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Прямоугольник 165"/>
              <p:cNvSpPr/>
              <p:nvPr/>
            </p:nvSpPr>
            <p:spPr>
              <a:xfrm>
                <a:off x="2915816" y="6522442"/>
                <a:ext cx="585851" cy="21892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en-US" sz="16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3,3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6" name="Прямоугольник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6522442"/>
                <a:ext cx="585851" cy="218926"/>
              </a:xfrm>
              <a:prstGeom prst="rect">
                <a:avLst/>
              </a:prstGeom>
              <a:blipFill rotWithShape="1">
                <a:blip r:embed="rId19"/>
                <a:stretch>
                  <a:fillRect l="-3061" t="-18421" b="-7895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2915816" y="6189133"/>
            <a:ext cx="576064" cy="37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168" name="Соединительная линия уступом 167"/>
          <p:cNvCxnSpPr>
            <a:stCxn id="159" idx="3"/>
            <a:endCxn id="164" idx="1"/>
          </p:cNvCxnSpPr>
          <p:nvPr/>
        </p:nvCxnSpPr>
        <p:spPr>
          <a:xfrm flipV="1">
            <a:off x="2483768" y="5842719"/>
            <a:ext cx="432048" cy="35283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159" idx="3"/>
            <a:endCxn id="166" idx="1"/>
          </p:cNvCxnSpPr>
          <p:nvPr/>
        </p:nvCxnSpPr>
        <p:spPr>
          <a:xfrm>
            <a:off x="2483768" y="6195550"/>
            <a:ext cx="432048" cy="4363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59" idx="3"/>
            <a:endCxn id="165" idx="1"/>
          </p:cNvCxnSpPr>
          <p:nvPr/>
        </p:nvCxnSpPr>
        <p:spPr>
          <a:xfrm>
            <a:off x="2483768" y="6195550"/>
            <a:ext cx="4222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65" idx="3"/>
          </p:cNvCxnSpPr>
          <p:nvPr/>
        </p:nvCxnSpPr>
        <p:spPr>
          <a:xfrm>
            <a:off x="3491880" y="6195550"/>
            <a:ext cx="357312" cy="14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166" idx="3"/>
            <a:endCxn id="163" idx="1"/>
          </p:cNvCxnSpPr>
          <p:nvPr/>
        </p:nvCxnSpPr>
        <p:spPr>
          <a:xfrm flipV="1">
            <a:off x="3501667" y="6195550"/>
            <a:ext cx="350253" cy="4363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172"/>
          <p:cNvCxnSpPr>
            <a:stCxn id="164" idx="3"/>
            <a:endCxn id="163" idx="1"/>
          </p:cNvCxnSpPr>
          <p:nvPr/>
        </p:nvCxnSpPr>
        <p:spPr>
          <a:xfrm>
            <a:off x="3501667" y="5842719"/>
            <a:ext cx="350253" cy="3528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Прямоугольник 182"/>
              <p:cNvSpPr/>
              <p:nvPr/>
            </p:nvSpPr>
            <p:spPr>
              <a:xfrm>
                <a:off x="3676793" y="5085184"/>
                <a:ext cx="510716" cy="45233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𝛂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,0)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83" name="Прямоугольник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93" y="5085184"/>
                <a:ext cx="510716" cy="452333"/>
              </a:xfrm>
              <a:prstGeom prst="rect">
                <a:avLst/>
              </a:prstGeom>
              <a:blipFill rotWithShape="1">
                <a:blip r:embed="rId20"/>
                <a:stretch>
                  <a:fillRect l="-12791" r="-1163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TextBox 185"/>
          <p:cNvSpPr txBox="1"/>
          <p:nvPr/>
        </p:nvSpPr>
        <p:spPr>
          <a:xfrm>
            <a:off x="4644008" y="5272114"/>
            <a:ext cx="381540" cy="37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Прямоугольник 190"/>
              <p:cNvSpPr/>
              <p:nvPr/>
            </p:nvSpPr>
            <p:spPr>
              <a:xfrm>
                <a:off x="4270592" y="5085184"/>
                <a:ext cx="517432" cy="45233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𝛂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(0,1)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91" name="Прямоугольник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592" y="5085184"/>
                <a:ext cx="517432" cy="452333"/>
              </a:xfrm>
              <a:prstGeom prst="rect">
                <a:avLst/>
              </a:prstGeom>
              <a:blipFill rotWithShape="1">
                <a:blip r:embed="rId21"/>
                <a:stretch>
                  <a:fillRect l="-12791" r="-1163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Прямоугольник 191"/>
              <p:cNvSpPr/>
              <p:nvPr/>
            </p:nvSpPr>
            <p:spPr>
              <a:xfrm>
                <a:off x="5033364" y="5085184"/>
                <a:ext cx="517432" cy="45233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𝛂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(3,3)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92" name="Прямоугольник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364" y="5085184"/>
                <a:ext cx="517432" cy="452333"/>
              </a:xfrm>
              <a:prstGeom prst="rect">
                <a:avLst/>
              </a:prstGeom>
              <a:blipFill rotWithShape="1">
                <a:blip r:embed="rId22"/>
                <a:stretch>
                  <a:fillRect l="-12644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Соединительная линия уступом 192"/>
          <p:cNvCxnSpPr>
            <a:stCxn id="163" idx="0"/>
            <a:endCxn id="183" idx="2"/>
          </p:cNvCxnSpPr>
          <p:nvPr/>
        </p:nvCxnSpPr>
        <p:spPr>
          <a:xfrm rot="16200000" flipV="1">
            <a:off x="4249249" y="5220419"/>
            <a:ext cx="221678" cy="8558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95"/>
          <p:cNvCxnSpPr>
            <a:stCxn id="163" idx="0"/>
            <a:endCxn id="191" idx="2"/>
          </p:cNvCxnSpPr>
          <p:nvPr/>
        </p:nvCxnSpPr>
        <p:spPr>
          <a:xfrm rot="16200000" flipV="1">
            <a:off x="4547827" y="5518998"/>
            <a:ext cx="221678" cy="2587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99"/>
          <p:cNvCxnSpPr>
            <a:stCxn id="163" idx="0"/>
            <a:endCxn id="192" idx="2"/>
          </p:cNvCxnSpPr>
          <p:nvPr/>
        </p:nvCxnSpPr>
        <p:spPr>
          <a:xfrm rot="5400000" flipH="1" flipV="1">
            <a:off x="4929213" y="5396328"/>
            <a:ext cx="221678" cy="5040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202"/>
          <p:cNvCxnSpPr>
            <a:stCxn id="192" idx="0"/>
            <a:endCxn id="72" idx="2"/>
          </p:cNvCxnSpPr>
          <p:nvPr/>
        </p:nvCxnSpPr>
        <p:spPr>
          <a:xfrm rot="16200000" flipV="1">
            <a:off x="4941163" y="4734266"/>
            <a:ext cx="286878" cy="4149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205"/>
          <p:cNvCxnSpPr>
            <a:stCxn id="191" idx="0"/>
            <a:endCxn id="72" idx="2"/>
          </p:cNvCxnSpPr>
          <p:nvPr/>
        </p:nvCxnSpPr>
        <p:spPr>
          <a:xfrm rot="5400000" flipH="1" flipV="1">
            <a:off x="4559776" y="4767838"/>
            <a:ext cx="286878" cy="3478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stCxn id="183" idx="0"/>
            <a:endCxn id="72" idx="2"/>
          </p:cNvCxnSpPr>
          <p:nvPr/>
        </p:nvCxnSpPr>
        <p:spPr>
          <a:xfrm rot="5400000" flipH="1" flipV="1">
            <a:off x="4261198" y="4469259"/>
            <a:ext cx="286878" cy="94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/>
          <p:cNvSpPr txBox="1"/>
          <p:nvPr/>
        </p:nvSpPr>
        <p:spPr>
          <a:xfrm>
            <a:off x="5724128" y="5157192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Декодирование коэффициентов каждого </a:t>
            </a:r>
            <a:r>
              <a:rPr lang="ru-RU" sz="1400" dirty="0">
                <a:solidFill>
                  <a:srgbClr val="FF0000"/>
                </a:solidFill>
              </a:rPr>
              <a:t>подмножества делается </a:t>
            </a:r>
            <a:r>
              <a:rPr lang="ru-RU" sz="1400" dirty="0" smtClean="0">
                <a:solidFill>
                  <a:srgbClr val="FF0000"/>
                </a:solidFill>
              </a:rPr>
              <a:t>независимо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1081" name="Прямая со стрелкой 1080"/>
          <p:cNvCxnSpPr/>
          <p:nvPr/>
        </p:nvCxnSpPr>
        <p:spPr>
          <a:xfrm flipH="1" flipV="1">
            <a:off x="5436096" y="4715452"/>
            <a:ext cx="399912" cy="4453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2672996" y="3311782"/>
            <a:ext cx="117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 smtClean="0">
                <a:solidFill>
                  <a:srgbClr val="FF0000"/>
                </a:solidFill>
              </a:rPr>
              <a:t>Виртуальный канал</a:t>
            </a:r>
            <a:endParaRPr lang="ru-RU" sz="1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236297" y="6021288"/>
                <a:ext cx="1618066" cy="46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 smtClean="0"/>
                  <a:t>Восстановленный кадр,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1">
                                <a:latin typeface="Cambria Math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7" y="6021288"/>
                <a:ext cx="1618066" cy="466666"/>
              </a:xfrm>
              <a:prstGeom prst="rect">
                <a:avLst/>
              </a:prstGeom>
              <a:blipFill rotWithShape="1">
                <a:blip r:embed="rId27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Picture 2" descr="C:\Work\Aspirant\Disser\Src\My\CodecModel\phdpres_wzf_approx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1" y="4117509"/>
            <a:ext cx="1002952" cy="82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C:\Work\Aspirant\Disser\Src\My\CodecModel\phdpres_residual_est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0" y="5800212"/>
            <a:ext cx="1016514" cy="83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C:\Work\Aspirant\Disser\Src\My\CodecModel\phdpres_frame_orig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7" y="2071381"/>
            <a:ext cx="1043245" cy="8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C:\Work\Aspirant\Disser\Src\My\CodecModel\phdpres_frame_orig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70" y="5258880"/>
            <a:ext cx="952052" cy="77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1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Модифицированный алгоритм оценки параметров ошибок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96905" y="2910057"/>
                <a:ext cx="70365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𝐛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905" y="2910057"/>
                <a:ext cx="703654" cy="412934"/>
              </a:xfrm>
              <a:prstGeom prst="rect">
                <a:avLst/>
              </a:prstGeom>
              <a:blipFill rotWithShape="1">
                <a:blip r:embed="rId2"/>
                <a:stretch>
                  <a:fillRect t="-2941" r="-8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867722" y="2780928"/>
            <a:ext cx="1584176" cy="671192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/>
              </a:rPr>
              <a:t>Разбиение на </a:t>
            </a:r>
            <a:r>
              <a:rPr lang="en-US" sz="1400" i="1" dirty="0">
                <a:solidFill>
                  <a:srgbClr val="000000"/>
                </a:solidFill>
                <a:latin typeface="Arial"/>
              </a:rPr>
              <a:t>L</a:t>
            </a:r>
            <a:r>
              <a:rPr lang="ru-RU" sz="1400" b="1" dirty="0">
                <a:solidFill>
                  <a:srgbClr val="000000"/>
                </a:solidFill>
                <a:latin typeface="Arial"/>
              </a:rPr>
              <a:t> подмножеств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Прямая со стрелкой 6"/>
          <p:cNvCxnSpPr>
            <a:stCxn id="5" idx="3"/>
            <a:endCxn id="6" idx="1"/>
          </p:cNvCxnSpPr>
          <p:nvPr/>
        </p:nvCxnSpPr>
        <p:spPr>
          <a:xfrm>
            <a:off x="606749" y="3116524"/>
            <a:ext cx="26097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171978" y="1916832"/>
            <a:ext cx="1490478" cy="648072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Arial"/>
              </a:rPr>
              <a:t>Применение базового алгоритма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71978" y="2780928"/>
            <a:ext cx="1490478" cy="671192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Arial"/>
              </a:rPr>
              <a:t>Применение базового алгоритма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71978" y="4005064"/>
            <a:ext cx="1490478" cy="648072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Arial"/>
              </a:rPr>
              <a:t>Применение базового алгоритма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" name="Прямая со стрелкой 10"/>
          <p:cNvCxnSpPr>
            <a:stCxn id="6" idx="3"/>
            <a:endCxn id="9" idx="1"/>
          </p:cNvCxnSpPr>
          <p:nvPr/>
        </p:nvCxnSpPr>
        <p:spPr>
          <a:xfrm>
            <a:off x="2451898" y="3116524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  <a:endCxn id="8" idx="1"/>
          </p:cNvCxnSpPr>
          <p:nvPr/>
        </p:nvCxnSpPr>
        <p:spPr>
          <a:xfrm flipV="1">
            <a:off x="2451898" y="2240868"/>
            <a:ext cx="720080" cy="8756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10" idx="1"/>
          </p:cNvCxnSpPr>
          <p:nvPr/>
        </p:nvCxnSpPr>
        <p:spPr>
          <a:xfrm>
            <a:off x="2451898" y="3116524"/>
            <a:ext cx="720080" cy="12125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88476" y="33569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16194" y="2002533"/>
                <a:ext cx="708464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𝛂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94" y="2002533"/>
                <a:ext cx="708464" cy="476669"/>
              </a:xfrm>
              <a:prstGeom prst="rect">
                <a:avLst/>
              </a:prstGeom>
              <a:blipFill rotWithShape="1">
                <a:blip r:embed="rId3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>
            <a:stCxn id="8" idx="3"/>
            <a:endCxn id="15" idx="1"/>
          </p:cNvCxnSpPr>
          <p:nvPr/>
        </p:nvCxnSpPr>
        <p:spPr>
          <a:xfrm>
            <a:off x="4662456" y="2240868"/>
            <a:ext cx="4537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16193" y="2878029"/>
                <a:ext cx="700448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93" y="2878029"/>
                <a:ext cx="700448" cy="476990"/>
              </a:xfrm>
              <a:prstGeom prst="rect">
                <a:avLst/>
              </a:prstGeom>
              <a:blipFill rotWithShape="1"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16194" y="4090541"/>
                <a:ext cx="708464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0" smtClean="0"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0" smtClean="0">
                            <a:latin typeface="Cambria Math"/>
                          </a:rPr>
                          <m:t>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 smtClean="0"/>
                  <a:t> </a:t>
                </a:r>
                <a:endParaRPr lang="ru-RU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94" y="4090541"/>
                <a:ext cx="708464" cy="477118"/>
              </a:xfrm>
              <a:prstGeom prst="rect">
                <a:avLst/>
              </a:prstGeom>
              <a:blipFill rotWithShape="1"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>
            <a:stCxn id="9" idx="3"/>
            <a:endCxn id="17" idx="1"/>
          </p:cNvCxnSpPr>
          <p:nvPr/>
        </p:nvCxnSpPr>
        <p:spPr>
          <a:xfrm>
            <a:off x="4662456" y="3116524"/>
            <a:ext cx="4537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8" idx="1"/>
          </p:cNvCxnSpPr>
          <p:nvPr/>
        </p:nvCxnSpPr>
        <p:spPr>
          <a:xfrm>
            <a:off x="4662456" y="4329100"/>
            <a:ext cx="4537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268322" y="2780928"/>
            <a:ext cx="1490478" cy="671192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/>
              </a:rPr>
              <a:t>Объединение результатов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256024" y="2916469"/>
                <a:ext cx="70846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𝛂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024" y="2916469"/>
                <a:ext cx="708464" cy="4129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/>
          <p:cNvCxnSpPr>
            <a:stCxn id="21" idx="3"/>
            <a:endCxn id="22" idx="1"/>
          </p:cNvCxnSpPr>
          <p:nvPr/>
        </p:nvCxnSpPr>
        <p:spPr>
          <a:xfrm>
            <a:off x="7758800" y="3116524"/>
            <a:ext cx="497224" cy="64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5" idx="3"/>
            <a:endCxn id="21" idx="1"/>
          </p:cNvCxnSpPr>
          <p:nvPr/>
        </p:nvCxnSpPr>
        <p:spPr>
          <a:xfrm>
            <a:off x="5824658" y="2240868"/>
            <a:ext cx="443664" cy="8756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7" idx="3"/>
            <a:endCxn id="21" idx="1"/>
          </p:cNvCxnSpPr>
          <p:nvPr/>
        </p:nvCxnSpPr>
        <p:spPr>
          <a:xfrm>
            <a:off x="5816641" y="3116524"/>
            <a:ext cx="45168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8" idx="3"/>
            <a:endCxn id="21" idx="1"/>
          </p:cNvCxnSpPr>
          <p:nvPr/>
        </p:nvCxnSpPr>
        <p:spPr>
          <a:xfrm flipV="1">
            <a:off x="5824658" y="3116524"/>
            <a:ext cx="443664" cy="12125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5535" y="33569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2654723" y="1988840"/>
                <a:ext cx="646395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ru-RU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723" y="1988840"/>
                <a:ext cx="646395" cy="438518"/>
              </a:xfrm>
              <a:prstGeom prst="rect">
                <a:avLst/>
              </a:prstGeom>
              <a:blipFill rotWithShape="1">
                <a:blip r:embed="rId7"/>
                <a:stretch>
                  <a:fillRect r="-5607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2595914" y="2648472"/>
                <a:ext cx="646394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914" y="2648472"/>
                <a:ext cx="646394" cy="438518"/>
              </a:xfrm>
              <a:prstGeom prst="rect">
                <a:avLst/>
              </a:prstGeom>
              <a:blipFill rotWithShape="1">
                <a:blip r:embed="rId8"/>
                <a:stretch>
                  <a:fillRect r="-5660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2773478" y="3573016"/>
                <a:ext cx="646394" cy="437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78" y="3573016"/>
                <a:ext cx="646394" cy="437877"/>
              </a:xfrm>
              <a:prstGeom prst="rect">
                <a:avLst/>
              </a:prstGeom>
              <a:blipFill rotWithShape="1">
                <a:blip r:embed="rId9"/>
                <a:stretch>
                  <a:fillRect r="-5660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7682" y="3991215"/>
            <a:ext cx="2304256" cy="22467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Сегментация на основе разделения смеси из </a:t>
            </a:r>
            <a:r>
              <a:rPr lang="en-US" sz="1400" i="1" dirty="0" smtClean="0"/>
              <a:t>L</a:t>
            </a:r>
            <a:r>
              <a:rPr lang="en-US" sz="1400" dirty="0" smtClean="0"/>
              <a:t> </a:t>
            </a:r>
            <a:r>
              <a:rPr lang="ru-RU" sz="1400" dirty="0"/>
              <a:t>распределений </a:t>
            </a:r>
            <a:r>
              <a:rPr lang="ru-RU" sz="1400" dirty="0" smtClean="0"/>
              <a:t>с использованием </a:t>
            </a:r>
            <a:r>
              <a:rPr lang="en-US" sz="1400" dirty="0" smtClean="0"/>
              <a:t>EM-</a:t>
            </a:r>
            <a:r>
              <a:rPr lang="ru-RU" sz="1400" dirty="0" smtClean="0"/>
              <a:t>подхода</a:t>
            </a:r>
          </a:p>
          <a:p>
            <a:pPr marL="342900" indent="-342900">
              <a:buFont typeface="+mj-lt"/>
              <a:buAutoNum type="arabicPeriod"/>
            </a:pP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Медианная фильтрация карты сегментов</a:t>
            </a:r>
            <a:endParaRPr lang="ru-RU" sz="1400" dirty="0"/>
          </a:p>
        </p:txBody>
      </p:sp>
      <p:cxnSp>
        <p:nvCxnSpPr>
          <p:cNvPr id="30" name="Прямая со стрелкой 29"/>
          <p:cNvCxnSpPr>
            <a:stCxn id="6" idx="2"/>
            <a:endCxn id="3" idx="0"/>
          </p:cNvCxnSpPr>
          <p:nvPr/>
        </p:nvCxnSpPr>
        <p:spPr>
          <a:xfrm>
            <a:off x="1659810" y="3452120"/>
            <a:ext cx="0" cy="5390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76563"/>
              </p:ext>
            </p:extLst>
          </p:nvPr>
        </p:nvGraphicFramePr>
        <p:xfrm>
          <a:off x="3131840" y="5301208"/>
          <a:ext cx="530690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4296"/>
                <a:gridCol w="2642606"/>
              </a:tblGrid>
              <a:tr h="136024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Последовательность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Выигрыш по</a:t>
                      </a:r>
                      <a:r>
                        <a:rPr lang="ru-RU" baseline="0" dirty="0" smtClean="0"/>
                        <a:t> критерию </a:t>
                      </a:r>
                      <a:r>
                        <a:rPr lang="en-US" baseline="0" dirty="0" smtClean="0"/>
                        <a:t>BD-Rate, 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Football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3.8</a:t>
                      </a:r>
                      <a:r>
                        <a:rPr lang="en-US" dirty="0" smtClean="0"/>
                        <a:t> 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Soccer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2.2</a:t>
                      </a:r>
                      <a:r>
                        <a:rPr lang="en-US" dirty="0" smtClean="0"/>
                        <a:t> %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220072" y="3347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…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121175" y="4725144"/>
            <a:ext cx="533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Выигрыш при использовании реальных значений ошибок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3130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Раскрытие положений, выносимых на защиту, в презентации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Положение 1: слайд 12</a:t>
            </a:r>
          </a:p>
          <a:p>
            <a:r>
              <a:rPr lang="ru-RU" dirty="0"/>
              <a:t>Положение </a:t>
            </a:r>
            <a:r>
              <a:rPr lang="ru-RU" dirty="0" smtClean="0"/>
              <a:t>2: </a:t>
            </a:r>
            <a:r>
              <a:rPr lang="ru-RU" dirty="0"/>
              <a:t>слайд </a:t>
            </a:r>
            <a:r>
              <a:rPr lang="ru-RU" dirty="0" smtClean="0"/>
              <a:t>18-19</a:t>
            </a:r>
            <a:endParaRPr lang="ru-RU" dirty="0"/>
          </a:p>
          <a:p>
            <a:r>
              <a:rPr lang="ru-RU" dirty="0"/>
              <a:t>Положение </a:t>
            </a:r>
            <a:r>
              <a:rPr lang="ru-RU" dirty="0" smtClean="0"/>
              <a:t>3: </a:t>
            </a:r>
            <a:r>
              <a:rPr lang="ru-RU" dirty="0"/>
              <a:t>слайд </a:t>
            </a:r>
            <a:r>
              <a:rPr lang="ru-RU" dirty="0" smtClean="0"/>
              <a:t>20</a:t>
            </a:r>
          </a:p>
          <a:p>
            <a:r>
              <a:rPr lang="ru-RU" dirty="0"/>
              <a:t>Положение </a:t>
            </a:r>
            <a:r>
              <a:rPr lang="ru-RU" dirty="0" smtClean="0"/>
              <a:t>4: </a:t>
            </a:r>
            <a:r>
              <a:rPr lang="ru-RU" dirty="0"/>
              <a:t>слайд </a:t>
            </a:r>
            <a:r>
              <a:rPr lang="ru-RU" dirty="0" smtClean="0"/>
              <a:t>13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7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Критерий </a:t>
            </a:r>
            <a:r>
              <a:rPr lang="ru-RU" sz="3000" b="1" dirty="0" err="1" smtClean="0"/>
              <a:t>Бьёнтегаарда</a:t>
            </a:r>
            <a:r>
              <a:rPr lang="ru-RU" sz="3000" b="1" dirty="0" smtClean="0"/>
              <a:t> (</a:t>
            </a:r>
            <a:r>
              <a:rPr lang="en-US" sz="3000" b="1" dirty="0" smtClean="0"/>
              <a:t>BD-Rate</a:t>
            </a:r>
            <a:r>
              <a:rPr lang="ru-RU" sz="3000" b="1" dirty="0" smtClean="0"/>
              <a:t>)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 smtClean="0"/>
                  <a:t>Кривые «скорость-искажение» аппроксимируются полиномами </a:t>
                </a:r>
                <a:r>
                  <a:rPr lang="ru-RU" sz="2000" dirty="0"/>
                  <a:t>третьей </a:t>
                </a:r>
                <a:r>
                  <a:rPr lang="ru-RU" sz="2000" dirty="0" smtClean="0"/>
                  <a:t>степени: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𝐷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i="0" dirty="0" smtClean="0">
                  <a:latin typeface="Cambria Math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endParaRPr lang="ru-RU" sz="2000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ru-RU" sz="2000" dirty="0" smtClean="0"/>
                  <a:t>Разница </a:t>
                </a:r>
                <a:r>
                  <a:rPr lang="ru-RU" sz="2000" dirty="0"/>
                  <a:t>между кривыми оценивается как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Δ</m:t>
                    </m:r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limLoc m:val="undOvr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4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24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</m:sup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2400" b="0" i="1" smtClean="0">
                                <a:latin typeface="Cambria Math"/>
                              </a:rPr>
                              <m:t>𝑑𝐷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где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r>
                      <a:rPr lang="en-US" sz="2400" b="0" i="1" smtClean="0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min</m:t>
                    </m:r>
                    <m:r>
                      <a:rPr lang="en-US" sz="2400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1,1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),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min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min</m:t>
                    </m:r>
                    <m:r>
                      <a:rPr lang="en-US" sz="2400" i="1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r>
                      <a:rPr lang="en-US" sz="2400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),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39" r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7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000" b="1" dirty="0" smtClean="0"/>
              <a:t>Основные результаты работы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Разработан алгоритм </a:t>
            </a:r>
            <a:r>
              <a:rPr lang="ru-RU" altLang="ru-RU" sz="1600" dirty="0"/>
              <a:t>генерации дополнительной информации на стороне декодера, использующий метод временной интерполяции, основанный на процедуре поиска истинного движения объектов в </a:t>
            </a:r>
            <a:r>
              <a:rPr lang="ru-RU" altLang="ru-RU" sz="1600" dirty="0" smtClean="0"/>
              <a:t>видеопоследовательности.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6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Предложена модель виртуального канала, основанная на вероятностной порождающей модели ошибок, представляющей процесс возникновения искажений с помощью скрытого Марковского случайного поля (СМСП).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Разработан модифицированный алгоритм </a:t>
            </a:r>
            <a:r>
              <a:rPr lang="ru-RU" altLang="ru-RU" sz="1600" dirty="0"/>
              <a:t>моделирования корреляционного шума, основанный на процедуре сегментации ошибок </a:t>
            </a:r>
            <a:r>
              <a:rPr lang="ru-RU" altLang="ru-RU" sz="1600" dirty="0" err="1"/>
              <a:t>межкадрового</a:t>
            </a:r>
            <a:r>
              <a:rPr lang="ru-RU" altLang="ru-RU" sz="1600" dirty="0"/>
              <a:t> предсказания с использованием </a:t>
            </a:r>
            <a:r>
              <a:rPr lang="ru-RU" altLang="ru-RU" sz="1600" dirty="0" smtClean="0"/>
              <a:t>EM-подхода.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Предложен метод </a:t>
            </a:r>
            <a:r>
              <a:rPr lang="ru-RU" altLang="ru-RU" sz="1600" dirty="0"/>
              <a:t>выполнения сравнительной оценки алгоритмов генерации дополнительной информации, учитывающий тот факт, что модули системы распределенного кодирования оказывают сильное влияние друг на друга</a:t>
            </a:r>
            <a:r>
              <a:rPr lang="ru-RU" altLang="ru-RU" sz="1600" dirty="0" smtClean="0"/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Предложен </a:t>
            </a:r>
            <a:r>
              <a:rPr lang="ru-RU" altLang="ru-RU" sz="1600" dirty="0"/>
              <a:t>м</a:t>
            </a:r>
            <a:r>
              <a:rPr lang="ru-RU" altLang="ru-RU" sz="1600" dirty="0" smtClean="0"/>
              <a:t>етод </a:t>
            </a:r>
            <a:r>
              <a:rPr lang="ru-RU" altLang="ru-RU" sz="1600" dirty="0"/>
              <a:t>построения верхней границы кривых </a:t>
            </a:r>
            <a:r>
              <a:rPr lang="ru-RU" altLang="ru-RU" sz="1600" dirty="0" smtClean="0"/>
              <a:t>«скорость-искажение», </a:t>
            </a:r>
            <a:r>
              <a:rPr lang="ru-RU" altLang="ru-RU" sz="1600" dirty="0"/>
              <a:t>показывающей для заданной степени сжатия максимально возможное качество восстановления кадров при использовании билатеральной оценки движения в модуле генерации дополнительной </a:t>
            </a:r>
            <a:r>
              <a:rPr lang="ru-RU" altLang="ru-RU" sz="1600" dirty="0" smtClean="0"/>
              <a:t>информации.</a:t>
            </a:r>
          </a:p>
        </p:txBody>
      </p:sp>
      <p:sp>
        <p:nvSpPr>
          <p:cNvPr id="23556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dirty="0" smtClean="0"/>
              <a:t>34</a:t>
            </a:r>
            <a:endParaRPr lang="ru-RU" altLang="ru-RU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Work\PhD\svn\Presentation\niitv\cnm_soccer_oracle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51419" r="8265"/>
          <a:stretch/>
        </p:blipFill>
        <p:spPr bwMode="auto">
          <a:xfrm>
            <a:off x="4680000" y="2700000"/>
            <a:ext cx="3960000" cy="30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Work\PhD\svn\Presentation\niitv\cnm_football_oracle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t="51145" r="7583"/>
          <a:stretch/>
        </p:blipFill>
        <p:spPr bwMode="auto">
          <a:xfrm>
            <a:off x="288000" y="2700000"/>
            <a:ext cx="3960000" cy="30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>
                <a:solidFill>
                  <a:srgbClr val="000000"/>
                </a:solidFill>
              </a:rPr>
              <a:t>Сравнение </a:t>
            </a:r>
            <a:r>
              <a:rPr lang="ru-RU" sz="3000" b="1" dirty="0">
                <a:solidFill>
                  <a:srgbClr val="000000"/>
                </a:solidFill>
              </a:rPr>
              <a:t>алгоритмов </a:t>
            </a:r>
            <a:r>
              <a:rPr lang="ru-RU" sz="3000" b="1" dirty="0" smtClean="0">
                <a:solidFill>
                  <a:srgbClr val="000000"/>
                </a:solidFill>
              </a:rPr>
              <a:t>оценки параметров ошибок </a:t>
            </a:r>
            <a:r>
              <a:rPr lang="ru-RU" sz="3000" b="1" dirty="0" err="1">
                <a:solidFill>
                  <a:srgbClr val="000000"/>
                </a:solidFill>
              </a:rPr>
              <a:t>межкадрового</a:t>
            </a:r>
            <a:r>
              <a:rPr lang="ru-RU" sz="3000" b="1" dirty="0">
                <a:solidFill>
                  <a:srgbClr val="000000"/>
                </a:solidFill>
              </a:rPr>
              <a:t> предсказания</a:t>
            </a:r>
            <a:r>
              <a:rPr lang="en-US" sz="3000" b="1" dirty="0" smtClean="0">
                <a:solidFill>
                  <a:srgbClr val="000000"/>
                </a:solidFill>
              </a:rPr>
              <a:t> (</a:t>
            </a:r>
            <a:r>
              <a:rPr lang="ru-RU" sz="3000" b="1" dirty="0" smtClean="0">
                <a:solidFill>
                  <a:srgbClr val="000000"/>
                </a:solidFill>
              </a:rPr>
              <a:t>реальные значения ошибок)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35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220486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259632" y="220486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soccer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438249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3.8%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156176" y="438249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2.2%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Модель истинного движения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1" i="0" smtClean="0">
                              <a:latin typeface="Cambria Math"/>
                            </a:rPr>
                            <m:t>𝐕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b="1" i="0">
                              <a:latin typeface="Cambria Math"/>
                            </a:rPr>
                            <m:t>𝐕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𝑠𝑚𝑜𝑜𝑡h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0">
                              <a:latin typeface="Cambria Math"/>
                            </a:rPr>
                            <m:t>𝐕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ru-RU" sz="1800" dirty="0" smtClean="0">
                    <a:latin typeface="Cambria Math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1800" dirty="0"/>
                  <a:t> – </a:t>
                </a:r>
                <a:r>
                  <a:rPr lang="ru-RU" sz="1800" dirty="0" smtClean="0"/>
                  <a:t>коэффициент регуляризации,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en-US" sz="1800" dirty="0"/>
                  <a:t>–</a:t>
                </a:r>
                <a:r>
                  <a:rPr lang="ru-RU" sz="1800" dirty="0" smtClean="0"/>
                  <a:t> энергия разностного кадра,  для векторного поля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𝑽</m:t>
                    </m:r>
                  </m:oMath>
                </a14:m>
                <a:r>
                  <a:rPr lang="ru-RU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𝑠𝑚𝑜𝑜𝑡h</m:t>
                        </m:r>
                      </m:sub>
                    </m:sSub>
                  </m:oMath>
                </a14:m>
                <a:r>
                  <a:rPr lang="ru-RU" sz="1800" dirty="0" smtClean="0"/>
                  <a:t> - энергия векторного поля.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>
                          <a:latin typeface="Cambria Math"/>
                        </a:rPr>
                        <m:t>𝐕</m:t>
                      </m:r>
                      <m:r>
                        <a:rPr lang="ru-RU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0" smtClean="0">
                          <a:latin typeface="Cambria Math"/>
                        </a:rPr>
                        <m:t>𝐚𝐫𝐠𝐦𝐢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/>
                            </a:rPr>
                            <m:t>𝐕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b="1" i="0">
                              <a:latin typeface="Cambria Math"/>
                            </a:rPr>
                            <m:t>𝐕</m:t>
                          </m:r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:r>
                  <a:rPr lang="ru-RU" sz="1800" b="1" dirty="0" smtClean="0"/>
                  <a:t>Базовый алгоритм с учетом модели истинного движения</a:t>
                </a:r>
                <a:r>
                  <a:rPr lang="ru-RU" sz="1800" dirty="0" smtClean="0"/>
                  <a:t>.</a:t>
                </a:r>
              </a:p>
              <a:p>
                <a:pPr>
                  <a:buAutoNum type="arabicPeriod"/>
                </a:pPr>
                <a:r>
                  <a:rPr lang="ru-RU" sz="1800" dirty="0" smtClean="0"/>
                  <a:t>Для заданного размера блока найти билатеральное векторное поле с минимальной ошибкой сопоставления блоков (минимизация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ru-RU" sz="1800" dirty="0" smtClean="0"/>
                  <a:t>).</a:t>
                </a:r>
              </a:p>
              <a:p>
                <a:pPr>
                  <a:buAutoNum type="arabicPeriod"/>
                </a:pPr>
                <a:r>
                  <a:rPr lang="ru-RU" sz="1800" dirty="0" smtClean="0"/>
                  <a:t>Сгладить векторное поле (уменьшение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𝑠𝑚𝑜𝑜𝑡h</m:t>
                        </m:r>
                      </m:sub>
                    </m:sSub>
                  </m:oMath>
                </a14:m>
                <a:r>
                  <a:rPr lang="ru-RU" sz="1800" dirty="0" smtClean="0"/>
                  <a:t>).</a:t>
                </a:r>
              </a:p>
              <a:p>
                <a:pPr>
                  <a:buAutoNum type="arabicPeriod"/>
                </a:pPr>
                <a:endParaRPr lang="ru-RU" sz="1800" dirty="0" smtClean="0"/>
              </a:p>
              <a:p>
                <a:pPr marL="0" indent="0">
                  <a:buNone/>
                </a:pPr>
                <a:r>
                  <a:rPr lang="ru-RU" sz="1800" b="1" dirty="0" smtClean="0"/>
                  <a:t>Основные недостатки</a:t>
                </a:r>
                <a:r>
                  <a:rPr lang="ru-RU" sz="1800" dirty="0" smtClean="0"/>
                  <a:t> </a:t>
                </a:r>
                <a:r>
                  <a:rPr lang="ru-RU" sz="1800" b="1" dirty="0">
                    <a:solidFill>
                      <a:srgbClr val="000000"/>
                    </a:solidFill>
                  </a:rPr>
                  <a:t>базового алгоритма</a:t>
                </a:r>
                <a:endParaRPr lang="ru-RU" sz="1800" dirty="0"/>
              </a:p>
              <a:p>
                <a:r>
                  <a:rPr lang="ru-RU" sz="1800" dirty="0"/>
                  <a:t>Использование блоков только одного фиксированного размера не позволяет осуществлять поиск с учетом глобального движения.</a:t>
                </a:r>
              </a:p>
              <a:p>
                <a:r>
                  <a:rPr lang="ru-RU" sz="1800" dirty="0"/>
                  <a:t>Сглаживание поля не учитывает «надежность» векторов движения.</a:t>
                </a:r>
              </a:p>
              <a:p>
                <a:pPr>
                  <a:buAutoNum type="arabicPeriod"/>
                </a:pPr>
                <a:endParaRPr lang="ru-RU" sz="1800" dirty="0" smtClean="0"/>
              </a:p>
              <a:p>
                <a:pPr>
                  <a:buAutoNum type="arabicPeriod"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  <a:blipFill rotWithShape="1">
                <a:blip r:embed="rId2"/>
                <a:stretch>
                  <a:fillRect l="-593" b="-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99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 descr="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20516"/>
              </p:ext>
            </p:extLst>
          </p:nvPr>
        </p:nvGraphicFramePr>
        <p:xfrm>
          <a:off x="467544" y="4365104"/>
          <a:ext cx="806489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1866874"/>
                <a:gridCol w="2016224"/>
                <a:gridCol w="216557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H.264</a:t>
                      </a:r>
                      <a:endParaRPr lang="ru-RU" b="1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smtClean="0"/>
                        <a:t>(режим </a:t>
                      </a:r>
                      <a:r>
                        <a:rPr lang="en-US" b="1" baseline="0" dirty="0" smtClean="0"/>
                        <a:t>Inter</a:t>
                      </a:r>
                      <a:r>
                        <a:rPr lang="ru-RU" b="0" baseline="30000" dirty="0" smtClean="0"/>
                        <a:t>(1)</a:t>
                      </a:r>
                      <a:r>
                        <a:rPr lang="ru-RU" b="1" baseline="0" dirty="0" smtClean="0"/>
                        <a:t>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H.264</a:t>
                      </a:r>
                      <a:endParaRPr lang="ru-RU" b="1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smtClean="0"/>
                        <a:t>(режим </a:t>
                      </a:r>
                      <a:r>
                        <a:rPr lang="en-US" b="1" baseline="0" dirty="0" smtClean="0"/>
                        <a:t>Intra</a:t>
                      </a:r>
                      <a:r>
                        <a:rPr lang="ru-RU" b="0" baseline="30000" dirty="0" smtClean="0"/>
                        <a:t>(2)</a:t>
                      </a:r>
                      <a:r>
                        <a:rPr lang="ru-RU" b="1" baseline="0" dirty="0" smtClean="0"/>
                        <a:t>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Распределенное</a:t>
                      </a:r>
                      <a:r>
                        <a:rPr lang="ru-RU" b="1" baseline="0" dirty="0" smtClean="0"/>
                        <a:t> кодирование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Эффективность сжатия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↑</a:t>
                      </a:r>
                      <a:endParaRPr lang="ru-RU" sz="3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↓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↑</a:t>
                      </a:r>
                      <a:endParaRPr lang="ru-RU" sz="3200" b="1" dirty="0" smtClean="0"/>
                    </a:p>
                  </a:txBody>
                  <a:tcPr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Сложность кодера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↑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↓</a:t>
                      </a:r>
                      <a:endParaRPr lang="ru-RU" sz="3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↓</a:t>
                      </a:r>
                      <a:endParaRPr lang="ru-RU" sz="3200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Актуальность работы</a:t>
            </a:r>
            <a:endParaRPr lang="ru-RU" sz="3000" b="1" dirty="0"/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/>
          <a:lstStyle/>
          <a:p>
            <a:r>
              <a:rPr lang="ru-RU" sz="2400" dirty="0" smtClean="0"/>
              <a:t>Современные приложения с ограничениями на сложность кодера:</a:t>
            </a:r>
          </a:p>
          <a:p>
            <a:pPr lvl="1"/>
            <a:r>
              <a:rPr lang="ru-RU" sz="2000" dirty="0" smtClean="0"/>
              <a:t>медицинские датчики;</a:t>
            </a:r>
            <a:endParaRPr lang="en-US" sz="2000" dirty="0" smtClean="0"/>
          </a:p>
          <a:p>
            <a:pPr lvl="1"/>
            <a:r>
              <a:rPr lang="ru-RU" sz="2000" dirty="0" smtClean="0"/>
              <a:t>мобильные источники видеоинформации;</a:t>
            </a:r>
          </a:p>
          <a:p>
            <a:pPr lvl="1"/>
            <a:r>
              <a:rPr lang="ru-RU" sz="2000" dirty="0"/>
              <a:t>комплексы аппаратуры космического базирования</a:t>
            </a:r>
            <a:r>
              <a:rPr lang="ru-RU" sz="2000" dirty="0" smtClean="0"/>
              <a:t>;</a:t>
            </a:r>
          </a:p>
          <a:p>
            <a:pPr lvl="1"/>
            <a:r>
              <a:rPr lang="ru-RU" sz="2000" dirty="0" smtClean="0"/>
              <a:t>и т.д.</a:t>
            </a:r>
            <a:endParaRPr lang="en-US" sz="2000" dirty="0" smtClean="0"/>
          </a:p>
          <a:p>
            <a:r>
              <a:rPr lang="ru-RU" sz="2400" dirty="0"/>
              <a:t>Существующие </a:t>
            </a:r>
            <a:r>
              <a:rPr lang="ru-RU" sz="2400" dirty="0" smtClean="0"/>
              <a:t>методы сжатия видеоданных</a:t>
            </a:r>
            <a:endParaRPr lang="ru-RU" sz="2400" dirty="0"/>
          </a:p>
        </p:txBody>
      </p:sp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3</a:t>
            </a:r>
            <a:endParaRPr lang="ru-RU" dirty="0"/>
          </a:p>
        </p:txBody>
      </p:sp>
      <p:sp>
        <p:nvSpPr>
          <p:cNvPr id="7" name="Прямоугольник 6" descr=" 7"/>
          <p:cNvSpPr/>
          <p:nvPr/>
        </p:nvSpPr>
        <p:spPr>
          <a:xfrm>
            <a:off x="6372200" y="4293096"/>
            <a:ext cx="2520280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5833" y="6381328"/>
            <a:ext cx="524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aseline="30000" dirty="0" smtClean="0"/>
              <a:t>(1)</a:t>
            </a:r>
            <a:r>
              <a:rPr lang="ru-RU" sz="1400" dirty="0" smtClean="0"/>
              <a:t> Кодирование </a:t>
            </a:r>
            <a:r>
              <a:rPr lang="ru-RU" sz="1400" dirty="0" err="1" smtClean="0"/>
              <a:t>межкадровой</a:t>
            </a:r>
            <a:r>
              <a:rPr lang="ru-RU" sz="1400" dirty="0" smtClean="0"/>
              <a:t> разности, высокая сложность.</a:t>
            </a:r>
          </a:p>
          <a:p>
            <a:r>
              <a:rPr lang="ru-RU" sz="1400" baseline="30000" dirty="0" smtClean="0"/>
              <a:t>(2) </a:t>
            </a:r>
            <a:r>
              <a:rPr lang="ru-RU" sz="1400" dirty="0" smtClean="0"/>
              <a:t>Кодирование кадров независимо, низкая сложность.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2540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Основные влияющие на сжатие факторы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/>
              <a:t>Точность генерации дополнительной информации</a:t>
            </a:r>
            <a:r>
              <a:rPr lang="ru-RU" sz="2000" dirty="0"/>
              <a:t>: чем меньше различий между дополнительной информацией декодера и исходными данными на стороне кодера, тем меньше проверочных бит необходимо затратить на их исправление</a:t>
            </a:r>
            <a:r>
              <a:rPr lang="ru-RU" sz="2000" dirty="0" smtClean="0"/>
              <a:t>.</a:t>
            </a:r>
          </a:p>
          <a:p>
            <a:endParaRPr lang="en-US" sz="2000" dirty="0" smtClean="0"/>
          </a:p>
          <a:p>
            <a:r>
              <a:rPr lang="ru-RU" sz="2000" b="1" dirty="0"/>
              <a:t>Эффективность исправления ошибок</a:t>
            </a:r>
            <a:r>
              <a:rPr lang="ru-RU" sz="2000" dirty="0"/>
              <a:t> в дополнительной информации, на которую </a:t>
            </a:r>
            <a:r>
              <a:rPr lang="ru-RU" sz="2000" dirty="0" smtClean="0"/>
              <a:t>влияют:</a:t>
            </a:r>
            <a:endParaRPr lang="en-US" sz="2000" dirty="0" smtClean="0"/>
          </a:p>
          <a:p>
            <a:pPr lvl="1"/>
            <a:r>
              <a:rPr lang="ru-RU" sz="1600" b="1" dirty="0" smtClean="0"/>
              <a:t>модуль </a:t>
            </a:r>
            <a:r>
              <a:rPr lang="ru-RU" sz="1600" b="1" dirty="0"/>
              <a:t>оценки параметров виртуального канала</a:t>
            </a:r>
            <a:r>
              <a:rPr lang="ru-RU" sz="1600" dirty="0"/>
              <a:t>: надежности символов оказывают существенное влияние на эффективность исправления ошибок с использованием корректирующих </a:t>
            </a:r>
            <a:r>
              <a:rPr lang="ru-RU" sz="1600" dirty="0" smtClean="0"/>
              <a:t>кодов;</a:t>
            </a:r>
            <a:endParaRPr lang="en-US" sz="1600" dirty="0" smtClean="0"/>
          </a:p>
          <a:p>
            <a:pPr lvl="1"/>
            <a:r>
              <a:rPr lang="ru-RU" sz="1600" b="1" dirty="0" smtClean="0">
                <a:solidFill>
                  <a:schemeClr val="bg1">
                    <a:lumMod val="50000"/>
                  </a:schemeClr>
                </a:solidFill>
              </a:rPr>
              <a:t>модуль </a:t>
            </a:r>
            <a:r>
              <a:rPr lang="ru-RU" sz="1600" b="1" dirty="0">
                <a:solidFill>
                  <a:schemeClr val="bg1">
                    <a:lumMod val="50000"/>
                  </a:schemeClr>
                </a:solidFill>
              </a:rPr>
              <a:t>помехоустойчивого кодирования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: чем выше корректирующая способность кода, тем больше ошибок он позволяет исправить при фиксированной длине кода.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0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Результаты сравнения предложенного алгоритма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 с базовым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38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21581"/>
              </p:ext>
            </p:extLst>
          </p:nvPr>
        </p:nvGraphicFramePr>
        <p:xfrm>
          <a:off x="395537" y="4516328"/>
          <a:ext cx="810047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3"/>
                <a:gridCol w="2448272"/>
                <a:gridCol w="291589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Последовательность</a:t>
                      </a:r>
                      <a:endParaRPr lang="ru-RU" sz="16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Среднее</a:t>
                      </a:r>
                      <a:r>
                        <a:rPr lang="ru-RU" sz="1600" b="1" baseline="0" dirty="0" smtClean="0"/>
                        <a:t> значение</a:t>
                      </a:r>
                      <a:r>
                        <a:rPr lang="ru-RU" sz="1600" b="1" dirty="0" smtClean="0"/>
                        <a:t> </a:t>
                      </a:r>
                      <a:r>
                        <a:rPr lang="en-US" sz="1600" b="1" dirty="0" smtClean="0"/>
                        <a:t>PSNR</a:t>
                      </a:r>
                      <a:r>
                        <a:rPr lang="ru-RU" sz="1600" b="1" dirty="0" smtClean="0"/>
                        <a:t>,</a:t>
                      </a:r>
                      <a:r>
                        <a:rPr lang="ru-RU" sz="1600" b="1" baseline="0" dirty="0" smtClean="0"/>
                        <a:t> дБ</a:t>
                      </a:r>
                      <a:endParaRPr lang="ru-RU" sz="16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Базовый алгоритм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Разработанны</a:t>
                      </a:r>
                      <a:r>
                        <a:rPr lang="ru-RU" sz="1600" b="1" baseline="0" dirty="0" smtClean="0"/>
                        <a:t>й алгоритм</a:t>
                      </a:r>
                      <a:endParaRPr lang="ru-RU" sz="16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COASTGUARD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32,12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34,66</a:t>
                      </a:r>
                      <a:endParaRPr lang="ru-RU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FOREMAN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32,55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34,25</a:t>
                      </a:r>
                      <a:endParaRPr lang="ru-RU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HALL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36,89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37,35</a:t>
                      </a:r>
                      <a:endParaRPr lang="ru-RU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SOCCER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25,13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27,66</a:t>
                      </a:r>
                      <a:endParaRPr lang="ru-RU" sz="1600" b="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691680" y="1665064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665064"/>
                <a:ext cx="576064" cy="4768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411680" y="1665064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80" y="1665064"/>
                <a:ext cx="576064" cy="4768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131680" y="1665064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80" y="1665064"/>
                <a:ext cx="576064" cy="476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851680" y="1665064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80" y="1665064"/>
                <a:ext cx="576064" cy="4768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771480" y="2486708"/>
            <a:ext cx="1296464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Интерполяция</a:t>
            </a:r>
            <a:endParaRPr lang="ru-RU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11320" y="2486708"/>
            <a:ext cx="1296784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Интерполяция</a:t>
            </a:r>
            <a:endParaRPr lang="ru-RU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348456" y="3933056"/>
            <a:ext cx="917840" cy="432048"/>
          </a:xfrm>
          <a:prstGeom prst="ellipse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</a:rPr>
              <a:t>PSNR</a:t>
            </a:r>
            <a:r>
              <a:rPr lang="en-US" sz="1200" baseline="-25000" dirty="0" smtClean="0">
                <a:solidFill>
                  <a:srgbClr val="000000"/>
                </a:solidFill>
                <a:latin typeface="Arial"/>
              </a:rPr>
              <a:t>1</a:t>
            </a:r>
            <a:endParaRPr lang="ru-RU" sz="1200" baseline="-25000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4571680" y="1665064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80" y="1665064"/>
                <a:ext cx="576064" cy="4768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/>
          <p:cNvCxnSpPr>
            <a:stCxn id="9" idx="2"/>
          </p:cNvCxnSpPr>
          <p:nvPr/>
        </p:nvCxnSpPr>
        <p:spPr>
          <a:xfrm>
            <a:off x="2699712" y="2141896"/>
            <a:ext cx="0" cy="17911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3131680" y="3234012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80" y="3234012"/>
                <a:ext cx="576064" cy="4768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 стрелкой 31"/>
          <p:cNvCxnSpPr>
            <a:stCxn id="12" idx="2"/>
            <a:endCxn id="30" idx="0"/>
          </p:cNvCxnSpPr>
          <p:nvPr/>
        </p:nvCxnSpPr>
        <p:spPr>
          <a:xfrm>
            <a:off x="3419712" y="3026708"/>
            <a:ext cx="0" cy="2073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30" idx="2"/>
            <a:endCxn id="15" idx="7"/>
          </p:cNvCxnSpPr>
          <p:nvPr/>
        </p:nvCxnSpPr>
        <p:spPr>
          <a:xfrm rot="5400000">
            <a:off x="3133055" y="3709671"/>
            <a:ext cx="285484" cy="28783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0" idx="2"/>
            <a:endCxn id="12" idx="0"/>
          </p:cNvCxnSpPr>
          <p:nvPr/>
        </p:nvCxnSpPr>
        <p:spPr>
          <a:xfrm>
            <a:off x="3419712" y="2141896"/>
            <a:ext cx="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9" idx="2"/>
            <a:endCxn id="13" idx="0"/>
          </p:cNvCxnSpPr>
          <p:nvPr/>
        </p:nvCxnSpPr>
        <p:spPr>
          <a:xfrm>
            <a:off x="4859712" y="2141896"/>
            <a:ext cx="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3627000" y="3933056"/>
            <a:ext cx="1025584" cy="432048"/>
          </a:xfrm>
          <a:prstGeom prst="ellipse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</a:rPr>
              <a:t>PSNR</a:t>
            </a:r>
            <a:r>
              <a:rPr lang="en-US" sz="1200" baseline="-25000" dirty="0" smtClean="0">
                <a:solidFill>
                  <a:srgbClr val="000000"/>
                </a:solidFill>
                <a:latin typeface="Arial"/>
              </a:rPr>
              <a:t>2</a:t>
            </a:r>
            <a:endParaRPr lang="ru-RU" sz="1200" baseline="-25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" name="Прямая со стрелкой 52"/>
          <p:cNvCxnSpPr>
            <a:stCxn id="11" idx="2"/>
            <a:endCxn id="52" idx="0"/>
          </p:cNvCxnSpPr>
          <p:nvPr/>
        </p:nvCxnSpPr>
        <p:spPr>
          <a:xfrm>
            <a:off x="4139712" y="2141896"/>
            <a:ext cx="80" cy="17911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4571840" y="3234012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840" y="3234012"/>
                <a:ext cx="576064" cy="4768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Прямая со стрелкой 56"/>
          <p:cNvCxnSpPr>
            <a:stCxn id="13" idx="2"/>
            <a:endCxn id="56" idx="0"/>
          </p:cNvCxnSpPr>
          <p:nvPr/>
        </p:nvCxnSpPr>
        <p:spPr>
          <a:xfrm>
            <a:off x="4859712" y="3026708"/>
            <a:ext cx="160" cy="2073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56" idx="2"/>
            <a:endCxn id="52" idx="7"/>
          </p:cNvCxnSpPr>
          <p:nvPr/>
        </p:nvCxnSpPr>
        <p:spPr>
          <a:xfrm rot="5400000">
            <a:off x="4538390" y="3674846"/>
            <a:ext cx="285484" cy="3574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8" idx="2"/>
            <a:endCxn id="12" idx="0"/>
          </p:cNvCxnSpPr>
          <p:nvPr/>
        </p:nvCxnSpPr>
        <p:spPr>
          <a:xfrm>
            <a:off x="1979712" y="2141896"/>
            <a:ext cx="144000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0" idx="2"/>
            <a:endCxn id="13" idx="0"/>
          </p:cNvCxnSpPr>
          <p:nvPr/>
        </p:nvCxnSpPr>
        <p:spPr>
          <a:xfrm>
            <a:off x="3419712" y="2141896"/>
            <a:ext cx="144000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/>
              <p:cNvSpPr/>
              <p:nvPr/>
            </p:nvSpPr>
            <p:spPr>
              <a:xfrm>
                <a:off x="6767816" y="1665064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816" y="1665064"/>
                <a:ext cx="576064" cy="4768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>
                <a:off x="7487816" y="1665064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16" y="1665064"/>
                <a:ext cx="576064" cy="4768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Прямоугольник 71"/>
          <p:cNvSpPr/>
          <p:nvPr/>
        </p:nvSpPr>
        <p:spPr>
          <a:xfrm>
            <a:off x="7884368" y="2342692"/>
            <a:ext cx="1222960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Интерполяция</a:t>
            </a:r>
            <a:endParaRPr lang="ru-RU" sz="1200" b="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/>
              <p:cNvSpPr/>
              <p:nvPr/>
            </p:nvSpPr>
            <p:spPr>
              <a:xfrm>
                <a:off x="8207816" y="1665064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algn="ctr"/>
                <a:endParaRPr lang="ru-RU" dirty="0"/>
              </a:p>
            </p:txBody>
          </p:sp>
        </mc:Choice>
        <mc:Fallback xmlns="">
          <p:sp>
            <p:nvSpPr>
              <p:cNvPr id="73" name="Прямоугольник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816" y="1665064"/>
                <a:ext cx="576064" cy="4768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 стрелкой 73"/>
          <p:cNvCxnSpPr>
            <a:stCxn id="73" idx="2"/>
          </p:cNvCxnSpPr>
          <p:nvPr/>
        </p:nvCxnSpPr>
        <p:spPr>
          <a:xfrm>
            <a:off x="8495848" y="2141896"/>
            <a:ext cx="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>
            <a:off x="7263136" y="3933056"/>
            <a:ext cx="1025584" cy="432048"/>
          </a:xfrm>
          <a:prstGeom prst="ellipse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</a:rPr>
              <a:t>PSNR</a:t>
            </a:r>
            <a:r>
              <a:rPr lang="en-US" sz="1200" baseline="-25000" dirty="0" smtClean="0">
                <a:solidFill>
                  <a:srgbClr val="000000"/>
                </a:solidFill>
                <a:latin typeface="Arial"/>
              </a:rPr>
              <a:t>N-2</a:t>
            </a:r>
            <a:endParaRPr lang="ru-RU" sz="1200" baseline="-25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" name="Прямая со стрелкой 75"/>
          <p:cNvCxnSpPr>
            <a:stCxn id="71" idx="2"/>
            <a:endCxn id="75" idx="0"/>
          </p:cNvCxnSpPr>
          <p:nvPr/>
        </p:nvCxnSpPr>
        <p:spPr>
          <a:xfrm>
            <a:off x="7775848" y="2141896"/>
            <a:ext cx="80" cy="17911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/>
              <p:cNvSpPr/>
              <p:nvPr/>
            </p:nvSpPr>
            <p:spPr>
              <a:xfrm>
                <a:off x="8207976" y="3234012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Прямоугольник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976" y="3234012"/>
                <a:ext cx="576064" cy="4768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Прямая со стрелкой 77"/>
          <p:cNvCxnSpPr>
            <a:endCxn id="77" idx="0"/>
          </p:cNvCxnSpPr>
          <p:nvPr/>
        </p:nvCxnSpPr>
        <p:spPr>
          <a:xfrm>
            <a:off x="8495848" y="3026708"/>
            <a:ext cx="160" cy="2073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stCxn id="77" idx="2"/>
            <a:endCxn id="75" idx="7"/>
          </p:cNvCxnSpPr>
          <p:nvPr/>
        </p:nvCxnSpPr>
        <p:spPr>
          <a:xfrm rot="5400000">
            <a:off x="8174526" y="3674846"/>
            <a:ext cx="285484" cy="3574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70" idx="2"/>
          </p:cNvCxnSpPr>
          <p:nvPr/>
        </p:nvCxnSpPr>
        <p:spPr>
          <a:xfrm>
            <a:off x="7055848" y="2141896"/>
            <a:ext cx="144000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15550" y="16785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179512" y="1564378"/>
            <a:ext cx="8712968" cy="69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186044" y="1599461"/>
            <a:ext cx="172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Исходная последовательность кадров</a:t>
            </a:r>
            <a:endParaRPr lang="ru-RU" sz="1200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186044" y="3130360"/>
            <a:ext cx="8712968" cy="6806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TextBox 86"/>
          <p:cNvSpPr txBox="1"/>
          <p:nvPr/>
        </p:nvSpPr>
        <p:spPr>
          <a:xfrm>
            <a:off x="179512" y="326428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Интерполированные кадры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815550" y="318762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74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Базовые допущения при </a:t>
            </a:r>
            <a:r>
              <a:rPr lang="ru-RU" sz="3000" b="1" dirty="0" smtClean="0"/>
              <a:t>оценке параметров ошибок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482952" cy="4600165"/>
              </a:xfrm>
            </p:spPr>
            <p:txBody>
              <a:bodyPr/>
              <a:lstStyle/>
              <a:p>
                <a:pPr algn="just"/>
                <a:endParaRPr lang="ru-RU" sz="1600" b="1" dirty="0" smtClean="0"/>
              </a:p>
              <a:p>
                <a:pPr algn="just"/>
                <a:r>
                  <a:rPr lang="ru-RU" sz="1800" b="1" dirty="0" smtClean="0"/>
                  <a:t>Допущение 1</a:t>
                </a:r>
                <a:r>
                  <a:rPr lang="ru-RU" sz="1800" dirty="0" smtClean="0"/>
                  <a:t>.</a:t>
                </a:r>
                <a:r>
                  <a:rPr lang="ru-RU" sz="18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8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80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sz="180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ru-RU" sz="18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800" i="1" dirty="0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ru-RU" sz="1800" dirty="0"/>
                  <a:t> </a:t>
                </a:r>
                <a:r>
                  <a:rPr lang="en-US" sz="1800" dirty="0"/>
                  <a:t>–</a:t>
                </a:r>
                <a:r>
                  <a:rPr lang="ru-RU" sz="1800" dirty="0" smtClean="0"/>
                  <a:t> случайная величина из некоторого вероятностного закона, плотность которого можно аппроксимировать как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Lap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sz="18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sz="1800" b="1" dirty="0" smtClean="0"/>
                  <a:t>	</a:t>
                </a:r>
                <a:r>
                  <a:rPr lang="ru-RU" sz="1600" b="1" dirty="0" smtClean="0"/>
                  <a:t>	</a:t>
                </a:r>
                <a:endParaRPr lang="ru-RU" sz="1600" dirty="0" smtClean="0"/>
              </a:p>
              <a:p>
                <a:pPr algn="just"/>
                <a:endParaRPr lang="ru-RU" sz="1600" b="1" dirty="0" smtClean="0"/>
              </a:p>
              <a:p>
                <a:pPr algn="just"/>
                <a:endParaRPr lang="ru-RU" sz="1600" b="1" dirty="0" smtClean="0"/>
              </a:p>
              <a:p>
                <a:pPr marL="0" indent="0" algn="just">
                  <a:buNone/>
                </a:pPr>
                <a:endParaRPr lang="ru-RU" sz="1600" b="1" dirty="0" smtClean="0"/>
              </a:p>
              <a:p>
                <a:pPr algn="just"/>
                <a:r>
                  <a:rPr lang="ru-RU" sz="1800" b="1" dirty="0" smtClean="0"/>
                  <a:t>Допущение 2</a:t>
                </a:r>
                <a:r>
                  <a:rPr lang="ru-RU" sz="1800" dirty="0" smtClean="0"/>
                  <a:t>. Декодер может рассчитать аппроксимацию шума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800" b="1" i="0" smtClean="0">
                                <a:latin typeface="Cambria Math"/>
                              </a:rPr>
                              <m:t>𝐧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:r>
                  <a:rPr lang="ru-RU" sz="1800" dirty="0" smtClean="0"/>
                  <a:t>причем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800" dirty="0" smtClean="0"/>
                  <a:t>, </a:t>
                </a: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800" dirty="0" smtClean="0"/>
                  <a:t> – </a:t>
                </a:r>
                <a:r>
                  <a:rPr lang="ru-RU" sz="1800" dirty="0" smtClean="0"/>
                  <a:t>случайное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искажение.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482952" cy="4600165"/>
              </a:xfrm>
              <a:blipFill rotWithShape="1">
                <a:blip r:embed="rId2"/>
                <a:stretch>
                  <a:fillRect l="-667" r="-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39</a:t>
            </a:r>
            <a:endParaRPr lang="ru-RU" dirty="0"/>
          </a:p>
        </p:txBody>
      </p:sp>
      <p:pic>
        <p:nvPicPr>
          <p:cNvPr id="5" name="Picture 6" descr="C:\Work\Aspirant\Disser\Src\My\CodecModel\soccer_2_band1_noisetrue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50" y="1878255"/>
            <a:ext cx="2448000" cy="19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/>
          <p:cNvSpPr/>
          <p:nvPr/>
        </p:nvSpPr>
        <p:spPr>
          <a:xfrm>
            <a:off x="7855284" y="2712218"/>
            <a:ext cx="330874" cy="750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6749400" y="2621694"/>
            <a:ext cx="330874" cy="750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66346" y="1496810"/>
            <a:ext cx="211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Реальный шум (</a:t>
            </a:r>
            <a:r>
              <a:rPr lang="en-US" sz="1400" dirty="0" smtClean="0"/>
              <a:t>DC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pic>
        <p:nvPicPr>
          <p:cNvPr id="9" name="Picture 9" descr="C:\Work\Aspirant\Disser\Src\My\CodecModel\soccer_2_band1_noiseest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73" y="4287046"/>
            <a:ext cx="2448000" cy="191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вал 9"/>
          <p:cNvSpPr/>
          <p:nvPr/>
        </p:nvSpPr>
        <p:spPr>
          <a:xfrm>
            <a:off x="6478592" y="4633687"/>
            <a:ext cx="468052" cy="1220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8026764" y="4729916"/>
            <a:ext cx="288032" cy="122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31779" y="3861048"/>
            <a:ext cx="217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Аппроксимация шума (</a:t>
            </a:r>
            <a:r>
              <a:rPr lang="en-US" sz="1400" dirty="0" smtClean="0"/>
              <a:t>DC</a:t>
            </a:r>
            <a:r>
              <a:rPr lang="ru-RU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143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 descr="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94549"/>
              </p:ext>
            </p:extLst>
          </p:nvPr>
        </p:nvGraphicFramePr>
        <p:xfrm>
          <a:off x="467544" y="4365104"/>
          <a:ext cx="806489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1866874"/>
                <a:gridCol w="2016224"/>
                <a:gridCol w="216557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H.264</a:t>
                      </a:r>
                      <a:endParaRPr lang="ru-RU" b="1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smtClean="0"/>
                        <a:t>(режим </a:t>
                      </a:r>
                      <a:r>
                        <a:rPr lang="en-US" b="1" baseline="0" dirty="0" smtClean="0"/>
                        <a:t>Inter</a:t>
                      </a:r>
                      <a:r>
                        <a:rPr lang="ru-RU" b="0" baseline="30000" dirty="0" smtClean="0"/>
                        <a:t>(1)</a:t>
                      </a:r>
                      <a:r>
                        <a:rPr lang="ru-RU" b="1" baseline="0" dirty="0" smtClean="0"/>
                        <a:t>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H.264</a:t>
                      </a:r>
                      <a:endParaRPr lang="ru-RU" b="1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smtClean="0"/>
                        <a:t>(режим </a:t>
                      </a:r>
                      <a:r>
                        <a:rPr lang="en-US" b="1" baseline="0" dirty="0" smtClean="0"/>
                        <a:t>Intra</a:t>
                      </a:r>
                      <a:r>
                        <a:rPr lang="ru-RU" b="0" baseline="30000" dirty="0" smtClean="0"/>
                        <a:t>(2)</a:t>
                      </a:r>
                      <a:r>
                        <a:rPr lang="ru-RU" b="1" baseline="0" dirty="0" smtClean="0"/>
                        <a:t>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Распределенное</a:t>
                      </a:r>
                      <a:r>
                        <a:rPr lang="ru-RU" b="1" baseline="0" dirty="0" smtClean="0"/>
                        <a:t> кодирование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Эффективность сжатия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↑</a:t>
                      </a:r>
                      <a:endParaRPr lang="ru-RU" sz="3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↓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↑</a:t>
                      </a:r>
                      <a:endParaRPr lang="ru-RU" sz="3200" b="1" dirty="0" smtClean="0"/>
                    </a:p>
                  </a:txBody>
                  <a:tcPr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Сложность кодера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↑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↓</a:t>
                      </a:r>
                      <a:endParaRPr lang="ru-RU" sz="3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↓</a:t>
                      </a:r>
                      <a:endParaRPr lang="ru-RU" sz="3200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Актуальность работы</a:t>
            </a:r>
            <a:endParaRPr lang="ru-RU" sz="3000" b="1" dirty="0"/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ru-RU" sz="2400" dirty="0" smtClean="0"/>
              <a:t>Современные приложения с ограничениями на сложность кодера:</a:t>
            </a:r>
          </a:p>
          <a:p>
            <a:pPr lvl="1"/>
            <a:r>
              <a:rPr lang="ru-RU" sz="2000" dirty="0" smtClean="0"/>
              <a:t>медицинские датчики;</a:t>
            </a:r>
            <a:endParaRPr lang="en-US" sz="2000" dirty="0" smtClean="0"/>
          </a:p>
          <a:p>
            <a:pPr lvl="1"/>
            <a:r>
              <a:rPr lang="ru-RU" sz="2000" dirty="0" smtClean="0"/>
              <a:t>мобильные источники видеоинформации;</a:t>
            </a:r>
          </a:p>
          <a:p>
            <a:pPr lvl="1"/>
            <a:r>
              <a:rPr lang="ru-RU" sz="2000" dirty="0"/>
              <a:t>комплексы аппаратуры космического базирования</a:t>
            </a:r>
            <a:r>
              <a:rPr lang="ru-RU" sz="2000" dirty="0" smtClean="0"/>
              <a:t>;</a:t>
            </a:r>
          </a:p>
          <a:p>
            <a:pPr lvl="1"/>
            <a:r>
              <a:rPr lang="ru-RU" sz="2000" dirty="0" smtClean="0"/>
              <a:t>и т.д.</a:t>
            </a:r>
            <a:endParaRPr lang="en-US" sz="2000" dirty="0" smtClean="0"/>
          </a:p>
          <a:p>
            <a:r>
              <a:rPr lang="ru-RU" sz="2400" dirty="0"/>
              <a:t>Существующие </a:t>
            </a:r>
            <a:r>
              <a:rPr lang="ru-RU" sz="2400" dirty="0" smtClean="0"/>
              <a:t>методы сжатия видеоданных</a:t>
            </a:r>
            <a:endParaRPr lang="ru-RU" sz="2400" dirty="0"/>
          </a:p>
        </p:txBody>
      </p:sp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5833" y="6381328"/>
            <a:ext cx="524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aseline="30000" dirty="0" smtClean="0"/>
              <a:t>(1)</a:t>
            </a:r>
            <a:r>
              <a:rPr lang="ru-RU" sz="1400" dirty="0" smtClean="0"/>
              <a:t> Кодирование </a:t>
            </a:r>
            <a:r>
              <a:rPr lang="ru-RU" sz="1400" dirty="0" err="1" smtClean="0"/>
              <a:t>межкадровой</a:t>
            </a:r>
            <a:r>
              <a:rPr lang="ru-RU" sz="1400" dirty="0" smtClean="0"/>
              <a:t> разности, высокая сложность.</a:t>
            </a:r>
          </a:p>
          <a:p>
            <a:r>
              <a:rPr lang="ru-RU" sz="1400" baseline="30000" dirty="0" smtClean="0"/>
              <a:t>(2) </a:t>
            </a:r>
            <a:r>
              <a:rPr lang="ru-RU" sz="1400" dirty="0" smtClean="0"/>
              <a:t>Кодирование кадров независимо, низкая сложность.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6861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Кодирование зависимых источников с дополнительной информацией на декодере</a:t>
            </a:r>
            <a:endParaRPr lang="ru-RU" sz="3000" baseline="30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96" name="Rectangle"/>
          <p:cNvSpPr/>
          <p:nvPr/>
        </p:nvSpPr>
        <p:spPr>
          <a:xfrm>
            <a:off x="1235996" y="230433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Кодер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Rectangle"/>
          <p:cNvSpPr/>
          <p:nvPr/>
        </p:nvSpPr>
        <p:spPr>
          <a:xfrm>
            <a:off x="2957530" y="230433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Декодер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8" name="Прямая со стрелкой 97"/>
          <p:cNvCxnSpPr>
            <a:stCxn id="96" idx="2"/>
            <a:endCxn id="97" idx="0"/>
          </p:cNvCxnSpPr>
          <p:nvPr/>
        </p:nvCxnSpPr>
        <p:spPr>
          <a:xfrm>
            <a:off x="1995996" y="2532330"/>
            <a:ext cx="9615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31" idx="3"/>
            <a:endCxn id="96" idx="0"/>
          </p:cNvCxnSpPr>
          <p:nvPr/>
        </p:nvCxnSpPr>
        <p:spPr>
          <a:xfrm>
            <a:off x="616305" y="2532330"/>
            <a:ext cx="61969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34" idx="3"/>
          </p:cNvCxnSpPr>
          <p:nvPr/>
        </p:nvCxnSpPr>
        <p:spPr>
          <a:xfrm>
            <a:off x="521286" y="3214571"/>
            <a:ext cx="2825769" cy="424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endCxn id="97" idx="3"/>
          </p:cNvCxnSpPr>
          <p:nvPr/>
        </p:nvCxnSpPr>
        <p:spPr>
          <a:xfrm flipV="1">
            <a:off x="3333793" y="2760330"/>
            <a:ext cx="3737" cy="4584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97" idx="2"/>
            <a:endCxn id="37" idx="1"/>
          </p:cNvCxnSpPr>
          <p:nvPr/>
        </p:nvCxnSpPr>
        <p:spPr>
          <a:xfrm>
            <a:off x="3717530" y="2532330"/>
            <a:ext cx="42242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endCxn id="96" idx="3"/>
          </p:cNvCxnSpPr>
          <p:nvPr/>
        </p:nvCxnSpPr>
        <p:spPr>
          <a:xfrm flipV="1">
            <a:off x="1615996" y="2760330"/>
            <a:ext cx="0" cy="45424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"/>
          <p:cNvSpPr/>
          <p:nvPr/>
        </p:nvSpPr>
        <p:spPr>
          <a:xfrm>
            <a:off x="1261420" y="4737468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Кодер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Rectangle"/>
          <p:cNvSpPr/>
          <p:nvPr/>
        </p:nvSpPr>
        <p:spPr>
          <a:xfrm>
            <a:off x="2982954" y="4737468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Декодер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Прямая со стрелкой 136"/>
          <p:cNvCxnSpPr>
            <a:stCxn id="135" idx="2"/>
            <a:endCxn id="136" idx="0"/>
          </p:cNvCxnSpPr>
          <p:nvPr/>
        </p:nvCxnSpPr>
        <p:spPr>
          <a:xfrm>
            <a:off x="2021420" y="4965468"/>
            <a:ext cx="9615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41" idx="3"/>
            <a:endCxn id="135" idx="0"/>
          </p:cNvCxnSpPr>
          <p:nvPr/>
        </p:nvCxnSpPr>
        <p:spPr>
          <a:xfrm>
            <a:off x="645699" y="4965468"/>
            <a:ext cx="61572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>
            <a:off x="582306" y="5665016"/>
            <a:ext cx="280394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endCxn id="136" idx="3"/>
          </p:cNvCxnSpPr>
          <p:nvPr/>
        </p:nvCxnSpPr>
        <p:spPr>
          <a:xfrm flipV="1">
            <a:off x="3359217" y="5193468"/>
            <a:ext cx="3737" cy="4584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36" idx="2"/>
            <a:endCxn id="54" idx="1"/>
          </p:cNvCxnSpPr>
          <p:nvPr/>
        </p:nvCxnSpPr>
        <p:spPr>
          <a:xfrm>
            <a:off x="3742954" y="4965468"/>
            <a:ext cx="5410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086" y="1700808"/>
            <a:ext cx="513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</a:t>
            </a:r>
            <a:r>
              <a:rPr lang="ru-RU" u="sng" dirty="0" smtClean="0"/>
              <a:t>Совместное кодирование и декодирование</a:t>
            </a:r>
            <a:endParaRPr lang="ru-RU" u="sng" dirty="0"/>
          </a:p>
        </p:txBody>
      </p:sp>
      <p:sp>
        <p:nvSpPr>
          <p:cNvPr id="146" name="TextBox 145"/>
          <p:cNvSpPr txBox="1"/>
          <p:nvPr/>
        </p:nvSpPr>
        <p:spPr>
          <a:xfrm>
            <a:off x="118086" y="3904730"/>
            <a:ext cx="6861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u="sng" dirty="0" smtClean="0"/>
              <a:t>Кодирование с дополнительной информацией на декодере</a:t>
            </a:r>
          </a:p>
          <a:p>
            <a:r>
              <a:rPr lang="ru-RU" u="sng" dirty="0" smtClean="0"/>
              <a:t>(распределенное кодирование)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148428" y="4571836"/>
                <a:ext cx="2879956" cy="65780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ru-RU" b="1" dirty="0" smtClean="0"/>
                  <a:t>Граница </a:t>
                </a:r>
                <a:r>
                  <a:rPr lang="ru-RU" b="1" dirty="0" err="1"/>
                  <a:t>Вайнера</a:t>
                </a:r>
                <a:r>
                  <a:rPr lang="ru-RU" b="1" dirty="0"/>
                  <a:t>-Зива: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А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28" y="4571836"/>
                <a:ext cx="2879956" cy="657809"/>
              </a:xfrm>
              <a:prstGeom prst="rect">
                <a:avLst/>
              </a:prstGeom>
              <a:blipFill rotWithShape="1">
                <a:blip r:embed="rId2"/>
                <a:stretch>
                  <a:fillRect l="-1688" t="-3636" r="-105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4718984" y="2564904"/>
                <a:ext cx="2890343" cy="5084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А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0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/>
                                </a:rPr>
                                <m:t>𝐲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984" y="2564904"/>
                <a:ext cx="2890343" cy="508409"/>
              </a:xfrm>
              <a:prstGeom prst="rect">
                <a:avLst/>
              </a:prstGeom>
              <a:blipFill rotWithShape="1">
                <a:blip r:embed="rId3"/>
                <a:stretch>
                  <a:fillRect b="-58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3851920" y="5357328"/>
                <a:ext cx="5400600" cy="951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(Б)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(А)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ru-RU" dirty="0" smtClean="0">
                  <a:latin typeface="Cambria Math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(Б)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(А)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dirty="0">
                            <a:latin typeface="Cambria Math"/>
                          </a:rPr>
                          <m:t>𝐱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 dirty="0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0" dirty="0">
                                <a:latin typeface="Cambria Math"/>
                              </a:rPr>
                              <m:t>𝐱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0" dirty="0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𝑌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357328"/>
                <a:ext cx="5400600" cy="951992"/>
              </a:xfrm>
              <a:prstGeom prst="rect">
                <a:avLst/>
              </a:prstGeom>
              <a:blipFill rotWithShape="1">
                <a:blip r:embed="rId4"/>
                <a:stretch>
                  <a:fillRect l="-903" t="-1282" b="-9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31767" y="234766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767" y="2347664"/>
                <a:ext cx="64807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-1" y="3029905"/>
                <a:ext cx="521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29905"/>
                <a:ext cx="52128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39952" y="234766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347664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62420" y="216299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0" y="2162998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59214" y="2845239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4" y="2845239"/>
                <a:ext cx="37382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-2373" y="4780802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3" y="4780802"/>
                <a:ext cx="64807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0273" y="5435932"/>
                <a:ext cx="521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3" y="5435932"/>
                <a:ext cx="52128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283968" y="478080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780802"/>
                <a:ext cx="370614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27910" y="460038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0" y="4600383"/>
                <a:ext cx="370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24704" y="5282624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4" y="5282624"/>
                <a:ext cx="386644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07704" y="2195572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/>
                        </a:rPr>
                        <m:t>𝐜</m:t>
                      </m:r>
                      <m:r>
                        <a:rPr lang="en-US" b="1" i="0" dirty="0" smtClean="0"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  <m:r>
                        <a:rPr lang="en-US" b="1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195572"/>
                <a:ext cx="675185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07704" y="4649886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/>
                        </a:rPr>
                        <m:t>𝐜</m:t>
                      </m:r>
                      <m:r>
                        <a:rPr lang="en-US" b="1" i="0" dirty="0" smtClean="0"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  <m:r>
                        <a:rPr lang="en-US" b="1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649886"/>
                <a:ext cx="675185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2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Work\Aspirant\PhD\Tests\results\rd_coastguard_cif_30Hz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 t="5729" r="5469"/>
          <a:stretch/>
        </p:blipFill>
        <p:spPr bwMode="auto">
          <a:xfrm>
            <a:off x="6074276" y="3047661"/>
            <a:ext cx="3070418" cy="239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"/>
          <p:cNvSpPr/>
          <p:nvPr/>
        </p:nvSpPr>
        <p:spPr>
          <a:xfrm>
            <a:off x="1619672" y="1443393"/>
            <a:ext cx="1473349" cy="3137735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bevel/>
          </a:ln>
          <a:effectLst/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Применение распределенного кодирования для сжатия видео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05468" y="5025130"/>
                <a:ext cx="288321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 smtClean="0"/>
                  <a:t>Ошибка </a:t>
                </a:r>
                <a:r>
                  <a:rPr lang="ru-RU" sz="1600" b="1" dirty="0" err="1" smtClean="0"/>
                  <a:t>межкадрового</a:t>
                </a:r>
                <a:r>
                  <a:rPr lang="ru-RU" sz="1600" b="1" dirty="0" smtClean="0"/>
                  <a:t> предсказания</a:t>
                </a:r>
                <a:r>
                  <a:rPr lang="ru-RU" sz="1600" dirty="0" smtClean="0"/>
                  <a:t> (</a:t>
                </a:r>
                <a:r>
                  <a:rPr lang="en-US" sz="1600" dirty="0" smtClean="0"/>
                  <a:t>correlation noise</a:t>
                </a:r>
                <a:r>
                  <a:rPr lang="ru-RU" sz="1600" dirty="0" smtClean="0"/>
                  <a:t>)</a:t>
                </a:r>
                <a:r>
                  <a:rPr lang="en-US" sz="1600" dirty="0" smtClean="0"/>
                  <a:t>:</a:t>
                </a:r>
                <a:endParaRPr lang="ru-RU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𝐱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1" i="0" smtClean="0">
                          <a:latin typeface="Cambria Math"/>
                        </a:rPr>
                        <m:t>𝐲</m:t>
                      </m:r>
                      <m:r>
                        <a:rPr lang="en-US" b="1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468" y="5025130"/>
                <a:ext cx="2883213" cy="1107996"/>
              </a:xfrm>
              <a:prstGeom prst="rect">
                <a:avLst/>
              </a:prstGeom>
              <a:blipFill rotWithShape="1">
                <a:blip r:embed="rId3"/>
                <a:stretch>
                  <a:fillRect t="-1648" b="-1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Группа 85"/>
          <p:cNvGrpSpPr/>
          <p:nvPr/>
        </p:nvGrpSpPr>
        <p:grpSpPr>
          <a:xfrm>
            <a:off x="18683" y="1454085"/>
            <a:ext cx="6134460" cy="4279171"/>
            <a:chOff x="18683" y="1454085"/>
            <a:chExt cx="6134460" cy="4279171"/>
          </a:xfrm>
        </p:grpSpPr>
        <p:sp>
          <p:nvSpPr>
            <p:cNvPr id="32" name="Rectangle"/>
            <p:cNvSpPr/>
            <p:nvPr/>
          </p:nvSpPr>
          <p:spPr>
            <a:xfrm>
              <a:off x="3547075" y="1454085"/>
              <a:ext cx="1800037" cy="3127043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tx1"/>
              </a:solidFill>
              <a:bevel/>
            </a:ln>
            <a:effectLst/>
          </p:spPr>
          <p:txBody>
            <a:bodyPr wrap="square" lIns="36000" tIns="18000" rIns="36000" bIns="18000" rtlCol="0" anchor="ctr"/>
            <a:lstStyle/>
            <a:p>
              <a:pPr algn="ctr"/>
              <a:endParaRPr sz="1064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907704" y="3989531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2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3619083" y="3989531"/>
              <a:ext cx="1584176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Декодер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2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" name="Прямая со стрелкой 7"/>
            <p:cNvCxnSpPr>
              <a:stCxn id="5" idx="2"/>
              <a:endCxn id="6" idx="0"/>
            </p:cNvCxnSpPr>
            <p:nvPr/>
          </p:nvCxnSpPr>
          <p:spPr>
            <a:xfrm>
              <a:off x="2667704" y="4217531"/>
              <a:ext cx="9513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"/>
                <p:cNvSpPr/>
                <p:nvPr/>
              </p:nvSpPr>
              <p:spPr>
                <a:xfrm>
                  <a:off x="3756599" y="2985774"/>
                  <a:ext cx="1309144" cy="515234"/>
                </a:xfrm>
                <a:custGeom>
                  <a:avLst/>
                  <a:gdLst>
                    <a:gd name="connsiteX0" fmla="*/ 0 w 760000"/>
                    <a:gd name="connsiteY0" fmla="*/ 228000 h 456000"/>
                    <a:gd name="connsiteX1" fmla="*/ 380000 w 760000"/>
                    <a:gd name="connsiteY1" fmla="*/ 0 h 456000"/>
                    <a:gd name="connsiteX2" fmla="*/ 760000 w 760000"/>
                    <a:gd name="connsiteY2" fmla="*/ 228000 h 456000"/>
                    <a:gd name="connsiteX3" fmla="*/ 380000 w 760000"/>
                    <a:gd name="connsiteY3" fmla="*/ 456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0000" h="456000">
                      <a:moveTo>
                        <a:pt x="0" y="0"/>
                      </a:moveTo>
                      <a:lnTo>
                        <a:pt x="760000" y="0"/>
                      </a:lnTo>
                      <a:lnTo>
                        <a:pt x="760000" y="456000"/>
                      </a:lnTo>
                      <a:lnTo>
                        <a:pt x="0" y="45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CFCFC"/>
                    </a:gs>
                    <a:gs pos="50000">
                      <a:srgbClr val="F5F5F5"/>
                    </a:gs>
                    <a:gs pos="100000">
                      <a:srgbClr val="EEEEEE"/>
                    </a:gs>
                  </a:gsLst>
                  <a:lin ang="5400000" scaled="0"/>
                </a:grad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 wrap="square" lIns="36000" tIns="18000" rIns="36000" bIns="18000" rtlCol="0" anchor="ctr"/>
                <a:lstStyle/>
                <a:p>
                  <a:pPr algn="ctr"/>
                  <a:r>
                    <a:rPr lang="ru-RU" sz="1200" dirty="0" smtClean="0">
                      <a:solidFill>
                        <a:srgbClr val="000000"/>
                      </a:solidFill>
                      <a:latin typeface="Arial"/>
                    </a:rPr>
                    <a:t>Генерация дополнительной информации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Arial"/>
                    </a:rPr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200" i="1" dirty="0"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a14:m>
                  <a:r>
                    <a:rPr lang="en-US" sz="1200" dirty="0" smtClean="0">
                      <a:solidFill>
                        <a:srgbClr val="000000"/>
                      </a:solidFill>
                      <a:latin typeface="Arial"/>
                    </a:rPr>
                    <a:t>)</a:t>
                  </a:r>
                  <a:endParaRPr sz="12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" name="Rectangle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599" y="2985774"/>
                  <a:ext cx="1309144" cy="515234"/>
                </a:xfrm>
                <a:custGeom>
                  <a:avLst/>
                  <a:gdLst>
                    <a:gd name="connsiteX0" fmla="*/ 0 w 760000"/>
                    <a:gd name="connsiteY0" fmla="*/ 228000 h 456000"/>
                    <a:gd name="connsiteX1" fmla="*/ 380000 w 760000"/>
                    <a:gd name="connsiteY1" fmla="*/ 0 h 456000"/>
                    <a:gd name="connsiteX2" fmla="*/ 760000 w 760000"/>
                    <a:gd name="connsiteY2" fmla="*/ 228000 h 456000"/>
                    <a:gd name="connsiteX3" fmla="*/ 380000 w 760000"/>
                    <a:gd name="connsiteY3" fmla="*/ 456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0000" h="456000">
                      <a:moveTo>
                        <a:pt x="0" y="0"/>
                      </a:moveTo>
                      <a:lnTo>
                        <a:pt x="760000" y="0"/>
                      </a:lnTo>
                      <a:lnTo>
                        <a:pt x="760000" y="456000"/>
                      </a:lnTo>
                      <a:lnTo>
                        <a:pt x="0" y="45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4"/>
                  <a:stretch>
                    <a:fillRect l="-858" t="-1770"/>
                  </a:stretch>
                </a:blipFill>
                <a:ln w="7600" cap="flat">
                  <a:solidFill>
                    <a:srgbClr val="545454"/>
                  </a:solidFill>
                  <a:bevel/>
                </a:ln>
                <a:effectLst>
                  <a:outerShdw dist="21496" dir="2700000" algn="tl">
                    <a:srgbClr val="BEBEBE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"/>
            <p:cNvSpPr/>
            <p:nvPr/>
          </p:nvSpPr>
          <p:spPr>
            <a:xfrm>
              <a:off x="1939792" y="1804834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Rectangle"/>
            <p:cNvSpPr/>
            <p:nvPr/>
          </p:nvSpPr>
          <p:spPr>
            <a:xfrm>
              <a:off x="3619083" y="1804834"/>
              <a:ext cx="1584176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Декодер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7" name="Прямая со стрелкой 16"/>
            <p:cNvCxnSpPr>
              <a:stCxn id="15" idx="2"/>
              <a:endCxn id="16" idx="0"/>
            </p:cNvCxnSpPr>
            <p:nvPr/>
          </p:nvCxnSpPr>
          <p:spPr>
            <a:xfrm>
              <a:off x="2699792" y="2032834"/>
              <a:ext cx="9192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10" idx="1"/>
              <a:endCxn id="16" idx="3"/>
            </p:cNvCxnSpPr>
            <p:nvPr/>
          </p:nvCxnSpPr>
          <p:spPr>
            <a:xfrm flipV="1">
              <a:off x="4411171" y="2260834"/>
              <a:ext cx="0" cy="724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6213" y="184816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13" y="1848168"/>
                  <a:ext cx="64807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59773" y="4032865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73" y="4032865"/>
                  <a:ext cx="64807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Прямая со стрелкой 22"/>
            <p:cNvCxnSpPr>
              <a:stCxn id="20" idx="3"/>
              <a:endCxn id="15" idx="0"/>
            </p:cNvCxnSpPr>
            <p:nvPr/>
          </p:nvCxnSpPr>
          <p:spPr>
            <a:xfrm>
              <a:off x="804285" y="2032834"/>
              <a:ext cx="11355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21" idx="3"/>
              <a:endCxn id="5" idx="0"/>
            </p:cNvCxnSpPr>
            <p:nvPr/>
          </p:nvCxnSpPr>
          <p:spPr>
            <a:xfrm>
              <a:off x="807845" y="4217531"/>
              <a:ext cx="1099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3034" y="194885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034" y="194885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01836" y="3848199"/>
                  <a:ext cx="37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/>
                          </a:rPr>
                          <m:t>𝐳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836" y="3848199"/>
                  <a:ext cx="37382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779323" y="4032865"/>
                  <a:ext cx="37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𝐳</m:t>
                            </m:r>
                          </m:e>
                        </m:acc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323" y="4032865"/>
                  <a:ext cx="37382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 стрелкой 32"/>
            <p:cNvCxnSpPr>
              <a:stCxn id="6" idx="2"/>
              <a:endCxn id="31" idx="1"/>
            </p:cNvCxnSpPr>
            <p:nvPr/>
          </p:nvCxnSpPr>
          <p:spPr>
            <a:xfrm>
              <a:off x="5203259" y="4217531"/>
              <a:ext cx="5760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051131" y="2555612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31" y="2555612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779323" y="18481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323" y="184816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Прямая со стрелкой 36"/>
            <p:cNvCxnSpPr>
              <a:stCxn id="16" idx="2"/>
              <a:endCxn id="36" idx="1"/>
            </p:cNvCxnSpPr>
            <p:nvPr/>
          </p:nvCxnSpPr>
          <p:spPr>
            <a:xfrm>
              <a:off x="5203259" y="2032834"/>
              <a:ext cx="5760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Соединительная линия уступом 40"/>
            <p:cNvCxnSpPr>
              <a:stCxn id="6" idx="2"/>
              <a:endCxn id="10" idx="2"/>
            </p:cNvCxnSpPr>
            <p:nvPr/>
          </p:nvCxnSpPr>
          <p:spPr>
            <a:xfrm flipH="1" flipV="1">
              <a:off x="5065743" y="3243391"/>
              <a:ext cx="137516" cy="974140"/>
            </a:xfrm>
            <a:prstGeom prst="bentConnector3">
              <a:avLst>
                <a:gd name="adj1" fmla="val -166235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66337" y="1491294"/>
              <a:ext cx="1736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b="1" dirty="0" smtClean="0"/>
                <a:t>Приемник</a:t>
              </a:r>
              <a:endParaRPr lang="ru-RU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83" y="2592468"/>
              <a:ext cx="1384965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/>
                <a:t>Промежуточные кадры</a:t>
              </a:r>
            </a:p>
            <a:p>
              <a:r>
                <a:rPr lang="ru-RU" sz="1100" dirty="0" smtClean="0"/>
                <a:t>(например, кадры с четными номерами)</a:t>
              </a:r>
              <a:endParaRPr lang="ru-RU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683" y="4625260"/>
              <a:ext cx="110625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/>
                <a:t>Ключевые кадры (например, кадры с нечетными номерами)</a:t>
              </a:r>
              <a:endParaRPr lang="ru-RU" sz="1100" dirty="0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V="1">
              <a:off x="476689" y="4346413"/>
              <a:ext cx="7120" cy="334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flipV="1">
              <a:off x="476689" y="2236882"/>
              <a:ext cx="3560" cy="3491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324704" y="1462963"/>
            <a:ext cx="173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Передатчик</a:t>
            </a:r>
            <a:endParaRPr lang="ru-RU" sz="1200" b="1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7740352" y="3477415"/>
            <a:ext cx="0" cy="2396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000" b="1" dirty="0" smtClean="0"/>
              <a:t>Цель</a:t>
            </a:r>
            <a:r>
              <a:rPr lang="en-US" altLang="ru-RU" sz="3000" b="1" dirty="0" smtClean="0"/>
              <a:t>, </a:t>
            </a:r>
            <a:r>
              <a:rPr lang="ru-RU" altLang="ru-RU" sz="3000" b="1" dirty="0" smtClean="0"/>
              <a:t>объект и предмет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b="1" dirty="0"/>
              <a:t>Цель работы: </a:t>
            </a:r>
            <a:r>
              <a:rPr lang="ru-RU" sz="2000" dirty="0"/>
              <a:t>повышение степени сжатия без ухудшения качества восстановления видеоданных в кодеках, основанных на принципах кодирования зависимых источников с дополнительной информацией на декодере, за счет усовершенствования существующих и разработки новых способов обработки данных на стороне декодера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>
              <a:lnSpc>
                <a:spcPct val="80000"/>
              </a:lnSpc>
              <a:defRPr/>
            </a:pPr>
            <a:r>
              <a:rPr lang="ru-RU" sz="2000" b="1" dirty="0"/>
              <a:t>Объектом </a:t>
            </a:r>
            <a:r>
              <a:rPr lang="ru-RU" sz="2000" dirty="0"/>
              <a:t>исследования является система сжатия видеоданных, основанная на принципах кодирования зависимых источников с дополнительной информацией на декодере.</a:t>
            </a:r>
          </a:p>
          <a:p>
            <a:pPr algn="just">
              <a:lnSpc>
                <a:spcPct val="80000"/>
              </a:lnSpc>
              <a:defRPr/>
            </a:pPr>
            <a:endParaRPr lang="ru-RU" sz="2000" dirty="0"/>
          </a:p>
          <a:p>
            <a:pPr algn="just">
              <a:lnSpc>
                <a:spcPct val="80000"/>
              </a:lnSpc>
              <a:defRPr/>
            </a:pPr>
            <a:r>
              <a:rPr lang="ru-RU" sz="2000" b="1" dirty="0"/>
              <a:t>Предмет</a:t>
            </a:r>
            <a:r>
              <a:rPr lang="ru-RU" sz="2000" dirty="0"/>
              <a:t> исследования составляет процесс восстановления промежуточных кадров на стороне декодера.</a:t>
            </a:r>
          </a:p>
          <a:p>
            <a:pPr algn="just"/>
            <a:endParaRPr lang="ru-RU" sz="2000" dirty="0"/>
          </a:p>
        </p:txBody>
      </p:sp>
      <p:sp>
        <p:nvSpPr>
          <p:cNvPr id="1029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dirty="0" smtClean="0"/>
              <a:t>6</a:t>
            </a: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000" b="1" dirty="0" smtClean="0"/>
              <a:t>Задачи диссертационной работы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Исследовать типовые методы сжатия видеоданных, основанные на принципах </a:t>
            </a:r>
            <a:r>
              <a:rPr lang="ru-RU" sz="1800" dirty="0" smtClean="0"/>
              <a:t>распределенного кодирования </a:t>
            </a:r>
            <a:r>
              <a:rPr lang="ru-RU" sz="1800" dirty="0"/>
              <a:t>источников.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Исследовать способы формирования дополнительной информации на стороне декодера.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Предложить новый алгоритм генерации дополнительной информации, учитывающий особенности входных данных</a:t>
            </a:r>
            <a:r>
              <a:rPr lang="ru-RU" sz="1800" dirty="0" smtClean="0"/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Исследовать статистические характеристики ошибок </a:t>
            </a:r>
            <a:r>
              <a:rPr lang="ru-RU" sz="1800" dirty="0" err="1"/>
              <a:t>межкадрового</a:t>
            </a:r>
            <a:r>
              <a:rPr lang="ru-RU" sz="1800" dirty="0"/>
              <a:t> предсказания, возникающих при генерации дополнительной информации</a:t>
            </a:r>
            <a:r>
              <a:rPr lang="ru-RU" sz="1800" dirty="0" smtClean="0"/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Разработать модель ошибок предсказания промежуточных кадров на стороне декодера.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Предложить алгоритм </a:t>
            </a:r>
            <a:r>
              <a:rPr lang="ru-RU" sz="1800" dirty="0" smtClean="0"/>
              <a:t>оценки параметров ошибок </a:t>
            </a:r>
            <a:r>
              <a:rPr lang="ru-RU" sz="1800" dirty="0" err="1"/>
              <a:t>межкадрового</a:t>
            </a:r>
            <a:r>
              <a:rPr lang="ru-RU" sz="1800" dirty="0"/>
              <a:t> предсказания.</a:t>
            </a:r>
          </a:p>
        </p:txBody>
      </p:sp>
      <p:sp>
        <p:nvSpPr>
          <p:cNvPr id="18435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dirty="0" smtClean="0"/>
              <a:t>7</a:t>
            </a: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16302</TotalTime>
  <Words>3933</Words>
  <Application>Microsoft Office PowerPoint</Application>
  <PresentationFormat>Экран (4:3)</PresentationFormat>
  <Paragraphs>743</Paragraphs>
  <Slides>42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Default Design</vt:lpstr>
      <vt:lpstr>ОБРАБОТКА ВИДЕОИНФОРМАЦИИ В СИСТЕМАХ СЖАТИЯ, ОСНОВАННЫХ НА ПРИНЦИПАХ КОДИРОВАНИЯ ЗАВИСИМЫХ ИСТОЧНИКОВ</vt:lpstr>
      <vt:lpstr>Актуальность работы</vt:lpstr>
      <vt:lpstr>Актуальность работы</vt:lpstr>
      <vt:lpstr>Актуальность работы</vt:lpstr>
      <vt:lpstr>Актуальность работы</vt:lpstr>
      <vt:lpstr>Кодирование зависимых источников с дополнительной информацией на декодере</vt:lpstr>
      <vt:lpstr>Применение распределенного кодирования для сжатия видео</vt:lpstr>
      <vt:lpstr>Цель, объект и предмет исследования</vt:lpstr>
      <vt:lpstr>Задачи диссертационной работы</vt:lpstr>
      <vt:lpstr>Структура диссертационной работы</vt:lpstr>
      <vt:lpstr>Классификация методов распределенного кодирования источников видеоинформации</vt:lpstr>
      <vt:lpstr>Процесс кодирования и декодирования кадров в DISCOVER</vt:lpstr>
      <vt:lpstr>Основные модули базовой модели DISCOVER</vt:lpstr>
      <vt:lpstr>Основные модули базовой модели DISCOVER</vt:lpstr>
      <vt:lpstr>Разработка алгоритма межкадрового предсказания</vt:lpstr>
      <vt:lpstr>Модель кодека для сравнения алгоритмов межкадрового предсказания</vt:lpstr>
      <vt:lpstr>Характеристики тестового множества видеопоследовательностей</vt:lpstr>
      <vt:lpstr>Результаты сравнения алгоритмов межкадрового предсказания</vt:lpstr>
      <vt:lpstr>Ошибки межкадрового предсказания в модели DISCOVER</vt:lpstr>
      <vt:lpstr>Ошибки межкадрового предсказания в модели DISCOVER</vt:lpstr>
      <vt:lpstr>Базовый алгоритм оценки параметров ошибок межкадрового предсказания</vt:lpstr>
      <vt:lpstr>Модифицированный алгоритм оценки параметров ошибок межкадрового предсказания</vt:lpstr>
      <vt:lpstr>Модель ошибок межкадрового предсказания</vt:lpstr>
      <vt:lpstr>Оптимизационная задача для оценки параметров ошибок межкадрового предсказания</vt:lpstr>
      <vt:lpstr>Сравнение с существующими кодеками</vt:lpstr>
      <vt:lpstr>Результаты сравнения с существующими кодеками</vt:lpstr>
      <vt:lpstr>Сравнение с кодеком DISCOVER</vt:lpstr>
      <vt:lpstr>Рекомендации по дальнейшему улучшению распределенного кодирования</vt:lpstr>
      <vt:lpstr>Внедрение результатов</vt:lpstr>
      <vt:lpstr>Положения, выносимые на защиту</vt:lpstr>
      <vt:lpstr>Пример распределенного кодирования</vt:lpstr>
      <vt:lpstr>Применение распределенного кодирования для сжатия видео</vt:lpstr>
      <vt:lpstr>Ошибки межкадрового предсказания в модели DISCOVER</vt:lpstr>
      <vt:lpstr>Модифицированный алгоритм оценки параметров ошибок межкадрового предсказания</vt:lpstr>
      <vt:lpstr>Раскрытие положений, выносимых на защиту, в презентации</vt:lpstr>
      <vt:lpstr>Критерий Бьёнтегаарда (BD-Rate)</vt:lpstr>
      <vt:lpstr>Основные результаты работы</vt:lpstr>
      <vt:lpstr>Сравнение алгоритмов оценки параметров ошибок межкадрового предсказания (реальные значения ошибок)</vt:lpstr>
      <vt:lpstr>Модель истинного движения</vt:lpstr>
      <vt:lpstr>Основные влияющие на сжатие факторы</vt:lpstr>
      <vt:lpstr>Результаты сравнения предложенного алгоритма межкадрового предсказания с базовым</vt:lpstr>
      <vt:lpstr>Базовые допущения при оценке параметров ошибок межкадрового предсказания</vt:lpstr>
    </vt:vector>
  </TitlesOfParts>
  <Company>Motorola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dc:creator>wtpd86</dc:creator>
  <cp:lastModifiedBy>scorpeus</cp:lastModifiedBy>
  <cp:revision>2407</cp:revision>
  <cp:lastPrinted>2016-03-14T10:12:32Z</cp:lastPrinted>
  <dcterms:created xsi:type="dcterms:W3CDTF">2010-10-04T10:58:23Z</dcterms:created>
  <dcterms:modified xsi:type="dcterms:W3CDTF">2016-03-14T21:30:37Z</dcterms:modified>
</cp:coreProperties>
</file>