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95" r:id="rId3"/>
    <p:sldId id="355" r:id="rId4"/>
    <p:sldId id="383" r:id="rId5"/>
    <p:sldId id="257" r:id="rId6"/>
    <p:sldId id="384" r:id="rId7"/>
    <p:sldId id="368" r:id="rId8"/>
    <p:sldId id="369" r:id="rId9"/>
    <p:sldId id="380" r:id="rId10"/>
    <p:sldId id="379" r:id="rId11"/>
    <p:sldId id="370" r:id="rId12"/>
    <p:sldId id="371" r:id="rId13"/>
    <p:sldId id="390" r:id="rId14"/>
    <p:sldId id="385" r:id="rId15"/>
    <p:sldId id="386" r:id="rId16"/>
    <p:sldId id="373" r:id="rId17"/>
    <p:sldId id="388" r:id="rId18"/>
    <p:sldId id="372" r:id="rId19"/>
    <p:sldId id="374" r:id="rId20"/>
    <p:sldId id="393" r:id="rId21"/>
    <p:sldId id="394" r:id="rId22"/>
    <p:sldId id="396" r:id="rId23"/>
    <p:sldId id="397" r:id="rId24"/>
    <p:sldId id="315" r:id="rId25"/>
    <p:sldId id="285" r:id="rId26"/>
    <p:sldId id="356" r:id="rId27"/>
    <p:sldId id="376" r:id="rId28"/>
    <p:sldId id="391" r:id="rId29"/>
    <p:sldId id="382" r:id="rId30"/>
    <p:sldId id="392" r:id="rId31"/>
    <p:sldId id="377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9" autoAdjust="0"/>
    <p:restoredTop sz="96952" autoAdjust="0"/>
  </p:normalViewPr>
  <p:slideViewPr>
    <p:cSldViewPr>
      <p:cViewPr>
        <p:scale>
          <a:sx n="110" d="100"/>
          <a:sy n="110" d="100"/>
        </p:scale>
        <p:origin x="-163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7B9F8C-9DAC-44F4-899B-E67BB4F5101E}" type="datetimeFigureOut">
              <a:rPr lang="ru-RU"/>
              <a:pPr>
                <a:defRPr/>
              </a:pPr>
              <a:t>18.10.2015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98BA22F-45D7-4AF3-AD56-F41C8C0F023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5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BA8EBC-5261-41B9-82C8-F862CF5F41EA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54FFD6-3C4E-4A48-B817-B1F0B43F902C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BA22F-45D7-4AF3-AD56-F41C8C0F0235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97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BA22F-45D7-4AF3-AD56-F41C8C0F0235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2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6FD435-F549-4FAA-9AFA-B121B764C816}" type="slidenum">
              <a:rPr lang="ru-RU" altLang="ru-RU" smtClean="0"/>
              <a:pPr eaLnBrk="1" hangingPunct="1"/>
              <a:t>24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362F-0BE9-4BD6-BB01-8C2A59229A3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8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12D6A-7F66-4199-AC95-99EC2A8F957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78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50771-B4F6-4F97-AC54-285C83A2B80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17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A0AE-AC61-4D3F-BC5C-BD551A6D381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8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4CCE-5107-4369-9C3E-DEDD3D383B4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15063"/>
            <a:ext cx="2133600" cy="476250"/>
          </a:xfrm>
        </p:spPr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6DC89018-2B98-47B0-9EB7-7D017ED388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8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401A6-6B05-4B3D-A5F5-D8B0823129A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F11D9-6020-48E4-A001-7AB3F4DB7EC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1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F554-147D-4A97-B7FD-7C8A22DD02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3906-872E-44FA-AD2F-B14343E4EEF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18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3128B-D740-4091-90AE-C7A75EE1666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5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B27F-7957-488D-BD41-1ACD6D73B1B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7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5C25A-39CE-47F5-9C11-E52DE8D3BAE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150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/>
            </a:lvl1pPr>
          </a:lstStyle>
          <a:p>
            <a:pPr>
              <a:defRPr/>
            </a:pPr>
            <a:fld id="{EB3A7509-6358-46DF-8945-406912749C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11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0.png"/><Relationship Id="rId7" Type="http://schemas.openxmlformats.org/officeDocument/2006/relationships/image" Target="../media/image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484784"/>
            <a:ext cx="8280400" cy="2448271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ОБРАБОТКА ВИДЕОИНФОРМАЦИИ В СИСТЕМАХ СЖАТИЯ, ОСНОВАННЫХ НА ПРИНЦИПАХ КОДИРОВАНИЯ ЗАВИСИМЫХ ИСТОЧНИКОВ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188" y="214313"/>
            <a:ext cx="6400800" cy="622300"/>
          </a:xfrm>
        </p:spPr>
        <p:txBody>
          <a:bodyPr/>
          <a:lstStyle/>
          <a:p>
            <a:pPr eaLnBrk="1" hangingPunct="1"/>
            <a:r>
              <a:rPr lang="ru-RU" altLang="ru-RU" sz="2300" dirty="0" smtClean="0"/>
              <a:t>ВЕСЕЛОВ Антон Игоревич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785813" y="5357813"/>
            <a:ext cx="7488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b="1" dirty="0"/>
              <a:t>Научный руководитель:  </a:t>
            </a:r>
            <a:r>
              <a:rPr lang="ru-RU" altLang="ru-RU" dirty="0"/>
              <a:t>д-р. </a:t>
            </a:r>
            <a:r>
              <a:rPr lang="ru-RU" altLang="ru-RU" dirty="0" err="1"/>
              <a:t>техн</a:t>
            </a:r>
            <a:r>
              <a:rPr lang="ru-RU" altLang="ru-RU" dirty="0"/>
              <a:t>. наук, доцент </a:t>
            </a:r>
          </a:p>
          <a:p>
            <a:pPr algn="ctr" eaLnBrk="1" hangingPunct="1">
              <a:spcBef>
                <a:spcPct val="20000"/>
              </a:spcBef>
            </a:pPr>
            <a:r>
              <a:rPr lang="ru-RU" altLang="ru-RU" dirty="0"/>
              <a:t>                            </a:t>
            </a:r>
            <a:r>
              <a:rPr lang="ru-RU" altLang="ru-RU" dirty="0" err="1"/>
              <a:t>Тюрликов</a:t>
            </a:r>
            <a:r>
              <a:rPr lang="ru-RU" altLang="ru-RU" dirty="0"/>
              <a:t> Андрей Михайлович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857250" y="6215063"/>
            <a:ext cx="74882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dirty="0" smtClean="0"/>
              <a:t>2015</a:t>
            </a:r>
            <a:endParaRPr lang="ru-RU" altLang="ru-RU" dirty="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714375" y="4286250"/>
            <a:ext cx="7488238" cy="7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b="1" dirty="0"/>
              <a:t>Специальность </a:t>
            </a:r>
            <a:r>
              <a:rPr lang="ru-RU" altLang="ru-RU" b="1" dirty="0" smtClean="0"/>
              <a:t>05.12.13 </a:t>
            </a:r>
            <a:r>
              <a:rPr lang="ru-RU" altLang="ru-RU" b="1" dirty="0"/>
              <a:t>– </a:t>
            </a:r>
            <a:r>
              <a:rPr lang="ru-RU" altLang="ru-RU" dirty="0" smtClean="0"/>
              <a:t>Системы, сети и устройства телекоммуникаций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2. Обобщенная схема типового алгоритма временной интерполяции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2312876"/>
            <a:ext cx="1224136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Предобработка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59832" y="2312874"/>
            <a:ext cx="1224136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Оценка движения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2312874"/>
            <a:ext cx="1224136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Компенсация</a:t>
            </a:r>
          </a:p>
          <a:p>
            <a:pPr algn="ctr"/>
            <a:r>
              <a:rPr lang="ru-RU" sz="1200" dirty="0">
                <a:solidFill>
                  <a:srgbClr val="000000"/>
                </a:solidFill>
                <a:latin typeface="Arial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вижения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588224" y="2312874"/>
            <a:ext cx="1224136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Постобработка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" name="Прямая со стрелкой 9"/>
          <p:cNvCxnSpPr>
            <a:stCxn id="5" idx="3"/>
            <a:endCxn id="6" idx="1"/>
          </p:cNvCxnSpPr>
          <p:nvPr/>
        </p:nvCxnSpPr>
        <p:spPr>
          <a:xfrm flipV="1">
            <a:off x="2555776" y="2600906"/>
            <a:ext cx="504056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7" idx="1"/>
          </p:cNvCxnSpPr>
          <p:nvPr/>
        </p:nvCxnSpPr>
        <p:spPr>
          <a:xfrm>
            <a:off x="4283968" y="2600906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3"/>
            <a:endCxn id="8" idx="1"/>
          </p:cNvCxnSpPr>
          <p:nvPr/>
        </p:nvCxnSpPr>
        <p:spPr>
          <a:xfrm>
            <a:off x="6012160" y="260090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48689" y="2210160"/>
                <a:ext cx="47756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9" y="2210160"/>
                <a:ext cx="477567" cy="390748"/>
              </a:xfrm>
              <a:prstGeom prst="rect">
                <a:avLst/>
              </a:prstGeom>
              <a:blipFill rotWithShape="1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56832" y="2564904"/>
                <a:ext cx="46128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2" y="2564904"/>
                <a:ext cx="461280" cy="391582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726256" y="2405534"/>
            <a:ext cx="60538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3"/>
          </p:cNvCxnSpPr>
          <p:nvPr/>
        </p:nvCxnSpPr>
        <p:spPr>
          <a:xfrm>
            <a:off x="718112" y="2760695"/>
            <a:ext cx="6135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0"/>
            <a:endCxn id="6" idx="0"/>
          </p:cNvCxnSpPr>
          <p:nvPr/>
        </p:nvCxnSpPr>
        <p:spPr>
          <a:xfrm rot="5400000" flipH="1" flipV="1">
            <a:off x="2807803" y="1448779"/>
            <a:ext cx="2" cy="1728192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5" idx="0"/>
            <a:endCxn id="7" idx="0"/>
          </p:cNvCxnSpPr>
          <p:nvPr/>
        </p:nvCxnSpPr>
        <p:spPr>
          <a:xfrm rot="5400000" flipH="1" flipV="1">
            <a:off x="3671899" y="584683"/>
            <a:ext cx="2" cy="3456384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" idx="0"/>
            <a:endCxn id="8" idx="0"/>
          </p:cNvCxnSpPr>
          <p:nvPr/>
        </p:nvCxnSpPr>
        <p:spPr>
          <a:xfrm rot="5400000" flipH="1" flipV="1">
            <a:off x="4571999" y="-315417"/>
            <a:ext cx="2" cy="5256584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8242690" y="2416240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690" y="2416240"/>
                <a:ext cx="4796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>
            <a:stCxn id="8" idx="3"/>
            <a:endCxn id="31" idx="1"/>
          </p:cNvCxnSpPr>
          <p:nvPr/>
        </p:nvCxnSpPr>
        <p:spPr>
          <a:xfrm>
            <a:off x="7812360" y="2600906"/>
            <a:ext cx="4303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4335813" y="2210160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𝐕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13" y="2210160"/>
                <a:ext cx="40036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48312" y="3020759"/>
            <a:ext cx="899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принципы  оценки движения в задаче временной интерполяции: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допущение о кусочно-гладком векторном поле</a:t>
            </a:r>
            <a:r>
              <a:rPr lang="en-US" dirty="0" smtClean="0"/>
              <a:t>: </a:t>
            </a:r>
            <a:r>
              <a:rPr lang="ru-RU" dirty="0" smtClean="0"/>
              <a:t>поиск с учетом векторов соседних блоков;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обработка перекрытий: билатеральная оценка движения.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71600" y="5354888"/>
            <a:ext cx="1224136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Фильтр низких частот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483768" y="5031433"/>
            <a:ext cx="3776098" cy="122297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703008" y="5354886"/>
            <a:ext cx="1224136" cy="57606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Компенсация движения</a:t>
            </a:r>
            <a:endParaRPr lang="ru-RU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Прямая со стрелкой 39"/>
          <p:cNvCxnSpPr>
            <a:stCxn id="36" idx="3"/>
            <a:endCxn id="37" idx="1"/>
          </p:cNvCxnSpPr>
          <p:nvPr/>
        </p:nvCxnSpPr>
        <p:spPr>
          <a:xfrm flipV="1">
            <a:off x="2195736" y="5642918"/>
            <a:ext cx="288032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7" idx="3"/>
            <a:endCxn id="39" idx="1"/>
          </p:cNvCxnSpPr>
          <p:nvPr/>
        </p:nvCxnSpPr>
        <p:spPr>
          <a:xfrm>
            <a:off x="6259866" y="5642918"/>
            <a:ext cx="44314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39399" y="5252172"/>
                <a:ext cx="47756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" y="5252172"/>
                <a:ext cx="477567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47542" y="5606916"/>
                <a:ext cx="46128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" y="5606916"/>
                <a:ext cx="461280" cy="391582"/>
              </a:xfrm>
              <a:prstGeom prst="rect">
                <a:avLst/>
              </a:prstGeom>
              <a:blipFill rotWithShape="1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/>
          <p:cNvCxnSpPr>
            <a:stCxn id="43" idx="3"/>
          </p:cNvCxnSpPr>
          <p:nvPr/>
        </p:nvCxnSpPr>
        <p:spPr>
          <a:xfrm>
            <a:off x="516966" y="5447546"/>
            <a:ext cx="4546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4" idx="3"/>
          </p:cNvCxnSpPr>
          <p:nvPr/>
        </p:nvCxnSpPr>
        <p:spPr>
          <a:xfrm>
            <a:off x="508822" y="5802707"/>
            <a:ext cx="4627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36" idx="0"/>
            <a:endCxn id="37" idx="0"/>
          </p:cNvCxnSpPr>
          <p:nvPr/>
        </p:nvCxnSpPr>
        <p:spPr>
          <a:xfrm rot="5400000" flipH="1" flipV="1">
            <a:off x="2816015" y="3799087"/>
            <a:ext cx="323455" cy="2788149"/>
          </a:xfrm>
          <a:prstGeom prst="bentConnector3">
            <a:avLst>
              <a:gd name="adj1" fmla="val 17067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8359192" y="5458254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192" y="5458254"/>
                <a:ext cx="47961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 стрелкой 50"/>
          <p:cNvCxnSpPr>
            <a:stCxn id="39" idx="3"/>
            <a:endCxn id="50" idx="1"/>
          </p:cNvCxnSpPr>
          <p:nvPr/>
        </p:nvCxnSpPr>
        <p:spPr>
          <a:xfrm>
            <a:off x="7927144" y="5642918"/>
            <a:ext cx="432048" cy="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6259866" y="5262880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𝐕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66" y="5262880"/>
                <a:ext cx="40036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2555776" y="5078214"/>
            <a:ext cx="370408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Arial"/>
              </a:rPr>
              <a:t>Блоковая оценка движения</a:t>
            </a:r>
            <a:endParaRPr lang="ru-RU" sz="140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AutoNum type="arabicPeriod"/>
            </a:pP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Однонаправленная оценка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Билатеральный </a:t>
            </a:r>
            <a:r>
              <a:rPr lang="ru-RU" sz="1400" dirty="0" err="1" smtClean="0">
                <a:solidFill>
                  <a:srgbClr val="000000"/>
                </a:solidFill>
                <a:latin typeface="Arial"/>
              </a:rPr>
              <a:t>допоиск</a:t>
            </a:r>
            <a:endParaRPr lang="ru-RU" sz="1400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AutoNum type="arabicPeriod"/>
            </a:pP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Сглаживающая фильтрация векторов</a:t>
            </a:r>
          </a:p>
          <a:p>
            <a:pPr marL="342900" indent="-342900">
              <a:buAutoNum type="arabicPeriod"/>
            </a:pPr>
            <a:endParaRPr lang="ru-RU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2106" y="4254820"/>
            <a:ext cx="586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Схема базового алгоритма из модели </a:t>
            </a:r>
            <a:r>
              <a:rPr lang="en-US" b="1" dirty="0" smtClean="0"/>
              <a:t>DISCOVER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563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2. Модель истинного движения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 smtClean="0">
                              <a:latin typeface="Cambria Math"/>
                            </a:rPr>
                            <m:t>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Cambria Math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 smtClean="0"/>
                  <a:t>коэффициент регуляризации,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энергия разностного кадра,  для векторного поля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𝑽</m:t>
                    </m:r>
                  </m:oMath>
                </a14:m>
                <a:r>
                  <a:rPr lang="ru-RU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𝑠𝑚𝑜𝑜𝑡h</m:t>
                        </m:r>
                      </m:sub>
                    </m:sSub>
                  </m:oMath>
                </a14:m>
                <a:r>
                  <a:rPr lang="ru-RU" sz="1800" dirty="0" smtClean="0"/>
                  <a:t> - энергия векторного поля.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>
                          <a:latin typeface="Cambria Math"/>
                        </a:rPr>
                        <m:t>𝐕</m:t>
                      </m:r>
                      <m:r>
                        <a:rPr lang="ru-RU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0" smtClean="0">
                          <a:latin typeface="Cambria Math"/>
                        </a:rPr>
                        <m:t>𝐚𝐫𝐠𝐦𝐢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𝐧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/>
                            </a:rPr>
                            <m:t>𝐕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b="1" i="0">
                              <a:latin typeface="Cambria Math"/>
                            </a:rPr>
                            <m:t>𝐕</m:t>
                          </m:r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ru-RU" sz="2800" dirty="0" smtClean="0"/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None/>
                </a:pPr>
                <a:r>
                  <a:rPr lang="ru-RU" sz="1800" b="1" dirty="0" smtClean="0"/>
                  <a:t>Базовый алгоритм с учетом модели истинного движения</a:t>
                </a:r>
                <a:r>
                  <a:rPr lang="ru-RU" sz="1800" dirty="0" smtClean="0"/>
                  <a:t>.</a:t>
                </a:r>
              </a:p>
              <a:p>
                <a:pPr>
                  <a:buAutoNum type="arabicPeriod"/>
                </a:pPr>
                <a:r>
                  <a:rPr lang="ru-RU" sz="1800" dirty="0" smtClean="0"/>
                  <a:t>Для заданного размера блока найти билатеральное векторное поле с минимальной ошибкой сопоставления блоков (минимизация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ru-RU" sz="1800" dirty="0" smtClean="0"/>
                  <a:t>).</a:t>
                </a:r>
              </a:p>
              <a:p>
                <a:pPr>
                  <a:buAutoNum type="arabicPeriod"/>
                </a:pPr>
                <a:r>
                  <a:rPr lang="ru-RU" sz="1800" dirty="0" smtClean="0"/>
                  <a:t>Сгладить векторное поле (уменьшение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𝑠𝑚𝑜𝑜𝑡h</m:t>
                        </m:r>
                      </m:sub>
                    </m:sSub>
                  </m:oMath>
                </a14:m>
                <a:r>
                  <a:rPr lang="ru-RU" sz="1800" dirty="0" smtClean="0"/>
                  <a:t>).</a:t>
                </a:r>
              </a:p>
              <a:p>
                <a:pPr>
                  <a:buAutoNum type="arabicPeriod"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b="1" dirty="0" smtClean="0"/>
                  <a:t>Основные недостатки</a:t>
                </a:r>
                <a:r>
                  <a:rPr lang="ru-RU" sz="1800" dirty="0" smtClean="0"/>
                  <a:t> </a:t>
                </a:r>
                <a:r>
                  <a:rPr lang="ru-RU" sz="1800" b="1" dirty="0">
                    <a:solidFill>
                      <a:srgbClr val="000000"/>
                    </a:solidFill>
                  </a:rPr>
                  <a:t>базового алгоритма</a:t>
                </a:r>
                <a:endParaRPr lang="ru-RU" sz="1800" dirty="0"/>
              </a:p>
              <a:p>
                <a:r>
                  <a:rPr lang="ru-RU" sz="1800" dirty="0"/>
                  <a:t>Использование блоков только одного фиксированного размера не позволяет осуществлять поиск с учетом глобального движения.</a:t>
                </a:r>
              </a:p>
              <a:p>
                <a:r>
                  <a:rPr lang="ru-RU" sz="1800" dirty="0"/>
                  <a:t>Сглаживание поля не учитывает «надежность» векторов движения.</a:t>
                </a:r>
              </a:p>
              <a:p>
                <a:pPr>
                  <a:buAutoNum type="arabicPeriod"/>
                </a:pPr>
                <a:endParaRPr lang="ru-RU" sz="1800" dirty="0" smtClean="0"/>
              </a:p>
              <a:p>
                <a:pPr>
                  <a:buAutoNum type="arabicPeriod"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1">
                <a:blip r:embed="rId2"/>
                <a:stretch>
                  <a:fillRect l="-593" b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9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2. Разработанный алгоритм временной интерполяции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4978896" cy="4644476"/>
          </a:xfrm>
        </p:spPr>
        <p:txBody>
          <a:bodyPr/>
          <a:lstStyle/>
          <a:p>
            <a:r>
              <a:rPr lang="ru-RU" sz="2000" dirty="0" smtClean="0"/>
              <a:t>Иерархическая оценка движения с блоками разного размера.</a:t>
            </a:r>
          </a:p>
          <a:p>
            <a:pPr marL="342900" lvl="1" indent="-342900">
              <a:buFontTx/>
              <a:buChar char="•"/>
            </a:pPr>
            <a:r>
              <a:rPr lang="ru-RU" sz="2000" dirty="0" smtClean="0"/>
              <a:t>Градиентный спуск при поиске вектора движения блока.</a:t>
            </a:r>
            <a:endParaRPr lang="ru-RU" sz="2400" dirty="0" smtClean="0"/>
          </a:p>
          <a:p>
            <a:r>
              <a:rPr lang="ru-RU" sz="2000" dirty="0" smtClean="0"/>
              <a:t>Итеративный дополнительный поиск векторов с учетом «надежностей» (аналог сглаживающей фильтрации). Вектор считается надежным, если:</a:t>
            </a:r>
          </a:p>
          <a:p>
            <a:pPr lvl="1"/>
            <a:r>
              <a:rPr lang="ru-RU" sz="1600" dirty="0" smtClean="0"/>
              <a:t>этот вектор обеспечивает  малую ошибку сопоставления блоков;</a:t>
            </a:r>
          </a:p>
          <a:p>
            <a:pPr lvl="1"/>
            <a:r>
              <a:rPr lang="ru-RU" sz="1600" dirty="0" smtClean="0"/>
              <a:t>он похож по направлению с векторами  соседних блоков.</a:t>
            </a:r>
          </a:p>
          <a:p>
            <a:r>
              <a:rPr lang="ru-RU" sz="2000" dirty="0" smtClean="0"/>
              <a:t>Учет статичных регионов.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082059" y="180884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п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оиск статичных регионов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082059" y="2312896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и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нициализация уровня иерархии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082059" y="2888960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н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ачальная билатеральная оценка движения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082060" y="3500968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р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асчет надежностей векторов движение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082061" y="4005024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д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ополнительная оценка движения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Ромб 35"/>
          <p:cNvSpPr/>
          <p:nvPr/>
        </p:nvSpPr>
        <p:spPr>
          <a:xfrm>
            <a:off x="6082059" y="4509080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з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акончить поиск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Ромб 36"/>
          <p:cNvSpPr/>
          <p:nvPr/>
        </p:nvSpPr>
        <p:spPr>
          <a:xfrm>
            <a:off x="6082917" y="5013136"/>
            <a:ext cx="2160000" cy="360000"/>
          </a:xfrm>
          <a:prstGeom prst="diamond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последний уровень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082059" y="5517192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к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омпенсация движения с перекрытиями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082918" y="6021248"/>
            <a:ext cx="2160000" cy="36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Arial"/>
              </a:rPr>
              <a:t>н</a:t>
            </a:r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аложение статики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Прямая со стрелкой 48"/>
          <p:cNvCxnSpPr>
            <a:stCxn id="31" idx="2"/>
            <a:endCxn id="32" idx="0"/>
          </p:cNvCxnSpPr>
          <p:nvPr/>
        </p:nvCxnSpPr>
        <p:spPr>
          <a:xfrm>
            <a:off x="7162059" y="2168840"/>
            <a:ext cx="0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2" idx="2"/>
            <a:endCxn id="33" idx="0"/>
          </p:cNvCxnSpPr>
          <p:nvPr/>
        </p:nvCxnSpPr>
        <p:spPr>
          <a:xfrm>
            <a:off x="7162059" y="2672896"/>
            <a:ext cx="0" cy="21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2"/>
            <a:endCxn id="34" idx="0"/>
          </p:cNvCxnSpPr>
          <p:nvPr/>
        </p:nvCxnSpPr>
        <p:spPr>
          <a:xfrm>
            <a:off x="7162059" y="3248960"/>
            <a:ext cx="1" cy="25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4" idx="2"/>
            <a:endCxn id="35" idx="0"/>
          </p:cNvCxnSpPr>
          <p:nvPr/>
        </p:nvCxnSpPr>
        <p:spPr>
          <a:xfrm>
            <a:off x="7162060" y="3860968"/>
            <a:ext cx="1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35" idx="2"/>
            <a:endCxn id="36" idx="0"/>
          </p:cNvCxnSpPr>
          <p:nvPr/>
        </p:nvCxnSpPr>
        <p:spPr>
          <a:xfrm flipH="1">
            <a:off x="7162059" y="4365024"/>
            <a:ext cx="2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36" idx="2"/>
            <a:endCxn id="37" idx="0"/>
          </p:cNvCxnSpPr>
          <p:nvPr/>
        </p:nvCxnSpPr>
        <p:spPr>
          <a:xfrm>
            <a:off x="7162059" y="4869080"/>
            <a:ext cx="858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7" idx="2"/>
            <a:endCxn id="38" idx="0"/>
          </p:cNvCxnSpPr>
          <p:nvPr/>
        </p:nvCxnSpPr>
        <p:spPr>
          <a:xfrm flipH="1">
            <a:off x="7162059" y="5373136"/>
            <a:ext cx="858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8" idx="2"/>
            <a:endCxn id="39" idx="0"/>
          </p:cNvCxnSpPr>
          <p:nvPr/>
        </p:nvCxnSpPr>
        <p:spPr>
          <a:xfrm>
            <a:off x="7162059" y="5877192"/>
            <a:ext cx="859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 rot="5400000">
            <a:off x="6477983" y="2672856"/>
            <a:ext cx="1656144" cy="29523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716252" y="4032893"/>
            <a:ext cx="1844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Дополнительный поиск</a:t>
            </a:r>
            <a:endParaRPr lang="ru-R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884368" y="443703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910536" y="497715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нет</a:t>
            </a:r>
            <a:endParaRPr lang="ru-RU" sz="1000" dirty="0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 flipV="1">
            <a:off x="8381138" y="2744904"/>
            <a:ext cx="311" cy="2448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5400000">
            <a:off x="7771443" y="2135209"/>
            <a:ext cx="0" cy="12193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37" idx="3"/>
          </p:cNvCxnSpPr>
          <p:nvPr/>
        </p:nvCxnSpPr>
        <p:spPr>
          <a:xfrm>
            <a:off x="8242917" y="5193136"/>
            <a:ext cx="1385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знак завершения 16"/>
          <p:cNvSpPr/>
          <p:nvPr/>
        </p:nvSpPr>
        <p:spPr>
          <a:xfrm>
            <a:off x="6045935" y="148478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начало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Блок-схема: знак завершения 51"/>
          <p:cNvSpPr/>
          <p:nvPr/>
        </p:nvSpPr>
        <p:spPr>
          <a:xfrm>
            <a:off x="6045937" y="6533944"/>
            <a:ext cx="2232248" cy="180000"/>
          </a:xfrm>
          <a:prstGeom prst="flowChartTerminator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00" dirty="0" smtClean="0">
                <a:solidFill>
                  <a:srgbClr val="000000"/>
                </a:solidFill>
                <a:latin typeface="Arial"/>
              </a:rPr>
              <a:t>конец</a:t>
            </a:r>
            <a:endParaRPr lang="ru-RU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" name="Прямая со стрелкой 53"/>
          <p:cNvCxnSpPr>
            <a:stCxn id="39" idx="2"/>
            <a:endCxn id="52" idx="0"/>
          </p:cNvCxnSpPr>
          <p:nvPr/>
        </p:nvCxnSpPr>
        <p:spPr>
          <a:xfrm flipH="1">
            <a:off x="7162061" y="6381248"/>
            <a:ext cx="857" cy="1526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7" idx="2"/>
            <a:endCxn id="31" idx="0"/>
          </p:cNvCxnSpPr>
          <p:nvPr/>
        </p:nvCxnSpPr>
        <p:spPr>
          <a:xfrm>
            <a:off x="7162059" y="1664784"/>
            <a:ext cx="0" cy="14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161748" y="3392976"/>
            <a:ext cx="11504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8312183" y="3392976"/>
            <a:ext cx="0" cy="1296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endCxn id="36" idx="3"/>
          </p:cNvCxnSpPr>
          <p:nvPr/>
        </p:nvCxnSpPr>
        <p:spPr>
          <a:xfrm flipH="1">
            <a:off x="8242059" y="4689080"/>
            <a:ext cx="70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Результаты предварительного сравнения предложенного алгоритма с базовым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43618"/>
              </p:ext>
            </p:extLst>
          </p:nvPr>
        </p:nvGraphicFramePr>
        <p:xfrm>
          <a:off x="395537" y="4372312"/>
          <a:ext cx="810047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3"/>
                <a:gridCol w="2448272"/>
                <a:gridCol w="291589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Последовательность</a:t>
                      </a:r>
                      <a:endParaRPr lang="ru-RU" sz="16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Среднее</a:t>
                      </a:r>
                      <a:r>
                        <a:rPr lang="ru-RU" sz="1600" b="1" baseline="0" dirty="0" smtClean="0"/>
                        <a:t> значение</a:t>
                      </a:r>
                      <a:r>
                        <a:rPr lang="ru-RU" sz="1600" b="1" dirty="0" smtClean="0"/>
                        <a:t> </a:t>
                      </a:r>
                      <a:r>
                        <a:rPr lang="en-US" sz="1600" b="1" dirty="0" smtClean="0"/>
                        <a:t>PSNR</a:t>
                      </a:r>
                      <a:r>
                        <a:rPr lang="ru-RU" sz="1600" b="1" dirty="0" smtClean="0"/>
                        <a:t>,</a:t>
                      </a:r>
                      <a:r>
                        <a:rPr lang="ru-RU" sz="1600" b="1" baseline="0" dirty="0" smtClean="0"/>
                        <a:t> дБ</a:t>
                      </a:r>
                      <a:endParaRPr lang="ru-RU" sz="16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Базовый алгоритм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Разработанны</a:t>
                      </a:r>
                      <a:r>
                        <a:rPr lang="ru-RU" sz="1600" b="1" baseline="0" dirty="0" smtClean="0"/>
                        <a:t>й алгоритм</a:t>
                      </a:r>
                      <a:endParaRPr lang="ru-RU" sz="16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COASTGUARD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32,12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34,66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FOREMAN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32,55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34,25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HALL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36,89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37,35</a:t>
                      </a:r>
                      <a:endParaRPr lang="ru-RU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SOCCER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25,13</a:t>
                      </a:r>
                      <a:endParaRPr lang="ru-R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27,66</a:t>
                      </a:r>
                      <a:endParaRPr lang="ru-RU" sz="1600" b="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69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21048"/>
                <a:ext cx="576064" cy="4768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41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80" y="1521048"/>
                <a:ext cx="576064" cy="4768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13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80" y="1521048"/>
                <a:ext cx="576064" cy="476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85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80" y="1521048"/>
                <a:ext cx="576064" cy="476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771480" y="2342692"/>
            <a:ext cx="129646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11320" y="2342692"/>
            <a:ext cx="1296784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348456" y="3789040"/>
            <a:ext cx="917840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1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571680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80" y="1521048"/>
                <a:ext cx="576064" cy="4768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stCxn id="9" idx="2"/>
          </p:cNvCxnSpPr>
          <p:nvPr/>
        </p:nvCxnSpPr>
        <p:spPr>
          <a:xfrm>
            <a:off x="2699712" y="1997880"/>
            <a:ext cx="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131680" y="3089996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80" y="3089996"/>
                <a:ext cx="576064" cy="4768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Прямая со стрелкой 31"/>
          <p:cNvCxnSpPr>
            <a:stCxn id="12" idx="2"/>
            <a:endCxn id="30" idx="0"/>
          </p:cNvCxnSpPr>
          <p:nvPr/>
        </p:nvCxnSpPr>
        <p:spPr>
          <a:xfrm>
            <a:off x="3419712" y="2882692"/>
            <a:ext cx="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30" idx="2"/>
            <a:endCxn id="15" idx="7"/>
          </p:cNvCxnSpPr>
          <p:nvPr/>
        </p:nvCxnSpPr>
        <p:spPr>
          <a:xfrm rot="5400000">
            <a:off x="3133055" y="3565655"/>
            <a:ext cx="285484" cy="28783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2"/>
            <a:endCxn id="12" idx="0"/>
          </p:cNvCxnSpPr>
          <p:nvPr/>
        </p:nvCxnSpPr>
        <p:spPr>
          <a:xfrm>
            <a:off x="3419712" y="1997880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9" idx="2"/>
            <a:endCxn id="13" idx="0"/>
          </p:cNvCxnSpPr>
          <p:nvPr/>
        </p:nvCxnSpPr>
        <p:spPr>
          <a:xfrm>
            <a:off x="4859712" y="1997880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627000" y="3789040"/>
            <a:ext cx="1025584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2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Прямая со стрелкой 52"/>
          <p:cNvCxnSpPr>
            <a:stCxn id="11" idx="2"/>
            <a:endCxn id="52" idx="0"/>
          </p:cNvCxnSpPr>
          <p:nvPr/>
        </p:nvCxnSpPr>
        <p:spPr>
          <a:xfrm>
            <a:off x="4139712" y="1997880"/>
            <a:ext cx="8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571840" y="3089996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40" y="3089996"/>
                <a:ext cx="576064" cy="4768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/>
          <p:cNvCxnSpPr>
            <a:stCxn id="13" idx="2"/>
            <a:endCxn id="56" idx="0"/>
          </p:cNvCxnSpPr>
          <p:nvPr/>
        </p:nvCxnSpPr>
        <p:spPr>
          <a:xfrm>
            <a:off x="4859712" y="2882692"/>
            <a:ext cx="16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56" idx="2"/>
            <a:endCxn id="52" idx="7"/>
          </p:cNvCxnSpPr>
          <p:nvPr/>
        </p:nvCxnSpPr>
        <p:spPr>
          <a:xfrm rot="5400000">
            <a:off x="4538390" y="3530830"/>
            <a:ext cx="285484" cy="357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8" idx="2"/>
            <a:endCxn id="12" idx="0"/>
          </p:cNvCxnSpPr>
          <p:nvPr/>
        </p:nvCxnSpPr>
        <p:spPr>
          <a:xfrm>
            <a:off x="1979712" y="1997880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0" idx="2"/>
            <a:endCxn id="13" idx="0"/>
          </p:cNvCxnSpPr>
          <p:nvPr/>
        </p:nvCxnSpPr>
        <p:spPr>
          <a:xfrm>
            <a:off x="3419712" y="1997880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>
                <a:off x="6767816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16" y="1521048"/>
                <a:ext cx="576064" cy="4768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7487816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16" y="1521048"/>
                <a:ext cx="576064" cy="4768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Прямоугольник 71"/>
          <p:cNvSpPr/>
          <p:nvPr/>
        </p:nvSpPr>
        <p:spPr>
          <a:xfrm>
            <a:off x="7884368" y="2342692"/>
            <a:ext cx="1222960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b="1" dirty="0" smtClean="0">
                <a:solidFill>
                  <a:srgbClr val="000000"/>
                </a:solidFill>
                <a:latin typeface="Arial"/>
              </a:rPr>
              <a:t>Интерполяция</a:t>
            </a:r>
            <a:endParaRPr lang="ru-RU" sz="12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8207816" y="1521048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16" y="1521048"/>
                <a:ext cx="576064" cy="4768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 стрелкой 73"/>
          <p:cNvCxnSpPr>
            <a:stCxn id="73" idx="2"/>
            <a:endCxn id="72" idx="0"/>
          </p:cNvCxnSpPr>
          <p:nvPr/>
        </p:nvCxnSpPr>
        <p:spPr>
          <a:xfrm>
            <a:off x="8495848" y="1997880"/>
            <a:ext cx="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7263136" y="3789040"/>
            <a:ext cx="1025584" cy="432048"/>
          </a:xfrm>
          <a:prstGeom prst="ellipse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PSNR</a:t>
            </a:r>
            <a:r>
              <a:rPr lang="en-US" sz="1200" baseline="-25000" dirty="0" smtClean="0">
                <a:solidFill>
                  <a:srgbClr val="000000"/>
                </a:solidFill>
                <a:latin typeface="Arial"/>
              </a:rPr>
              <a:t>N-2</a:t>
            </a:r>
            <a:endParaRPr lang="ru-RU" sz="1200" baseline="-25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Прямая со стрелкой 75"/>
          <p:cNvCxnSpPr>
            <a:stCxn id="71" idx="2"/>
            <a:endCxn id="75" idx="0"/>
          </p:cNvCxnSpPr>
          <p:nvPr/>
        </p:nvCxnSpPr>
        <p:spPr>
          <a:xfrm>
            <a:off x="7775848" y="1997880"/>
            <a:ext cx="80" cy="17911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/>
              <p:cNvSpPr/>
              <p:nvPr/>
            </p:nvSpPr>
            <p:spPr>
              <a:xfrm>
                <a:off x="8207976" y="3089996"/>
                <a:ext cx="576064" cy="476832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Прямоугольник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76" y="3089996"/>
                <a:ext cx="576064" cy="4768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Прямая со стрелкой 77"/>
          <p:cNvCxnSpPr>
            <a:stCxn id="72" idx="2"/>
            <a:endCxn id="77" idx="0"/>
          </p:cNvCxnSpPr>
          <p:nvPr/>
        </p:nvCxnSpPr>
        <p:spPr>
          <a:xfrm>
            <a:off x="8495848" y="2882692"/>
            <a:ext cx="160" cy="207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77" idx="2"/>
            <a:endCxn id="75" idx="7"/>
          </p:cNvCxnSpPr>
          <p:nvPr/>
        </p:nvCxnSpPr>
        <p:spPr>
          <a:xfrm rot="5400000">
            <a:off x="8174526" y="3530830"/>
            <a:ext cx="285484" cy="357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70" idx="2"/>
            <a:endCxn id="72" idx="0"/>
          </p:cNvCxnSpPr>
          <p:nvPr/>
        </p:nvCxnSpPr>
        <p:spPr>
          <a:xfrm>
            <a:off x="7055848" y="1997880"/>
            <a:ext cx="1440000" cy="3448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15550" y="15345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79512" y="1420362"/>
            <a:ext cx="8712968" cy="69873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186044" y="1455445"/>
            <a:ext cx="172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Исходная последовательность кадров</a:t>
            </a:r>
            <a:endParaRPr lang="ru-RU" sz="12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86044" y="2986344"/>
            <a:ext cx="8712968" cy="6806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>
            <a:off x="179512" y="312026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Интерполированные кадры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815550" y="30436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7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Базовые допущения при моделировании корреляционного шума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</p:spPr>
            <p:txBody>
              <a:bodyPr/>
              <a:lstStyle/>
              <a:p>
                <a:pPr algn="just"/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1</a:t>
                </a:r>
                <a:r>
                  <a:rPr lang="ru-RU" sz="1800" dirty="0" smtClean="0"/>
                  <a:t>.</a:t>
                </a:r>
                <a:r>
                  <a:rPr lang="ru-RU" sz="1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80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1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800" i="1" dirty="0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800" dirty="0"/>
                  <a:t> </a:t>
                </a:r>
                <a:r>
                  <a:rPr lang="en-US" sz="1800" dirty="0"/>
                  <a:t>–</a:t>
                </a:r>
                <a:r>
                  <a:rPr lang="ru-RU" sz="1800" dirty="0" smtClean="0"/>
                  <a:t> случайная величина из некоторого вероятностного закона, плотность которого можно аппроксимировать как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Lap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sz="1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1800" b="1" dirty="0" smtClean="0"/>
                  <a:t>	</a:t>
                </a:r>
                <a:r>
                  <a:rPr lang="ru-RU" sz="1600" b="1" dirty="0" smtClean="0"/>
                  <a:t>	</a:t>
                </a:r>
                <a:endParaRPr lang="ru-RU" sz="1600" dirty="0" smtClean="0"/>
              </a:p>
              <a:p>
                <a:pPr algn="just"/>
                <a:endParaRPr lang="ru-RU" sz="1600" b="1" dirty="0" smtClean="0"/>
              </a:p>
              <a:p>
                <a:pPr algn="just"/>
                <a:endParaRPr lang="ru-RU" sz="1600" b="1" dirty="0" smtClean="0"/>
              </a:p>
              <a:p>
                <a:pPr marL="0" indent="0" algn="just">
                  <a:buNone/>
                </a:pPr>
                <a:endParaRPr lang="ru-RU" sz="1600" b="1" dirty="0" smtClean="0"/>
              </a:p>
              <a:p>
                <a:pPr algn="just"/>
                <a:r>
                  <a:rPr lang="ru-RU" sz="1800" b="1" dirty="0" smtClean="0"/>
                  <a:t>Допущение 2</a:t>
                </a:r>
                <a:r>
                  <a:rPr lang="ru-RU" sz="1800" dirty="0" smtClean="0"/>
                  <a:t>. Декодер может рассчитать аппроксимацию шума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1" i="0" smtClean="0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 smtClean="0"/>
                  <a:t>причем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, </a:t>
                </a: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 smtClean="0"/>
                  <a:t> – </a:t>
                </a:r>
                <a:r>
                  <a:rPr lang="ru-RU" sz="1800" dirty="0" smtClean="0"/>
                  <a:t>случайное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искажение.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82952" cy="4600165"/>
              </a:xfrm>
              <a:blipFill rotWithShape="1">
                <a:blip r:embed="rId2"/>
                <a:stretch>
                  <a:fillRect l="-667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pic>
        <p:nvPicPr>
          <p:cNvPr id="5" name="Picture 6" descr="C:\Work\Aspirant\Disser\Src\My\CodecModel\soccer_2_band1_noisetrue.pn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0" y="1878255"/>
            <a:ext cx="2448000" cy="1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7855284" y="2712218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6749400" y="2621694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66346" y="1496810"/>
            <a:ext cx="211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Реальный шум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pic>
        <p:nvPicPr>
          <p:cNvPr id="9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73" y="4287046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/>
          <p:cNvSpPr/>
          <p:nvPr/>
        </p:nvSpPr>
        <p:spPr>
          <a:xfrm>
            <a:off x="6478592" y="4633687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8026764" y="4729916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1779" y="3861048"/>
            <a:ext cx="217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Аппроксимация шума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38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Базовы</a:t>
            </a:r>
            <a:r>
              <a:rPr lang="ru-RU" sz="3000" b="1" dirty="0"/>
              <a:t>й</a:t>
            </a:r>
            <a:r>
              <a:rPr lang="ru-RU" sz="3000" b="1" dirty="0" smtClean="0"/>
              <a:t> алгоритм моделирования корреляционного шума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929" y="2511421"/>
                <a:ext cx="705193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9" y="2511421"/>
                <a:ext cx="705193" cy="421013"/>
              </a:xfrm>
              <a:prstGeom prst="rect">
                <a:avLst/>
              </a:prstGeom>
              <a:blipFill rotWithShape="1">
                <a:blip r:embed="rId2"/>
                <a:stretch>
                  <a:fillRect t="-1449" r="-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>
            <a:stCxn id="6" idx="3"/>
            <a:endCxn id="10" idx="1"/>
          </p:cNvCxnSpPr>
          <p:nvPr/>
        </p:nvCxnSpPr>
        <p:spPr>
          <a:xfrm flipV="1">
            <a:off x="947122" y="2717888"/>
            <a:ext cx="207838" cy="4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34458" y="2511421"/>
                <a:ext cx="602038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58" y="2511421"/>
                <a:ext cx="602038" cy="412934"/>
              </a:xfrm>
              <a:prstGeom prst="rect">
                <a:avLst/>
              </a:prstGeom>
              <a:blipFill rotWithShape="1">
                <a:blip r:embed="rId3"/>
                <a:stretch>
                  <a:fillRect r="-3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13" idx="3"/>
            <a:endCxn id="8" idx="1"/>
          </p:cNvCxnSpPr>
          <p:nvPr/>
        </p:nvCxnSpPr>
        <p:spPr>
          <a:xfrm>
            <a:off x="8061002" y="2717888"/>
            <a:ext cx="3734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154960" y="2411888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>
                <a:solidFill>
                  <a:srgbClr val="000000"/>
                </a:solidFill>
                <a:latin typeface="Arial"/>
              </a:rPr>
              <a:t>Взятие абсолютных значение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48434" y="2411888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1.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Расчет 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выборочной дисперсии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842346" y="2411888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2.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Расчет 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отклонения от среднего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671054" y="2411888"/>
            <a:ext cx="1389948" cy="612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</a:rPr>
              <a:t>3. </a:t>
            </a:r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Оценка 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параметра масштаба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11" idx="1"/>
          </p:cNvCxnSpPr>
          <p:nvPr/>
        </p:nvCxnSpPr>
        <p:spPr>
          <a:xfrm>
            <a:off x="2544908" y="2717888"/>
            <a:ext cx="40352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3"/>
            <a:endCxn id="12" idx="1"/>
          </p:cNvCxnSpPr>
          <p:nvPr/>
        </p:nvCxnSpPr>
        <p:spPr>
          <a:xfrm>
            <a:off x="4338382" y="2717888"/>
            <a:ext cx="5039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3"/>
            <a:endCxn id="13" idx="1"/>
          </p:cNvCxnSpPr>
          <p:nvPr/>
        </p:nvCxnSpPr>
        <p:spPr>
          <a:xfrm>
            <a:off x="6232294" y="2717888"/>
            <a:ext cx="4387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2256" y="1772816"/>
            <a:ext cx="8979346" cy="15045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52296" y="1772816"/>
            <a:ext cx="321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Для каждого спектрального коэффициента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02876" y="1829934"/>
            <a:ext cx="3669523" cy="130337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9512" y="3717032"/>
                <a:ext cx="4104456" cy="2983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rad>
                            <m:r>
                              <a:rPr lang="ru-RU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ru-RU" i="1">
                                <a:latin typeface="Cambria Math"/>
                              </a:rPr>
                              <m:t>если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rad>
                            <m:r>
                              <a:rPr lang="ru-RU" i="1">
                                <a:latin typeface="Cambria Math"/>
                              </a:rPr>
                              <m:t>, иначе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4104456" cy="29838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6" descr="C:\Work\Aspirant\Disser\Src\My\CodecModel\soccer_2_band1_noisetrue.png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9081"/>
            <a:ext cx="2448000" cy="19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Овал 41"/>
          <p:cNvSpPr/>
          <p:nvPr/>
        </p:nvSpPr>
        <p:spPr>
          <a:xfrm>
            <a:off x="5537270" y="4983044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Овал 42"/>
          <p:cNvSpPr/>
          <p:nvPr/>
        </p:nvSpPr>
        <p:spPr>
          <a:xfrm>
            <a:off x="4431386" y="4892520"/>
            <a:ext cx="330874" cy="750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48332" y="3767636"/>
            <a:ext cx="211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Реальный шум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pic>
        <p:nvPicPr>
          <p:cNvPr id="45" name="Picture 9" descr="C:\Work\Aspirant\Disser\Src\My\CodecModel\soccer_2_band1_noiseest.png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602" y="4155225"/>
            <a:ext cx="2448000" cy="19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Овал 45"/>
          <p:cNvSpPr/>
          <p:nvPr/>
        </p:nvSpPr>
        <p:spPr>
          <a:xfrm>
            <a:off x="6768244" y="4502468"/>
            <a:ext cx="468052" cy="1220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/>
          <p:cNvSpPr/>
          <p:nvPr/>
        </p:nvSpPr>
        <p:spPr>
          <a:xfrm>
            <a:off x="8316416" y="4598697"/>
            <a:ext cx="288032" cy="122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621431" y="3767636"/>
            <a:ext cx="217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Оценка шума (</a:t>
            </a:r>
            <a:r>
              <a:rPr lang="en-US" sz="1400" dirty="0" smtClean="0"/>
              <a:t>DC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228985" y="6331530"/>
            <a:ext cx="422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учитывается в базовом алгоритме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49" idx="0"/>
            <a:endCxn id="43" idx="6"/>
          </p:cNvCxnSpPr>
          <p:nvPr/>
        </p:nvCxnSpPr>
        <p:spPr>
          <a:xfrm flipH="1" flipV="1">
            <a:off x="4762260" y="5267626"/>
            <a:ext cx="1577015" cy="10639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9" idx="0"/>
            <a:endCxn id="42" idx="5"/>
          </p:cNvCxnSpPr>
          <p:nvPr/>
        </p:nvCxnSpPr>
        <p:spPr>
          <a:xfrm flipH="1" flipV="1">
            <a:off x="5819689" y="5623390"/>
            <a:ext cx="519586" cy="708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9" idx="0"/>
            <a:endCxn id="46" idx="3"/>
          </p:cNvCxnSpPr>
          <p:nvPr/>
        </p:nvCxnSpPr>
        <p:spPr>
          <a:xfrm flipV="1">
            <a:off x="6339275" y="5543836"/>
            <a:ext cx="497514" cy="787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9" idx="0"/>
            <a:endCxn id="47" idx="2"/>
          </p:cNvCxnSpPr>
          <p:nvPr/>
        </p:nvCxnSpPr>
        <p:spPr>
          <a:xfrm flipV="1">
            <a:off x="6339275" y="5208947"/>
            <a:ext cx="1977141" cy="1122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Модифицированный алгоритм моделирования корреляционного шума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981" y="3198089"/>
                <a:ext cx="70365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1" y="3198089"/>
                <a:ext cx="703654" cy="412934"/>
              </a:xfrm>
              <a:prstGeom prst="rect">
                <a:avLst/>
              </a:prstGeom>
              <a:blipFill rotWithShape="1">
                <a:blip r:embed="rId2"/>
                <a:stretch>
                  <a:fillRect t="-2985" r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043608" y="2936504"/>
            <a:ext cx="1584176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Разбиение на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L</a:t>
            </a:r>
            <a:r>
              <a:rPr lang="ru-RU" sz="1400" b="1" dirty="0">
                <a:solidFill>
                  <a:srgbClr val="000000"/>
                </a:solidFill>
                <a:latin typeface="Arial"/>
              </a:rPr>
              <a:t> подмножеств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Прямая со стрелкой 6"/>
          <p:cNvCxnSpPr>
            <a:stCxn id="5" idx="3"/>
            <a:endCxn id="6" idx="1"/>
          </p:cNvCxnSpPr>
          <p:nvPr/>
        </p:nvCxnSpPr>
        <p:spPr>
          <a:xfrm>
            <a:off x="782635" y="3404556"/>
            <a:ext cx="26097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347864" y="1844824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936504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347864" y="4653136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>
                <a:solidFill>
                  <a:srgbClr val="000000"/>
                </a:solidFill>
                <a:latin typeface="Arial"/>
              </a:rPr>
              <a:t>Применение базового алгоритма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" name="Прямая со стрелкой 10"/>
          <p:cNvCxnSpPr>
            <a:stCxn id="6" idx="3"/>
            <a:endCxn id="9" idx="1"/>
          </p:cNvCxnSpPr>
          <p:nvPr/>
        </p:nvCxnSpPr>
        <p:spPr>
          <a:xfrm>
            <a:off x="2627784" y="3404556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8" idx="1"/>
          </p:cNvCxnSpPr>
          <p:nvPr/>
        </p:nvCxnSpPr>
        <p:spPr>
          <a:xfrm flipV="1">
            <a:off x="2627784" y="2312876"/>
            <a:ext cx="720080" cy="1091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10" idx="1"/>
          </p:cNvCxnSpPr>
          <p:nvPr/>
        </p:nvCxnSpPr>
        <p:spPr>
          <a:xfrm>
            <a:off x="2627784" y="3404556"/>
            <a:ext cx="720080" cy="17166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6182" y="39237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92080" y="2074541"/>
                <a:ext cx="708464" cy="47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074541"/>
                <a:ext cx="708464" cy="476669"/>
              </a:xfrm>
              <a:prstGeom prst="rect">
                <a:avLst/>
              </a:prstGeom>
              <a:blipFill rotWithShape="1"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>
            <a:stCxn id="8" idx="3"/>
            <a:endCxn id="15" idx="1"/>
          </p:cNvCxnSpPr>
          <p:nvPr/>
        </p:nvCxnSpPr>
        <p:spPr>
          <a:xfrm>
            <a:off x="4838342" y="2312876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92079" y="3166061"/>
                <a:ext cx="700448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79" y="3166061"/>
                <a:ext cx="700448" cy="476990"/>
              </a:xfrm>
              <a:prstGeom prst="rect">
                <a:avLst/>
              </a:prstGeom>
              <a:blipFill rotWithShape="1"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92080" y="4882629"/>
                <a:ext cx="708464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1" i="0" smtClean="0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 smtClean="0"/>
                  <a:t>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82629"/>
                <a:ext cx="708464" cy="477118"/>
              </a:xfrm>
              <a:prstGeom prst="rect">
                <a:avLst/>
              </a:prstGeom>
              <a:blipFill rotWithShape="1"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/>
          <p:cNvCxnSpPr>
            <a:stCxn id="9" idx="3"/>
            <a:endCxn id="17" idx="1"/>
          </p:cNvCxnSpPr>
          <p:nvPr/>
        </p:nvCxnSpPr>
        <p:spPr>
          <a:xfrm>
            <a:off x="4838342" y="3404556"/>
            <a:ext cx="4537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8" idx="1"/>
          </p:cNvCxnSpPr>
          <p:nvPr/>
        </p:nvCxnSpPr>
        <p:spPr>
          <a:xfrm>
            <a:off x="4838342" y="5121188"/>
            <a:ext cx="4537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444208" y="2936504"/>
            <a:ext cx="1490478" cy="936104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/>
              </a:rPr>
              <a:t>Объединение результатов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1910" y="3204501"/>
                <a:ext cx="708464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10" y="3204501"/>
                <a:ext cx="708464" cy="4129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7934686" y="3404556"/>
            <a:ext cx="497224" cy="64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5" idx="3"/>
            <a:endCxn id="21" idx="1"/>
          </p:cNvCxnSpPr>
          <p:nvPr/>
        </p:nvCxnSpPr>
        <p:spPr>
          <a:xfrm>
            <a:off x="6000544" y="2312876"/>
            <a:ext cx="443664" cy="10916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7" idx="3"/>
            <a:endCxn id="21" idx="1"/>
          </p:cNvCxnSpPr>
          <p:nvPr/>
        </p:nvCxnSpPr>
        <p:spPr>
          <a:xfrm>
            <a:off x="5992527" y="3404556"/>
            <a:ext cx="45168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3"/>
            <a:endCxn id="21" idx="1"/>
          </p:cNvCxnSpPr>
          <p:nvPr/>
        </p:nvCxnSpPr>
        <p:spPr>
          <a:xfrm flipV="1">
            <a:off x="6000544" y="3404556"/>
            <a:ext cx="443664" cy="17166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66660" y="39237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830609" y="2060848"/>
                <a:ext cx="64639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09" y="2060848"/>
                <a:ext cx="646395" cy="438518"/>
              </a:xfrm>
              <a:prstGeom prst="rect">
                <a:avLst/>
              </a:prstGeom>
              <a:blipFill rotWithShape="1">
                <a:blip r:embed="rId7"/>
                <a:stretch>
                  <a:fillRect r="-6604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2771800" y="2936504"/>
                <a:ext cx="646394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936504"/>
                <a:ext cx="646394" cy="438518"/>
              </a:xfrm>
              <a:prstGeom prst="rect">
                <a:avLst/>
              </a:prstGeom>
              <a:blipFill rotWithShape="1">
                <a:blip r:embed="rId8"/>
                <a:stretch>
                  <a:fillRect r="-5660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3061510" y="4221088"/>
                <a:ext cx="646394" cy="437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510" y="4221088"/>
                <a:ext cx="646394" cy="437877"/>
              </a:xfrm>
              <a:prstGeom prst="rect">
                <a:avLst/>
              </a:prstGeom>
              <a:blipFill rotWithShape="1">
                <a:blip r:embed="rId9"/>
                <a:stretch>
                  <a:fillRect r="-6604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4279247"/>
            <a:ext cx="2304256" cy="22467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Сегментация на основе разделения смеси из </a:t>
            </a:r>
            <a:r>
              <a:rPr lang="en-US" sz="1400" i="1" dirty="0" smtClean="0"/>
              <a:t>L</a:t>
            </a:r>
            <a:r>
              <a:rPr lang="en-US" sz="1400" dirty="0" smtClean="0"/>
              <a:t> </a:t>
            </a:r>
            <a:r>
              <a:rPr lang="ru-RU" sz="1400" dirty="0"/>
              <a:t>распределений </a:t>
            </a:r>
            <a:r>
              <a:rPr lang="ru-RU" sz="1400" dirty="0" smtClean="0"/>
              <a:t>с использованием </a:t>
            </a:r>
            <a:r>
              <a:rPr lang="en-US" sz="1400" dirty="0" smtClean="0"/>
              <a:t>EM-</a:t>
            </a:r>
            <a:r>
              <a:rPr lang="ru-RU" sz="1400" dirty="0" smtClean="0"/>
              <a:t>подхода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Медианная фильтрация карты сегментов</a:t>
            </a:r>
            <a:endParaRPr lang="ru-RU" sz="1400" dirty="0"/>
          </a:p>
        </p:txBody>
      </p:sp>
      <p:cxnSp>
        <p:nvCxnSpPr>
          <p:cNvPr id="30" name="Прямая со стрелкой 29"/>
          <p:cNvCxnSpPr>
            <a:stCxn id="6" idx="2"/>
            <a:endCxn id="3" idx="0"/>
          </p:cNvCxnSpPr>
          <p:nvPr/>
        </p:nvCxnSpPr>
        <p:spPr>
          <a:xfrm>
            <a:off x="1835696" y="3872608"/>
            <a:ext cx="0" cy="40663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</a:t>
            </a:r>
            <a:r>
              <a:rPr lang="ru-RU" sz="3000" b="1" dirty="0" smtClean="0">
                <a:solidFill>
                  <a:schemeClr val="tx1"/>
                </a:solidFill>
              </a:rPr>
              <a:t>Порождающая вероятностная модель корреляционного шума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773016"/>
              </a:xfrm>
            </p:spPr>
            <p:txBody>
              <a:bodyPr/>
              <a:lstStyle/>
              <a:p>
                <a:pPr algn="just"/>
                <a:r>
                  <a:rPr lang="ru-RU" sz="1600" b="1" dirty="0" smtClean="0"/>
                  <a:t>Определение 1</a:t>
                </a:r>
                <a:r>
                  <a:rPr lang="ru-RU" sz="1600" dirty="0" smtClean="0"/>
                  <a:t>. Будем называть множество случайных величин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={</m:t>
                        </m:r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1600" dirty="0" smtClean="0"/>
                  <a:t> </a:t>
                </a:r>
                <a:r>
                  <a:rPr lang="ru-RU" sz="1600" b="1" i="1" dirty="0" smtClean="0"/>
                  <a:t>полем ошибок</a:t>
                </a:r>
                <a:r>
                  <a:rPr lang="en-US" sz="1600" dirty="0" smtClean="0"/>
                  <a:t>.</a:t>
                </a:r>
                <a:endParaRPr lang="ru-RU" sz="1600" dirty="0" smtClean="0"/>
              </a:p>
              <a:p>
                <a:pPr algn="just"/>
                <a:endParaRPr lang="ru-RU" sz="1600" dirty="0" smtClean="0"/>
              </a:p>
              <a:p>
                <a:pPr algn="just"/>
                <a:r>
                  <a:rPr lang="ru-RU" sz="1600" b="1" dirty="0" smtClean="0"/>
                  <a:t>Определение 2</a:t>
                </a:r>
                <a:r>
                  <a:rPr lang="ru-RU" sz="1600" dirty="0"/>
                  <a:t>. Будем называть множество случайных величин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1600" b="0" i="1" smtClean="0">
                                <a:latin typeface="Cambria Math"/>
                              </a:rPr>
                              <m:t>А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={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i="1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/>
                      </a:rPr>
                      <m:t>∈{1,2,…,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1600" i="1">
                        <a:latin typeface="Cambria Math"/>
                      </a:rPr>
                      <m:t>}</m:t>
                    </m:r>
                  </m:oMath>
                </a14:m>
                <a:r>
                  <a:rPr lang="ru-RU" sz="1600" b="1" i="1" dirty="0" smtClean="0"/>
                  <a:t>, полем распределений</a:t>
                </a:r>
                <a:r>
                  <a:rPr lang="en-US" sz="1600" dirty="0" smtClean="0"/>
                  <a:t>.</a:t>
                </a:r>
                <a:endParaRPr lang="ru-RU" sz="1600" dirty="0" smtClean="0"/>
              </a:p>
              <a:p>
                <a:pPr marL="0" indent="0" algn="just">
                  <a:buNone/>
                </a:pPr>
                <a:endParaRPr lang="en-US" sz="1600" dirty="0" smtClean="0"/>
              </a:p>
              <a:p>
                <a:pPr marL="0" indent="0" algn="just">
                  <a:buNone/>
                </a:pPr>
                <a:endParaRPr lang="en-US" sz="1600" dirty="0" smtClean="0"/>
              </a:p>
              <a:p>
                <a:pPr marL="0" indent="0" algn="just">
                  <a:buNone/>
                </a:pPr>
                <a:r>
                  <a:rPr lang="ru-RU" sz="1600" b="1" dirty="0" smtClean="0"/>
                  <a:t>Для каждого спектрального коэффициента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600" b="1" dirty="0" smtClean="0"/>
                  <a:t>.</a:t>
                </a:r>
                <a:endParaRPr lang="ru-RU" sz="1600" b="1" dirty="0"/>
              </a:p>
              <a:p>
                <a:pPr algn="just">
                  <a:buAutoNum type="arabicPeriod"/>
                </a:pPr>
                <a:r>
                  <a:rPr lang="ru-RU" sz="1600" dirty="0" smtClean="0"/>
                  <a:t>Генерируется значение случайной величины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А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600" dirty="0" smtClean="0"/>
                  <a:t>, определяющее параметры распределения 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600" dirty="0" smtClean="0"/>
                  <a:t>.</a:t>
                </a:r>
                <a:endParaRPr lang="ru-RU" sz="1600" dirty="0" smtClean="0"/>
              </a:p>
              <a:p>
                <a:pPr algn="just">
                  <a:buAutoNum type="arabicPeriod"/>
                </a:pPr>
                <a:r>
                  <a:rPr lang="ru-RU" sz="1600" dirty="0" smtClean="0"/>
                  <a:t>Генерируется значение ошибки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773016"/>
              </a:xfrm>
              <a:blipFill rotWithShape="1">
                <a:blip r:embed="rId2"/>
                <a:stretch>
                  <a:fillRect l="-370" t="-485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1619672" y="5661248"/>
                <a:ext cx="504056" cy="504056"/>
              </a:xfrm>
              <a:prstGeom prst="ellipse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1400" i="1">
                              <a:latin typeface="Cambria Math"/>
                            </a:rPr>
                            <m:t>А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14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61248"/>
                <a:ext cx="504056" cy="50405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3779912" y="5661248"/>
                <a:ext cx="504056" cy="504056"/>
              </a:xfrm>
              <a:prstGeom prst="ellipse">
                <a:avLst/>
              </a:prstGeom>
              <a:gradFill>
                <a:gsLst>
                  <a:gs pos="0">
                    <a:srgbClr val="FCFCFC"/>
                  </a:gs>
                  <a:gs pos="50000">
                    <a:srgbClr val="F5F5F5"/>
                  </a:gs>
                  <a:gs pos="100000">
                    <a:srgbClr val="EEEEEE"/>
                  </a:gs>
                </a:gsLst>
                <a:lin ang="5400000" scaled="0"/>
              </a:grad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sz="14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661248"/>
                <a:ext cx="504056" cy="50405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7600" cap="flat">
                <a:solidFill>
                  <a:srgbClr val="545454"/>
                </a:solidFill>
                <a:bevel/>
              </a:ln>
              <a:effectLst>
                <a:outerShdw dist="21496" dir="2700000" algn="tl">
                  <a:srgbClr val="BEBEBE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091488" y="5692574"/>
                <a:ext cx="640752" cy="441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488" y="5692574"/>
                <a:ext cx="640752" cy="441403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stCxn id="5" idx="6"/>
            <a:endCxn id="6" idx="2"/>
          </p:cNvCxnSpPr>
          <p:nvPr/>
        </p:nvCxnSpPr>
        <p:spPr>
          <a:xfrm>
            <a:off x="2123728" y="5913276"/>
            <a:ext cx="165618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6"/>
            <a:endCxn id="7" idx="1"/>
          </p:cNvCxnSpPr>
          <p:nvPr/>
        </p:nvCxnSpPr>
        <p:spPr>
          <a:xfrm>
            <a:off x="4283968" y="5913276"/>
            <a:ext cx="18075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5692574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параметры распределения </a:t>
            </a:r>
            <a:endParaRPr lang="ru-RU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84" y="5692574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значение ошибки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438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3. Предложенный расширенный набор допущений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/>
              <a:lstStyle/>
              <a:p>
                <a:pPr algn="just"/>
                <a:r>
                  <a:rPr lang="ru-RU" sz="1600" b="1" dirty="0" smtClean="0"/>
                  <a:t>Допущение 1*</a:t>
                </a:r>
                <a:r>
                  <a:rPr lang="ru-RU" sz="1600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600" i="1" dirty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1600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ru-RU" sz="1600" dirty="0"/>
                  <a:t> </a:t>
                </a:r>
                <a:r>
                  <a:rPr lang="en-US" sz="1600" dirty="0"/>
                  <a:t>–</a:t>
                </a:r>
                <a:r>
                  <a:rPr lang="ru-RU" sz="1600" dirty="0"/>
                  <a:t> случайная величина из некоторого закона, плотность которого можно аппроксимировать как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 dirty="0">
                        <a:latin typeface="Cambria Math"/>
                      </a:rPr>
                      <m:t>(</m:t>
                    </m:r>
                    <m:r>
                      <a:rPr lang="en-US" sz="1600" i="1" dirty="0">
                        <a:latin typeface="Cambria Math"/>
                      </a:rPr>
                      <m:t>𝑥</m:t>
                    </m:r>
                    <m:r>
                      <a:rPr lang="en-US" sz="1600" i="1" dirty="0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1" dirty="0">
                            <a:latin typeface="Cambria Math"/>
                          </a:rPr>
                          <m:t>𝛉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ru-RU" sz="1600" dirty="0" smtClean="0"/>
                  <a:t>,</a:t>
                </a:r>
                <a:r>
                  <a:rPr lang="en-US" sz="1600" dirty="0" smtClean="0"/>
                  <a:t>				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 dirty="0">
                        <a:latin typeface="Cambria Math"/>
                      </a:rPr>
                      <m:t>(</m:t>
                    </m:r>
                    <m:r>
                      <a:rPr lang="en-US" sz="1600" i="1" dirty="0">
                        <a:latin typeface="Cambria Math"/>
                      </a:rPr>
                      <m:t>𝑥</m:t>
                    </m:r>
                    <m:r>
                      <a:rPr lang="en-US" sz="1600" i="1" dirty="0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n-US" sz="16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b="1" dirty="0">
                            <a:latin typeface="Cambria Math"/>
                          </a:rPr>
                          <m:t>𝛉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sz="1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задает вероятностный закон и его параметры для распределения с индексом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algn="just"/>
                <a:r>
                  <a:rPr lang="ru-RU" sz="1600" b="1" dirty="0" smtClean="0"/>
                  <a:t>Допущение 3</a:t>
                </a:r>
                <a:r>
                  <a:rPr lang="ru-RU" sz="1600" dirty="0" smtClean="0"/>
                  <a:t>. Поле</a:t>
                </a:r>
                <a:r>
                  <a:rPr lang="en-US" sz="1600" dirty="0" smtClean="0"/>
                  <a:t> </a:t>
                </a:r>
                <a:r>
                  <a:rPr lang="ru-RU" sz="1600" dirty="0" smtClean="0"/>
                  <a:t>распределений является </a:t>
                </a:r>
                <a:r>
                  <a:rPr lang="ru-RU" sz="1600" i="1" dirty="0" smtClean="0"/>
                  <a:t>Марковским случайным полем</a:t>
                </a:r>
                <a:r>
                  <a:rPr lang="ru-RU" sz="1600" dirty="0" smtClean="0"/>
                  <a:t>.</a:t>
                </a:r>
              </a:p>
              <a:p>
                <a:pPr algn="just"/>
                <a:endParaRPr lang="ru-RU" sz="1600" dirty="0"/>
              </a:p>
              <a:p>
                <a:pPr marL="0" indent="0" algn="just">
                  <a:buNone/>
                </a:pPr>
                <a:r>
                  <a:rPr lang="ru-RU" sz="1600" b="1" dirty="0" smtClean="0"/>
                  <a:t>Формулировка оптимизационной задачи</a:t>
                </a:r>
                <a:r>
                  <a:rPr lang="ru-RU" sz="1600" dirty="0" smtClean="0"/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1600" b="1">
                                <a:latin typeface="Cambria Math"/>
                              </a:rPr>
                              <m:t>𝛂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1">
                                    <a:latin typeface="Cambria Math"/>
                                  </a:rPr>
                                  <m:t>𝛂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1,2,…,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>
                                            <a:latin typeface="Cambria Math"/>
                                          </a:rPr>
                                          <m:t>𝐧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600" b="1">
                                            <a:latin typeface="Cambria Math"/>
                                          </a:rPr>
                                          <m:t>𝛂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1,2,…,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sz="1600" i="1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600" i="1">
                                                            <a:latin typeface="Cambria Math"/>
                                                          </a:rPr>
                                                          <m:t>𝑏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nary>
                                      <m:naryPr>
                                        <m:chr m:val="∏"/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∈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𝐶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  <m:t>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600" b="1">
                                                    <a:latin typeface="Cambria Math"/>
                                                  </a:rPr>
                                                  <m:t>𝛂</m:t>
                                                </m:r>
                                                <m:r>
                                                  <a:rPr lang="en-US" sz="1600" b="1">
                                                    <a:latin typeface="Cambria Math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nary>
                                          </m:sup>
                                        </m:sSup>
                                      </m:e>
                                    </m:nary>
                                  </m:e>
                                </m:func>
                              </m:e>
                            </m:func>
                            <m:r>
                              <m:rPr>
                                <m:nor/>
                              </m:rPr>
                              <a:rPr lang="en-US" sz="1600" dirty="0"/>
                              <m:t>,</m:t>
                            </m:r>
                          </m:e>
                        </m:func>
                      </m:e>
                    </m:func>
                  </m:oMath>
                </a14:m>
                <a:r>
                  <a:rPr lang="ru-RU" sz="1600" dirty="0" smtClean="0"/>
                  <a:t>   (1)</a:t>
                </a:r>
                <a:endParaRPr lang="en-US" sz="1600" dirty="0" smtClean="0"/>
              </a:p>
              <a:p>
                <a:pPr marL="0" indent="0" algn="just">
                  <a:buNone/>
                </a:pPr>
                <a:r>
                  <a:rPr lang="ru-RU" sz="16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𝐶</m:t>
                    </m:r>
                  </m:oMath>
                </a14:m>
                <a:r>
                  <a:rPr lang="ru-RU" sz="1600" dirty="0"/>
                  <a:t> – множество клик графа, описывающего </a:t>
                </a:r>
                <a:r>
                  <a:rPr lang="ru-RU" sz="1600" i="1" dirty="0" err="1"/>
                  <a:t>Марковское</a:t>
                </a:r>
                <a:r>
                  <a:rPr lang="ru-RU" sz="1600" i="1" dirty="0"/>
                  <a:t> свойство</a:t>
                </a:r>
                <a:r>
                  <a:rPr lang="ru-RU" sz="1600" dirty="0"/>
                  <a:t> поля распределений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</m:oMath>
                </a14:m>
                <a:r>
                  <a:rPr lang="ru-RU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b="1">
                        <a:latin typeface="Cambria Math"/>
                      </a:rPr>
                      <m:t>𝛂</m:t>
                    </m:r>
                    <m:r>
                      <a:rPr lang="en-US" sz="1600" b="1">
                        <a:latin typeface="Cambria Math"/>
                      </a:rPr>
                      <m:t>)</m:t>
                    </m:r>
                  </m:oMath>
                </a14:m>
                <a:r>
                  <a:rPr lang="ru-RU" sz="1600" dirty="0"/>
                  <a:t> – потенциалы клик.</a:t>
                </a:r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 smtClean="0"/>
              </a:p>
              <a:p>
                <a:pPr marL="0" indent="0" algn="just">
                  <a:buNone/>
                </a:pPr>
                <a:r>
                  <a:rPr lang="ru-RU" sz="1600" b="1" dirty="0" smtClean="0"/>
                  <a:t>Факторы</a:t>
                </a:r>
                <a:r>
                  <a:rPr lang="ru-RU" sz="1600" b="1" dirty="0"/>
                  <a:t>, мешающие применению модели в явном виде</a:t>
                </a:r>
                <a:r>
                  <a:rPr lang="ru-RU" sz="1600" dirty="0"/>
                  <a:t>:</a:t>
                </a:r>
              </a:p>
              <a:p>
                <a:pPr algn="just">
                  <a:buFontTx/>
                  <a:buChar char="-"/>
                </a:pPr>
                <a:r>
                  <a:rPr lang="ru-RU" sz="1600" dirty="0"/>
                  <a:t>в общем случае </a:t>
                </a:r>
                <a:r>
                  <a:rPr lang="ru-RU" sz="1600" dirty="0" smtClean="0"/>
                  <a:t>для произвольных потенциалов клик оптимизация выражения (3) является </a:t>
                </a:r>
                <a:r>
                  <a:rPr lang="en-US" sz="1600" i="1" dirty="0"/>
                  <a:t>NP-</a:t>
                </a:r>
                <a:r>
                  <a:rPr lang="ru-RU" sz="1600" i="1" dirty="0" smtClean="0"/>
                  <a:t>полной задачей</a:t>
                </a:r>
                <a:r>
                  <a:rPr lang="ru-RU" sz="1600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370" r="-370" b="-8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4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Метод </a:t>
            </a:r>
            <a:r>
              <a:rPr lang="ru-RU" sz="3000" b="1" dirty="0"/>
              <a:t>сравнения алгоритмов генерации дополнительной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4385520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Кодер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H.264/AVC Intra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07904" y="4385520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Декодер 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H.264/AVC Intra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65698" y="3518769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Буфер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65698" y="2427488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Временная интерполяция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1282" y="3303016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Разбиение потока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57386" y="2420888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Пропуск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563888" y="1988840"/>
            <a:ext cx="0" cy="33843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6" idx="1"/>
          </p:cNvCxnSpPr>
          <p:nvPr/>
        </p:nvCxnSpPr>
        <p:spPr>
          <a:xfrm>
            <a:off x="3398182" y="4655520"/>
            <a:ext cx="3097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9" idx="0"/>
            <a:endCxn id="10" idx="1"/>
          </p:cNvCxnSpPr>
          <p:nvPr/>
        </p:nvCxnSpPr>
        <p:spPr>
          <a:xfrm rot="5400000" flipH="1" flipV="1">
            <a:off x="1455889" y="2901520"/>
            <a:ext cx="612128" cy="1908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" idx="2"/>
            <a:endCxn id="5" idx="1"/>
          </p:cNvCxnSpPr>
          <p:nvPr/>
        </p:nvCxnSpPr>
        <p:spPr>
          <a:xfrm rot="16200000" flipH="1">
            <a:off x="1380860" y="4128676"/>
            <a:ext cx="812504" cy="24118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1" idx="2"/>
            <a:endCxn id="9" idx="1"/>
          </p:cNvCxnSpPr>
          <p:nvPr/>
        </p:nvCxnSpPr>
        <p:spPr>
          <a:xfrm flipV="1">
            <a:off x="630724" y="3573016"/>
            <a:ext cx="290558" cy="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0"/>
            <a:endCxn id="8" idx="2"/>
          </p:cNvCxnSpPr>
          <p:nvPr/>
        </p:nvCxnSpPr>
        <p:spPr>
          <a:xfrm flipV="1">
            <a:off x="5410937" y="2967488"/>
            <a:ext cx="0" cy="5512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8382" y="477046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</a:t>
            </a:r>
            <a:r>
              <a:rPr lang="ru-RU" sz="1400" dirty="0" smtClean="0"/>
              <a:t>осстановленные опорные кадры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72200" y="3500449"/>
            <a:ext cx="1490478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Формирование потока кадров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Соединительная линия уступом 33"/>
          <p:cNvCxnSpPr>
            <a:stCxn id="6" idx="3"/>
            <a:endCxn id="32" idx="2"/>
          </p:cNvCxnSpPr>
          <p:nvPr/>
        </p:nvCxnSpPr>
        <p:spPr>
          <a:xfrm flipV="1">
            <a:off x="5198382" y="4040449"/>
            <a:ext cx="1919057" cy="61507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6" idx="3"/>
            <a:endCxn id="7" idx="2"/>
          </p:cNvCxnSpPr>
          <p:nvPr/>
        </p:nvCxnSpPr>
        <p:spPr>
          <a:xfrm flipV="1">
            <a:off x="5198382" y="4058769"/>
            <a:ext cx="212555" cy="59675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8" idx="3"/>
            <a:endCxn id="32" idx="0"/>
          </p:cNvCxnSpPr>
          <p:nvPr/>
        </p:nvCxnSpPr>
        <p:spPr>
          <a:xfrm>
            <a:off x="6156176" y="2697488"/>
            <a:ext cx="961263" cy="80296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7421614" y="3508839"/>
            <a:ext cx="23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Декодированная видеопоследовательность</a:t>
            </a:r>
            <a:endParaRPr lang="ru-RU" sz="1400" dirty="0"/>
          </a:p>
        </p:txBody>
      </p:sp>
      <p:cxnSp>
        <p:nvCxnSpPr>
          <p:cNvPr id="49" name="Прямая со стрелкой 48"/>
          <p:cNvCxnSpPr>
            <a:stCxn id="32" idx="3"/>
            <a:endCxn id="47" idx="0"/>
          </p:cNvCxnSpPr>
          <p:nvPr/>
        </p:nvCxnSpPr>
        <p:spPr>
          <a:xfrm>
            <a:off x="7862678" y="3770449"/>
            <a:ext cx="4944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-828034" y="3311704"/>
            <a:ext cx="239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Оригинальная видеопоследовательность</a:t>
            </a:r>
            <a:endParaRPr lang="ru-RU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71600" y="4633972"/>
            <a:ext cx="11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Опорные кадры</a:t>
            </a:r>
            <a:endParaRPr lang="ru-RU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064035" y="2050081"/>
            <a:ext cx="163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Промежуточные кадры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156176" y="198884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Восстановленные промежуточные кадры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788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361783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Кодирование зависимых источников в задаче сжатия видеоинформации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2924944"/>
            <a:ext cx="37799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Совместное кодирование</a:t>
            </a:r>
            <a:r>
              <a:rPr lang="en-US" sz="2000" b="1" dirty="0" smtClean="0"/>
              <a:t> </a:t>
            </a:r>
            <a:r>
              <a:rPr lang="ru-RU" sz="2000" b="1" dirty="0" smtClean="0"/>
              <a:t>и декодирование: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общепринятый подход;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стандарты </a:t>
            </a:r>
            <a:r>
              <a:rPr lang="en-US" dirty="0" smtClean="0"/>
              <a:t>MPEG-x </a:t>
            </a:r>
            <a:r>
              <a:rPr lang="ru-RU" dirty="0" smtClean="0"/>
              <a:t>и </a:t>
            </a:r>
            <a:r>
              <a:rPr lang="en-US" dirty="0" smtClean="0"/>
              <a:t>H.26x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сложность </a:t>
            </a:r>
            <a:r>
              <a:rPr lang="ru-RU" dirty="0" smtClean="0"/>
              <a:t>кодера</a:t>
            </a:r>
            <a:r>
              <a:rPr lang="ru-R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2924944"/>
            <a:ext cx="4608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Независимое кодирование – совместное декодирование (распределенное кодирование)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снижение сложности обработки на передатчике </a:t>
            </a:r>
            <a:r>
              <a:rPr lang="ru-RU" dirty="0" smtClean="0"/>
              <a:t>видео;</a:t>
            </a:r>
            <a:endParaRPr lang="en-US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в теории отсутствие проигрыша по сравнению с </a:t>
            </a:r>
            <a:r>
              <a:rPr lang="ru-RU" dirty="0" smtClean="0"/>
              <a:t>совместным кодированием и декодированием</a:t>
            </a:r>
            <a:r>
              <a:rPr lang="en-US" dirty="0" smtClean="0"/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на </a:t>
            </a:r>
            <a:r>
              <a:rPr lang="ru-RU" b="1" dirty="0"/>
              <a:t>практике наблюдается проигрыш по степени сжатия в сравнении с существующими стандартными </a:t>
            </a:r>
            <a:r>
              <a:rPr lang="ru-RU" b="1" dirty="0" smtClean="0"/>
              <a:t>кодеками.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cxnSp>
        <p:nvCxnSpPr>
          <p:cNvPr id="10" name="Прямая со стрелкой 9"/>
          <p:cNvCxnSpPr>
            <a:stCxn id="5" idx="2"/>
            <a:endCxn id="6" idx="0"/>
          </p:cNvCxnSpPr>
          <p:nvPr/>
        </p:nvCxnSpPr>
        <p:spPr>
          <a:xfrm flipH="1">
            <a:off x="2177988" y="2562112"/>
            <a:ext cx="2502024" cy="3628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8" idx="0"/>
          </p:cNvCxnSpPr>
          <p:nvPr/>
        </p:nvCxnSpPr>
        <p:spPr>
          <a:xfrm>
            <a:off x="4680012" y="2562112"/>
            <a:ext cx="2124236" cy="3628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PhD\svn\Presentation\images\sigrd-foreman-cif-30Hz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6" r="4894" b="549"/>
          <a:stretch/>
        </p:blipFill>
        <p:spPr bwMode="auto">
          <a:xfrm>
            <a:off x="610830" y="1800000"/>
            <a:ext cx="3287930" cy="24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Результаты сравнения алгоритмов генерации дополнительной информации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91076" y="16195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oreman</a:t>
            </a:r>
            <a:endParaRPr lang="ru-RU" dirty="0"/>
          </a:p>
        </p:txBody>
      </p:sp>
      <p:pic>
        <p:nvPicPr>
          <p:cNvPr id="1028" name="Picture 4" descr="C:\Work\PhD\svn\Presentation\images\sigrd-hall-cif-30Hz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49619" r="6307" b="937"/>
          <a:stretch/>
        </p:blipFill>
        <p:spPr bwMode="auto">
          <a:xfrm>
            <a:off x="703384" y="4396462"/>
            <a:ext cx="3109521" cy="23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3204" y="42117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</a:t>
            </a:r>
            <a:endParaRPr lang="ru-RU" dirty="0"/>
          </a:p>
        </p:txBody>
      </p:sp>
      <p:pic>
        <p:nvPicPr>
          <p:cNvPr id="1029" name="Picture 5" descr="C:\Work\PhD\svn\Presentation\images\sigrd-coastguard-cif-30Hz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t="49870" r="5446"/>
          <a:stretch/>
        </p:blipFill>
        <p:spPr bwMode="auto">
          <a:xfrm>
            <a:off x="4743449" y="1860550"/>
            <a:ext cx="3168651" cy="24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08077" y="16195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coastguard</a:t>
            </a:r>
            <a:endParaRPr lang="ru-RU" dirty="0"/>
          </a:p>
        </p:txBody>
      </p:sp>
      <p:pic>
        <p:nvPicPr>
          <p:cNvPr id="1030" name="Picture 6" descr="C:\Work\PhD\svn\Presentation\images\sigrd-soccer-cif-30Hz.e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50620" r="6647"/>
          <a:stretch/>
        </p:blipFill>
        <p:spPr bwMode="auto">
          <a:xfrm>
            <a:off x="4743449" y="4445000"/>
            <a:ext cx="3090231" cy="23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19899" y="42117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919899" y="5596818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</a:t>
            </a:r>
            <a:r>
              <a:rPr lang="ru-RU" dirty="0" smtClean="0"/>
              <a:t>3</a:t>
            </a:r>
            <a:r>
              <a:rPr lang="en-US" dirty="0" smtClean="0"/>
              <a:t>7%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5596818"/>
            <a:ext cx="185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-3%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945600" y="3212976"/>
            <a:ext cx="19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-11%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907704" y="3212976"/>
            <a:ext cx="19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-13%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2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0000"/>
                </a:solidFill>
              </a:rPr>
              <a:t>Раздел 4. Результаты сравнения алгоритмов </a:t>
            </a:r>
            <a:r>
              <a:rPr lang="ru-RU" sz="3000" b="1" dirty="0" smtClean="0">
                <a:solidFill>
                  <a:srgbClr val="000000"/>
                </a:solidFill>
              </a:rPr>
              <a:t>моделирования корреляционного шума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pic>
        <p:nvPicPr>
          <p:cNvPr id="5" name="Picture 3" descr="C:\Work\PhD\svn\Presentation\images\cnmrd-soccer-cif-30Hz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464000" y="2412000"/>
            <a:ext cx="456610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59632" y="22048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438249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-0.6%</a:t>
            </a:r>
            <a:endParaRPr lang="ru-RU" dirty="0"/>
          </a:p>
        </p:txBody>
      </p:sp>
      <p:pic>
        <p:nvPicPr>
          <p:cNvPr id="1026" name="Picture 2" descr="C:\Work\PhD\svn\Presentation\images\cnmrd-football-cif-30Hz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2000" y="2412000"/>
            <a:ext cx="456610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2204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436966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-0.9%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2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0000"/>
                </a:solidFill>
              </a:rPr>
              <a:t>Раздел 4. Результаты сравнения алгоритмов </a:t>
            </a:r>
            <a:r>
              <a:rPr lang="ru-RU" sz="3000" b="1" dirty="0" smtClean="0">
                <a:solidFill>
                  <a:srgbClr val="000000"/>
                </a:solidFill>
              </a:rPr>
              <a:t>моделирования корреляционного шума</a:t>
            </a:r>
            <a:r>
              <a:rPr lang="en-US" sz="3000" b="1" dirty="0" smtClean="0">
                <a:solidFill>
                  <a:srgbClr val="000000"/>
                </a:solidFill>
              </a:rPr>
              <a:t> (</a:t>
            </a:r>
            <a:r>
              <a:rPr lang="ru-RU" sz="3000" b="1" dirty="0" smtClean="0">
                <a:solidFill>
                  <a:srgbClr val="000000"/>
                </a:solidFill>
              </a:rPr>
              <a:t>реальный шум</a:t>
            </a:r>
            <a:r>
              <a:rPr lang="en-US" sz="3000" b="1" dirty="0" smtClean="0">
                <a:solidFill>
                  <a:srgbClr val="000000"/>
                </a:solidFill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pic>
        <p:nvPicPr>
          <p:cNvPr id="2050" name="Picture 2" descr="C:\Work\PhD\svn\Presentation\images\cnmoraclerd-football-cif-30Hz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2000" y="2412000"/>
            <a:ext cx="456610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Work\PhD\svn\Presentation\images\cnmoraclerd-soccer-cif-30Hz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464000" y="2412000"/>
            <a:ext cx="456610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22048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259632" y="22048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38249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-3.7%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438249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BD-Rate = -2.2%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Work\PhD\svn\Presentation\images\finalrdfootball-cif-30Hz.e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981470" y="1593056"/>
            <a:ext cx="329774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Результаты сравнения с аналогами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pic>
        <p:nvPicPr>
          <p:cNvPr id="1026" name="Picture 2" descr="C:\Work\PhD\svn\Presentation\images\finalrdforeman-cif-30Hz.em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" y="1593056"/>
            <a:ext cx="329774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PhD\svn\Presentation\images\finalrdcoastguafinalrdcif-30Hz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940152" y="1593056"/>
            <a:ext cx="329774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Work\PhD\svn\Presentation\images\finalrdhall-cif-30Hz.e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788024" y="4257352"/>
            <a:ext cx="329774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Work\PhD\svn\Presentation\images\finalrdsoccer-cif-30Hz.e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115616" y="4257352"/>
            <a:ext cx="329774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13407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coastguard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166111" y="13407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00257" y="392867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soccer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165025" y="39338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377004" y="13407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Внедрение результатов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200" dirty="0"/>
              <a:t>В учебном процессе кафедры </a:t>
            </a:r>
            <a:r>
              <a:rPr lang="ru-RU" altLang="ru-RU" sz="2200" dirty="0" smtClean="0"/>
              <a:t>инфокоммуникационных информационных </a:t>
            </a:r>
            <a:r>
              <a:rPr lang="ru-RU" altLang="ru-RU" sz="2200" dirty="0"/>
              <a:t>систем ГУАП</a:t>
            </a:r>
            <a:endParaRPr lang="en-US" altLang="ru-RU" sz="2200" dirty="0"/>
          </a:p>
          <a:p>
            <a:pPr lvl="1" eaLnBrk="1" hangingPunct="1">
              <a:buFontTx/>
              <a:buChar char="•"/>
            </a:pPr>
            <a:r>
              <a:rPr lang="ru-RU" altLang="ru-RU" sz="2200" dirty="0"/>
              <a:t>Курс </a:t>
            </a:r>
            <a:r>
              <a:rPr lang="ru-RU" altLang="ru-RU" sz="2200" dirty="0" smtClean="0"/>
              <a:t>«Мультимедиа технологии»</a:t>
            </a:r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Курс «Цифровая обработка изображений»</a:t>
            </a:r>
            <a:endParaRPr lang="ru-RU" altLang="ru-RU" sz="2200" dirty="0"/>
          </a:p>
          <a:p>
            <a:pPr eaLnBrk="1" hangingPunct="1"/>
            <a:endParaRPr lang="ru-RU" altLang="ru-RU" sz="2200" dirty="0"/>
          </a:p>
          <a:p>
            <a:pPr eaLnBrk="1" hangingPunct="1"/>
            <a:r>
              <a:rPr lang="ru-RU" altLang="ru-RU" sz="2200" dirty="0"/>
              <a:t>ЗАО «Интел А</a:t>
            </a:r>
            <a:r>
              <a:rPr lang="en-US" altLang="ru-RU" sz="2200" dirty="0"/>
              <a:t>/</a:t>
            </a:r>
            <a:r>
              <a:rPr lang="ru-RU" altLang="ru-RU" sz="2200" dirty="0"/>
              <a:t>О» в проекте </a:t>
            </a:r>
            <a:r>
              <a:rPr lang="ru-RU" altLang="ru-RU" sz="2200" dirty="0" smtClean="0"/>
              <a:t>«Разработка цепочки фильтров постобработки видеоданных»</a:t>
            </a:r>
            <a:endParaRPr lang="ru-RU" altLang="ru-RU" sz="2200" dirty="0"/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Алгоритм поиска истинного движения в видеопоследовательностях</a:t>
            </a:r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Алгоритм определения статичных регионов в видеопоследовательностях</a:t>
            </a:r>
          </a:p>
          <a:p>
            <a:pPr lvl="1" eaLnBrk="1" hangingPunct="1">
              <a:buFontTx/>
              <a:buChar char="•"/>
            </a:pPr>
            <a:r>
              <a:rPr lang="ru-RU" altLang="ru-RU" sz="2200" dirty="0" smtClean="0"/>
              <a:t>Иерархический алгоритм временной интерполяции кадров</a:t>
            </a:r>
            <a:endParaRPr lang="ru-RU" dirty="0"/>
          </a:p>
        </p:txBody>
      </p:sp>
      <p:sp>
        <p:nvSpPr>
          <p:cNvPr id="22532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7A9800-FD09-4C8D-B477-8FA02572BFFA}" type="slidenum">
              <a:rPr lang="ru-RU" altLang="ru-RU" smtClean="0"/>
              <a:pPr eaLnBrk="1" hangingPunct="1"/>
              <a:t>24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Положения, выносимые на защиту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800" dirty="0" smtClean="0"/>
              <a:t>Алгоритм генерации дополнительной информации для систем распределенного кодирования источников видеоинформации, основанный на алгоритме временной интерполяции с учетом </a:t>
            </a:r>
            <a:r>
              <a:rPr lang="ru-RU" altLang="ru-RU" sz="1800" dirty="0"/>
              <a:t>истинного движения </a:t>
            </a:r>
            <a:r>
              <a:rPr lang="ru-RU" altLang="ru-RU" sz="1800" dirty="0" smtClean="0"/>
              <a:t>объектов.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8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800" dirty="0"/>
              <a:t>Модель ошибок </a:t>
            </a:r>
            <a:r>
              <a:rPr lang="ru-RU" altLang="ru-RU" sz="1800" dirty="0" smtClean="0"/>
              <a:t>аппроксимации промежуточного кадра, использующая  Марковские случайные поля для учета пространственной </a:t>
            </a:r>
            <a:r>
              <a:rPr lang="ru-RU" altLang="ru-RU" sz="1800" dirty="0" smtClean="0"/>
              <a:t>зависимости между </a:t>
            </a:r>
            <a:r>
              <a:rPr lang="ru-RU" altLang="ru-RU" sz="1800" dirty="0" smtClean="0"/>
              <a:t>ошибками.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8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800" dirty="0" smtClean="0"/>
              <a:t>Модифицированный алгоритм моделирования корреляционного шума, выполняющий сегментацию для учета пространственной зависимости между ошибками </a:t>
            </a:r>
            <a:r>
              <a:rPr lang="ru-RU" altLang="ru-RU" sz="1800" dirty="0" err="1" smtClean="0"/>
              <a:t>межкадрового</a:t>
            </a:r>
            <a:r>
              <a:rPr lang="ru-RU" altLang="ru-RU" sz="1800" dirty="0" smtClean="0"/>
              <a:t> предсказания.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8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800" dirty="0"/>
              <a:t>Метод </a:t>
            </a:r>
            <a:r>
              <a:rPr lang="ru-RU" altLang="ru-RU" sz="1800" dirty="0" smtClean="0"/>
              <a:t>сравнения </a:t>
            </a:r>
            <a:r>
              <a:rPr lang="ru-RU" altLang="ru-RU" sz="1800" dirty="0"/>
              <a:t>алгоритмов </a:t>
            </a:r>
            <a:r>
              <a:rPr lang="ru-RU" altLang="ru-RU" sz="1800" dirty="0" smtClean="0"/>
              <a:t>генерации дополнительной информации для </a:t>
            </a:r>
            <a:r>
              <a:rPr lang="ru-RU" altLang="ru-RU" sz="1800" dirty="0"/>
              <a:t>систем распределенного кодирования видеоданных, основанный на </a:t>
            </a:r>
            <a:r>
              <a:rPr lang="ru-RU" altLang="ru-RU" sz="1800" dirty="0" smtClean="0"/>
              <a:t>упрощенной модели кодека </a:t>
            </a:r>
            <a:r>
              <a:rPr lang="ru-RU" altLang="ru-RU" sz="1800" dirty="0"/>
              <a:t>без обратной </a:t>
            </a:r>
            <a:r>
              <a:rPr lang="ru-RU" altLang="ru-RU" sz="1800" dirty="0" smtClean="0"/>
              <a:t>связи.</a:t>
            </a:r>
          </a:p>
        </p:txBody>
      </p:sp>
      <p:sp>
        <p:nvSpPr>
          <p:cNvPr id="19460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EAFCFF-F2A1-4758-BE5A-D58DAB5349FC}" type="slidenum">
              <a:rPr lang="ru-RU" altLang="ru-RU" smtClean="0"/>
              <a:pPr eaLnBrk="1" hangingPunct="1"/>
              <a:t>25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000" b="1" dirty="0" smtClean="0"/>
              <a:t>Основные результаты работы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Разработан алгоритм </a:t>
            </a:r>
            <a:r>
              <a:rPr lang="ru-RU" altLang="ru-RU" sz="1600" dirty="0"/>
              <a:t>генерации дополнительной информации на стороне декодера, использующий метод временной интерполяции, основанный на процедуре поиска истинного движения объектов в </a:t>
            </a:r>
            <a:r>
              <a:rPr lang="ru-RU" altLang="ru-RU" sz="1600" dirty="0" smtClean="0"/>
              <a:t>видеопоследовательности.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Предложена модель виртуального канала, основанная на вероятностной порождающей модели ошибок, представляющей процесс возникновения искажений с помощью скрытого Марковского случайного поля (СМСП).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Разработан модифицированный алгоритм </a:t>
            </a:r>
            <a:r>
              <a:rPr lang="ru-RU" altLang="ru-RU" sz="1600" dirty="0"/>
              <a:t>моделирования корреляционного шума, основанный на процедуре сегментации ошибок </a:t>
            </a:r>
            <a:r>
              <a:rPr lang="ru-RU" altLang="ru-RU" sz="1600" dirty="0" err="1"/>
              <a:t>межкадрового</a:t>
            </a:r>
            <a:r>
              <a:rPr lang="ru-RU" altLang="ru-RU" sz="1600" dirty="0"/>
              <a:t> предсказания с использованием </a:t>
            </a:r>
            <a:r>
              <a:rPr lang="ru-RU" altLang="ru-RU" sz="1600" dirty="0" smtClean="0"/>
              <a:t>EM-подхода.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 метод </a:t>
            </a:r>
            <a:r>
              <a:rPr lang="ru-RU" altLang="ru-RU" sz="1600" dirty="0"/>
              <a:t>выполнения сравнительной оценки алгоритмов генерации дополнительной информации, учитывающий тот факт, что модули системы распределенного кодирования оказывают сильное влияние друг на друга</a:t>
            </a:r>
            <a:r>
              <a:rPr lang="ru-RU" altLang="ru-RU" sz="1600" dirty="0" smtClean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1600" dirty="0" smtClean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1600" dirty="0" smtClean="0"/>
              <a:t>Предложен </a:t>
            </a:r>
            <a:r>
              <a:rPr lang="ru-RU" altLang="ru-RU" sz="1600" dirty="0"/>
              <a:t>м</a:t>
            </a:r>
            <a:r>
              <a:rPr lang="ru-RU" altLang="ru-RU" sz="1600" dirty="0" smtClean="0"/>
              <a:t>етод </a:t>
            </a:r>
            <a:r>
              <a:rPr lang="ru-RU" altLang="ru-RU" sz="1600" dirty="0"/>
              <a:t>построения верхней границы кривых </a:t>
            </a:r>
            <a:r>
              <a:rPr lang="ru-RU" altLang="ru-RU" sz="1600" dirty="0" smtClean="0"/>
              <a:t>«скорость-искажение», </a:t>
            </a:r>
            <a:r>
              <a:rPr lang="ru-RU" altLang="ru-RU" sz="1600" dirty="0"/>
              <a:t>показывающей для заданной степени сжатия максимально возможное качество восстановления кадров при использовании билатеральной оценки движения в модуле генерации дополнительной </a:t>
            </a:r>
            <a:r>
              <a:rPr lang="ru-RU" altLang="ru-RU" sz="1600" dirty="0" smtClean="0"/>
              <a:t>информации.</a:t>
            </a:r>
          </a:p>
        </p:txBody>
      </p:sp>
      <p:sp>
        <p:nvSpPr>
          <p:cNvPr id="2355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7C0FB6-23BA-4ED5-A432-DF37333BB1A9}" type="slidenum">
              <a:rPr lang="ru-RU" altLang="ru-RU" smtClean="0"/>
              <a:pPr eaLnBrk="1" hangingPunct="1"/>
              <a:t>26</a:t>
            </a:fld>
            <a:endParaRPr lang="ru-RU" altLang="ru-RU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smtClean="0"/>
              <a:t>Раздел 4. Сравнительный анализ разработанных алгоритмов: моделирование корреляционного шума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1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Сравнительный анализ разработанных алгоритмов: генерация дополнительной информации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9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Актуальность работы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4525963"/>
          </a:xfrm>
        </p:spPr>
        <p:txBody>
          <a:bodyPr/>
          <a:lstStyle/>
          <a:p>
            <a:pPr algn="just"/>
            <a:r>
              <a:rPr lang="ru-RU" sz="2400" dirty="0" smtClean="0"/>
              <a:t>В работе рассматривается распределенное кодирование видеоданных, которое обеспечивает:</a:t>
            </a:r>
          </a:p>
          <a:p>
            <a:pPr lvl="1" algn="just"/>
            <a:r>
              <a:rPr lang="ru-RU" sz="2000" dirty="0" smtClean="0"/>
              <a:t>существенное снижение сложности обработки на передатчике видео, что важно, например, для устройств с ограниченными вычислительными ресурсами (мобильными источниками видео);</a:t>
            </a:r>
          </a:p>
          <a:p>
            <a:pPr lvl="1" algn="just"/>
            <a:r>
              <a:rPr lang="ru-RU" sz="2000" dirty="0" smtClean="0"/>
              <a:t>в теории отсутствие проигрыша по сравнению с существующими концепциями кодирования видео.</a:t>
            </a:r>
          </a:p>
          <a:p>
            <a:pPr algn="just"/>
            <a:r>
              <a:rPr lang="ru-RU" sz="2400" dirty="0" smtClean="0"/>
              <a:t>На практике наблюдается проигрыш по степени сжатия в сравнении с существующими стандартными кодеками (например, Н.264).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36178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Кодирование зависимых источников в задаче сжатия видеоинформации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81458" y="2057158"/>
            <a:ext cx="363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Совместное кодирование – совместное декодирование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3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b="1" dirty="0" smtClean="0"/>
              <a:t>Цель</a:t>
            </a:r>
            <a:r>
              <a:rPr lang="en-US" altLang="ru-RU" sz="3000" b="1" dirty="0" smtClean="0"/>
              <a:t>, </a:t>
            </a:r>
            <a:r>
              <a:rPr lang="ru-RU" altLang="ru-RU" sz="3000" b="1" dirty="0" smtClean="0"/>
              <a:t>объект и предмет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b="1" dirty="0"/>
              <a:t>Цель работы: </a:t>
            </a:r>
            <a:r>
              <a:rPr lang="ru-RU" sz="2000" dirty="0"/>
              <a:t>повышение степени сжатия в видеокодеках, основанных на принципах распределенного кодирования источников, за счет улучшения существующих и разработки новых способов обработки данных на стороне декодера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lnSpc>
                <a:spcPct val="80000"/>
              </a:lnSpc>
              <a:defRPr/>
            </a:pPr>
            <a:r>
              <a:rPr lang="ru-RU" sz="2000" b="1" dirty="0"/>
              <a:t>Объектом </a:t>
            </a:r>
            <a:r>
              <a:rPr lang="ru-RU" sz="2000" dirty="0"/>
              <a:t>исследования является система сжатия видеоданных, основанная на принципах кодирования зависимых источников с дополнительной информацией на декодере.</a:t>
            </a:r>
          </a:p>
          <a:p>
            <a:pPr algn="just">
              <a:lnSpc>
                <a:spcPct val="80000"/>
              </a:lnSpc>
              <a:defRPr/>
            </a:pPr>
            <a:endParaRPr lang="ru-RU" sz="2000" dirty="0"/>
          </a:p>
          <a:p>
            <a:pPr algn="just">
              <a:lnSpc>
                <a:spcPct val="80000"/>
              </a:lnSpc>
              <a:defRPr/>
            </a:pPr>
            <a:r>
              <a:rPr lang="ru-RU" sz="2000" b="1" dirty="0"/>
              <a:t>Предмет</a:t>
            </a:r>
            <a:r>
              <a:rPr lang="ru-RU" sz="2000" dirty="0"/>
              <a:t> исследования составляет процесс восстановления промежуточных кадров на стороне декодера.</a:t>
            </a:r>
          </a:p>
          <a:p>
            <a:pPr algn="just"/>
            <a:endParaRPr lang="ru-RU" sz="2000" dirty="0"/>
          </a:p>
        </p:txBody>
      </p:sp>
      <p:sp>
        <p:nvSpPr>
          <p:cNvPr id="102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80BB9B-4484-41B6-8F3A-D725F79036DA}" type="slidenum">
              <a:rPr lang="ru-RU" altLang="ru-RU" smtClean="0"/>
              <a:pPr eaLnBrk="1" hangingPunct="1"/>
              <a:t>3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4524866" y="2996951"/>
            <a:ext cx="2097820" cy="1999878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bevel/>
          </a:ln>
          <a:effectLst/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Верхняя </a:t>
            </a:r>
            <a:r>
              <a:rPr lang="ru-RU" sz="3000" b="1" dirty="0" smtClean="0">
                <a:solidFill>
                  <a:schemeClr val="tx1"/>
                </a:solidFill>
              </a:rPr>
              <a:t>граница для функции «скорость-искажение»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2000" y="2160000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Кодер </a:t>
            </a:r>
            <a:r>
              <a:rPr lang="ru-RU" sz="1400" dirty="0" err="1" smtClean="0">
                <a:solidFill>
                  <a:srgbClr val="000000"/>
                </a:solidFill>
                <a:latin typeface="Arial"/>
              </a:rPr>
              <a:t>Слепяна</a:t>
            </a: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-Вулфа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412776"/>
            <a:ext cx="740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Модифицированная схема обработки промежуточных кадров: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52000" y="2160000"/>
            <a:ext cx="1476000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Декодер </a:t>
            </a:r>
            <a:r>
              <a:rPr lang="ru-RU" sz="1400" dirty="0" err="1" smtClean="0">
                <a:solidFill>
                  <a:srgbClr val="000000"/>
                </a:solidFill>
                <a:latin typeface="Arial"/>
              </a:rPr>
              <a:t>Слепяна</a:t>
            </a:r>
            <a:r>
              <a:rPr lang="ru-RU" sz="1400" dirty="0" smtClean="0">
                <a:solidFill>
                  <a:srgbClr val="000000"/>
                </a:solidFill>
                <a:latin typeface="Arial"/>
              </a:rPr>
              <a:t>-Вулфа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2000" y="2160000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Предобработка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000" y="2160000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Постобработка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1999" y="3861048"/>
            <a:ext cx="1476000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Временная интерполяция с «оракулом»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2000" y="3861048"/>
            <a:ext cx="1490478" cy="72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Постобработка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10" idx="1"/>
          </p:cNvCxnSpPr>
          <p:nvPr/>
        </p:nvCxnSpPr>
        <p:spPr>
          <a:xfrm>
            <a:off x="2102478" y="4221048"/>
            <a:ext cx="264952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4" idx="0"/>
            <a:endCxn id="7" idx="2"/>
          </p:cNvCxnSpPr>
          <p:nvPr/>
        </p:nvCxnSpPr>
        <p:spPr>
          <a:xfrm flipV="1">
            <a:off x="5490000" y="2880000"/>
            <a:ext cx="0" cy="1530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3"/>
            <a:endCxn id="9" idx="1"/>
          </p:cNvCxnSpPr>
          <p:nvPr/>
        </p:nvCxnSpPr>
        <p:spPr>
          <a:xfrm>
            <a:off x="6228000" y="2520000"/>
            <a:ext cx="43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383" y="5038655"/>
                <a:ext cx="9121618" cy="148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 smtClean="0"/>
                  <a:t>Все модули, кроме модуля генерации дополнительной информации, считаются зафиксированными. В модуле генерации дополнительной информации используется временная интерполяция </a:t>
                </a:r>
                <a:r>
                  <a:rPr lang="ru-RU" sz="1400" smtClean="0"/>
                  <a:t>с «оракулом», </a:t>
                </a:r>
                <a:r>
                  <a:rPr lang="ru-RU" sz="1400" dirty="0" smtClean="0"/>
                  <a:t>основанная на билатеральной оценке движения с модифицированным критерием сопоставления блоков</a:t>
                </a:r>
                <a:r>
                  <a:rPr lang="ru-RU" sz="16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OMAD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1400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>
                                      <a:latin typeface="Cambria Math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b="0" i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sz="1400" b="1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>
                                      <a:latin typeface="Cambria Math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sz="1400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1">
                                                  <a:latin typeface="Cambria Math"/>
                                                </a:rPr>
                                                <m:t>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sz="1400" b="1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1">
                                                  <a:latin typeface="Cambria Math"/>
                                                </a:rPr>
                                                <m:t>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1">
                                              <a:latin typeface="Cambria Math"/>
                                            </a:rPr>
                                            <m:t>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" y="5038655"/>
                <a:ext cx="9121618" cy="1486689"/>
              </a:xfrm>
              <a:prstGeom prst="rect">
                <a:avLst/>
              </a:prstGeom>
              <a:blipFill rotWithShape="1">
                <a:blip r:embed="rId2"/>
                <a:stretch>
                  <a:fillRect l="-201" t="-412" r="-2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stCxn id="8" idx="3"/>
            <a:endCxn id="5" idx="1"/>
          </p:cNvCxnSpPr>
          <p:nvPr/>
        </p:nvCxnSpPr>
        <p:spPr>
          <a:xfrm>
            <a:off x="2102478" y="2520000"/>
            <a:ext cx="3095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7" idx="1"/>
          </p:cNvCxnSpPr>
          <p:nvPr/>
        </p:nvCxnSpPr>
        <p:spPr>
          <a:xfrm>
            <a:off x="3902478" y="2520000"/>
            <a:ext cx="8495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896747" y="2317522"/>
            <a:ext cx="85525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283968" y="1957482"/>
            <a:ext cx="0" cy="299827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66841" y="3747047"/>
                <a:ext cx="477567" cy="40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41" y="3747047"/>
                <a:ext cx="477567" cy="402033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0256"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12360" y="4250269"/>
                <a:ext cx="461280" cy="402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250269"/>
                <a:ext cx="461280" cy="402867"/>
              </a:xfrm>
              <a:prstGeom prst="rect">
                <a:avLst/>
              </a:prstGeom>
              <a:blipFill rotWithShape="1">
                <a:blip r:embed="rId4"/>
                <a:stretch>
                  <a:fillRect t="-3030" r="-10667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/>
          <p:cNvCxnSpPr/>
          <p:nvPr/>
        </p:nvCxnSpPr>
        <p:spPr>
          <a:xfrm flipH="1" flipV="1">
            <a:off x="6228184" y="4005063"/>
            <a:ext cx="15603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6228184" y="4437112"/>
            <a:ext cx="159623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2440" y="2332865"/>
                <a:ext cx="43479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2332865"/>
                <a:ext cx="434798" cy="374270"/>
              </a:xfrm>
              <a:prstGeom prst="rect">
                <a:avLst/>
              </a:prstGeom>
              <a:blipFill rotWithShape="1">
                <a:blip r:embed="rId5"/>
                <a:stretch>
                  <a:fillRect t="-3279" r="-8451"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9" idx="3"/>
            <a:endCxn id="33" idx="1"/>
          </p:cNvCxnSpPr>
          <p:nvPr/>
        </p:nvCxnSpPr>
        <p:spPr>
          <a:xfrm>
            <a:off x="8150478" y="2520000"/>
            <a:ext cx="3819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36096" y="3546619"/>
                <a:ext cx="4468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546619"/>
                <a:ext cx="446854" cy="376770"/>
              </a:xfrm>
              <a:prstGeom prst="rect">
                <a:avLst/>
              </a:prstGeom>
              <a:blipFill rotWithShape="1">
                <a:blip r:embed="rId6"/>
                <a:stretch>
                  <a:fillRect r="-9589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34092" y="3861048"/>
                <a:ext cx="43479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092" y="3861048"/>
                <a:ext cx="434798" cy="374270"/>
              </a:xfrm>
              <a:prstGeom prst="rect">
                <a:avLst/>
              </a:prstGeom>
              <a:blipFill rotWithShape="1">
                <a:blip r:embed="rId7"/>
                <a:stretch>
                  <a:fillRect t="-3226" r="-9859" b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382" y="2335334"/>
                <a:ext cx="43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" y="2335334"/>
                <a:ext cx="43479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>
            <a:stCxn id="39" idx="3"/>
            <a:endCxn id="8" idx="1"/>
          </p:cNvCxnSpPr>
          <p:nvPr/>
        </p:nvCxnSpPr>
        <p:spPr>
          <a:xfrm>
            <a:off x="457181" y="2520000"/>
            <a:ext cx="15481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8" idx="2"/>
            <a:endCxn id="12" idx="0"/>
          </p:cNvCxnSpPr>
          <p:nvPr/>
        </p:nvCxnSpPr>
        <p:spPr>
          <a:xfrm>
            <a:off x="1357239" y="2880000"/>
            <a:ext cx="0" cy="981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4879" y="1772816"/>
            <a:ext cx="241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Кодер </a:t>
            </a:r>
            <a:r>
              <a:rPr lang="ru-RU" dirty="0" err="1" smtClean="0"/>
              <a:t>Вайнера</a:t>
            </a:r>
            <a:r>
              <a:rPr lang="ru-RU" dirty="0" smtClean="0"/>
              <a:t>-Зива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288154" y="1772816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</a:t>
            </a:r>
            <a:r>
              <a:rPr lang="ru-RU" dirty="0" err="1" smtClean="0"/>
              <a:t>Вайнера</a:t>
            </a:r>
            <a:r>
              <a:rPr lang="ru-RU" dirty="0" smtClean="0"/>
              <a:t>-Зива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752000" y="3033016"/>
            <a:ext cx="1476000" cy="540000"/>
          </a:xfrm>
          <a:prstGeom prst="rect">
            <a:avLst/>
          </a:pr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  <a:latin typeface="Arial"/>
              </a:rPr>
              <a:t>Предобработка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" name="Прямая со стрелкой 61"/>
          <p:cNvCxnSpPr>
            <a:stCxn id="10" idx="0"/>
            <a:endCxn id="34" idx="2"/>
          </p:cNvCxnSpPr>
          <p:nvPr/>
        </p:nvCxnSpPr>
        <p:spPr>
          <a:xfrm flipV="1">
            <a:off x="5489999" y="3573016"/>
            <a:ext cx="1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99992" y="4565942"/>
            <a:ext cx="216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 smtClean="0"/>
              <a:t>Генерация дополнительной информации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174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4. Результаты сравнительного анализа разработанных алгоритмов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По сравнению с кодеком </a:t>
            </a:r>
            <a:r>
              <a:rPr lang="en-US" sz="2400" dirty="0" smtClean="0"/>
              <a:t>DISCOVER:</a:t>
            </a:r>
          </a:p>
          <a:p>
            <a:pPr algn="just"/>
            <a:r>
              <a:rPr lang="ru-RU" sz="2400" dirty="0"/>
              <a:t>и</a:t>
            </a:r>
            <a:r>
              <a:rPr lang="ru-RU" sz="2400" dirty="0" smtClean="0"/>
              <a:t>спользование разработанного алгоритма генерации дополнительной информации позволило снизить битовые затраты при сжатии тестового множества видеопоследовательностей на </a:t>
            </a:r>
            <a:r>
              <a:rPr lang="en-US" sz="2400" dirty="0"/>
              <a:t>≈</a:t>
            </a:r>
            <a:r>
              <a:rPr lang="ru-RU" sz="2400" dirty="0" smtClean="0"/>
              <a:t>10%;</a:t>
            </a:r>
          </a:p>
          <a:p>
            <a:pPr algn="just"/>
            <a:r>
              <a:rPr lang="ru-RU" sz="2400" dirty="0" smtClean="0"/>
              <a:t>использование </a:t>
            </a:r>
            <a:r>
              <a:rPr lang="ru-RU" sz="2400" dirty="0"/>
              <a:t>разработанного алгоритма </a:t>
            </a:r>
            <a:r>
              <a:rPr lang="ru-RU" sz="2400" dirty="0" smtClean="0"/>
              <a:t>моделирования корреляционного шума </a:t>
            </a:r>
            <a:r>
              <a:rPr lang="ru-RU" sz="2400" dirty="0"/>
              <a:t>позволило снизить битовые затраты </a:t>
            </a:r>
            <a:r>
              <a:rPr lang="ru-RU" sz="2400" dirty="0" smtClean="0"/>
              <a:t>дополнительно на </a:t>
            </a:r>
            <a:r>
              <a:rPr lang="en-US" sz="2400" dirty="0" smtClean="0"/>
              <a:t>≈</a:t>
            </a:r>
            <a:r>
              <a:rPr lang="ru-RU" sz="2400" dirty="0" smtClean="0"/>
              <a:t>5%.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3563888" y="1998131"/>
            <a:ext cx="1800037" cy="2559759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bevel/>
          </a:ln>
          <a:effectLst/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Основные </a:t>
            </a:r>
            <a:r>
              <a:rPr lang="ru-RU" sz="3000" b="1" dirty="0"/>
              <a:t>принципы распределенного </a:t>
            </a:r>
            <a:r>
              <a:rPr lang="ru-RU" sz="3000" b="1" dirty="0" smtClean="0"/>
              <a:t>кодирования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Rectangle"/>
          <p:cNvSpPr/>
          <p:nvPr/>
        </p:nvSpPr>
        <p:spPr>
          <a:xfrm>
            <a:off x="1521060" y="405312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Y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"/>
          <p:cNvSpPr/>
          <p:nvPr/>
        </p:nvSpPr>
        <p:spPr>
          <a:xfrm>
            <a:off x="3635896" y="4053120"/>
            <a:ext cx="1584176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 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Y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6" idx="0"/>
          </p:cNvCxnSpPr>
          <p:nvPr/>
        </p:nvCxnSpPr>
        <p:spPr>
          <a:xfrm>
            <a:off x="2281060" y="4281120"/>
            <a:ext cx="13548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"/>
          <p:cNvSpPr/>
          <p:nvPr/>
        </p:nvSpPr>
        <p:spPr>
          <a:xfrm>
            <a:off x="3773412" y="3189024"/>
            <a:ext cx="1309144" cy="515234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Генерация дополнительной информации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1521060" y="234888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Кодер 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X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3635896" y="2348880"/>
            <a:ext cx="1584176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Arial"/>
              </a:rPr>
              <a:t>Декодер 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X</a:t>
            </a:r>
            <a:endParaRPr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16" idx="0"/>
          </p:cNvCxnSpPr>
          <p:nvPr/>
        </p:nvCxnSpPr>
        <p:spPr>
          <a:xfrm>
            <a:off x="2281060" y="2576880"/>
            <a:ext cx="13548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1"/>
            <a:endCxn id="16" idx="3"/>
          </p:cNvCxnSpPr>
          <p:nvPr/>
        </p:nvCxnSpPr>
        <p:spPr>
          <a:xfrm flipV="1">
            <a:off x="4427984" y="2804880"/>
            <a:ext cx="0" cy="384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3026" y="239221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6" y="2392214"/>
                <a:ext cx="64807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6586" y="409645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86" y="4096454"/>
                <a:ext cx="64807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>
            <a:stCxn id="20" idx="3"/>
            <a:endCxn id="15" idx="0"/>
          </p:cNvCxnSpPr>
          <p:nvPr/>
        </p:nvCxnSpPr>
        <p:spPr>
          <a:xfrm>
            <a:off x="821098" y="2576880"/>
            <a:ext cx="69996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3"/>
            <a:endCxn id="5" idx="0"/>
          </p:cNvCxnSpPr>
          <p:nvPr/>
        </p:nvCxnSpPr>
        <p:spPr>
          <a:xfrm>
            <a:off x="824658" y="4281120"/>
            <a:ext cx="6964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96" y="1484784"/>
            <a:ext cx="90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зависимых источников с дополнительной информацией на декодере</a:t>
            </a:r>
            <a:r>
              <a:rPr lang="en-US" dirty="0" smtClean="0"/>
              <a:t> </a:t>
            </a:r>
            <a:r>
              <a:rPr lang="ru-RU" dirty="0" smtClean="0"/>
              <a:t>в задаче сжатия видео: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53257" y="249289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57" y="2492896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3257" y="3911788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57" y="3911788"/>
                <a:ext cx="3738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10022" y="409645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ac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22" y="4096454"/>
                <a:ext cx="37382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9836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>
            <a:stCxn id="6" idx="2"/>
            <a:endCxn id="31" idx="1"/>
          </p:cNvCxnSpPr>
          <p:nvPr/>
        </p:nvCxnSpPr>
        <p:spPr>
          <a:xfrm>
            <a:off x="5220072" y="4281120"/>
            <a:ext cx="5899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67944" y="280488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0488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4918" r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96136" y="239221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92214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/>
          <p:cNvCxnSpPr>
            <a:stCxn id="16" idx="2"/>
            <a:endCxn id="36" idx="1"/>
          </p:cNvCxnSpPr>
          <p:nvPr/>
        </p:nvCxnSpPr>
        <p:spPr>
          <a:xfrm>
            <a:off x="5220072" y="2576880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6" idx="2"/>
            <a:endCxn id="10" idx="2"/>
          </p:cNvCxnSpPr>
          <p:nvPr/>
        </p:nvCxnSpPr>
        <p:spPr>
          <a:xfrm flipH="1" flipV="1">
            <a:off x="5082556" y="3446641"/>
            <a:ext cx="137516" cy="834479"/>
          </a:xfrm>
          <a:prstGeom prst="bentConnector3">
            <a:avLst>
              <a:gd name="adj1" fmla="val -16623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28" idx="2"/>
            <a:endCxn id="35" idx="1"/>
          </p:cNvCxnSpPr>
          <p:nvPr/>
        </p:nvCxnSpPr>
        <p:spPr>
          <a:xfrm rot="16200000" flipH="1">
            <a:off x="2489595" y="1411197"/>
            <a:ext cx="127318" cy="302938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9712" y="2780928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в</a:t>
            </a:r>
            <a:r>
              <a:rPr lang="ru-RU" sz="1200" dirty="0" smtClean="0"/>
              <a:t>иртуальный канал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9512" y="4954469"/>
                <a:ext cx="8784976" cy="178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/>
                  <a:t>Генерация дополнительной информации</a:t>
                </a:r>
                <a:r>
                  <a:rPr lang="ru-RU" dirty="0" smtClean="0"/>
                  <a:t>: на основе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𝐲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получение на стороне декодера аппроксимации сообщения </a:t>
                </a:r>
                <a14:m>
                  <m:oMath xmlns:m="http://schemas.openxmlformats.org/officeDocument/2006/math">
                    <m:r>
                      <a:rPr lang="en-US" b="1" i="0" dirty="0">
                        <a:latin typeface="Cambria Math"/>
                      </a:rPr>
                      <m:t>𝐱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b="1" dirty="0" smtClean="0"/>
                  <a:t>Виртуальный канал </a:t>
                </a:r>
                <a:r>
                  <a:rPr lang="ru-RU" dirty="0" smtClean="0"/>
                  <a:t>описывает искажения, которые наблюдаются в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 сравнению с </a:t>
                </a:r>
                <a14:m>
                  <m:oMath xmlns:m="http://schemas.openxmlformats.org/officeDocument/2006/math">
                    <m:r>
                      <a:rPr lang="en-US" b="1" i="0" dirty="0">
                        <a:latin typeface="Cambria Math"/>
                      </a:rPr>
                      <m:t>𝐱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b="1" dirty="0" smtClean="0"/>
                  <a:t>Корреляционный шум</a:t>
                </a:r>
                <a:r>
                  <a:rPr lang="ru-RU" dirty="0" smtClean="0"/>
                  <a:t> является разницей между сообщениями </a:t>
                </a:r>
                <a14:m>
                  <m:oMath xmlns:m="http://schemas.openxmlformats.org/officeDocument/2006/math">
                    <m:r>
                      <a:rPr lang="en-US" b="1" i="0" dirty="0">
                        <a:latin typeface="Cambria Math"/>
                      </a:rPr>
                      <m:t>𝐱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r>
                  <a:rPr lang="ru-RU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𝐱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954469"/>
                <a:ext cx="8784976" cy="1786899"/>
              </a:xfrm>
              <a:prstGeom prst="rect">
                <a:avLst/>
              </a:prstGeom>
              <a:blipFill rotWithShape="1">
                <a:blip r:embed="rId9"/>
                <a:stretch>
                  <a:fillRect l="-555" t="-1706" r="-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47360" y="2564904"/>
                <a:ext cx="2954016" cy="1679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пара зависимых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стационарных источников без памяти: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60" y="2564904"/>
                <a:ext cx="2954016" cy="1679562"/>
              </a:xfrm>
              <a:prstGeom prst="rect">
                <a:avLst/>
              </a:prstGeom>
              <a:blipFill rotWithShape="1">
                <a:blip r:embed="rId10"/>
                <a:stretch>
                  <a:fillRect l="-1437" t="-1444" r="-3285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583151" y="2035340"/>
            <a:ext cx="182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Совместный декодер</a:t>
            </a:r>
            <a:endParaRPr lang="ru-RU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3136514"/>
            <a:ext cx="28280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(например, кадры с четными номерами)</a:t>
            </a:r>
            <a:endParaRPr lang="ru-RU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5496" y="4669486"/>
            <a:ext cx="2985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(например, кадры с нечетными номерами)</a:t>
            </a:r>
            <a:endParaRPr lang="ru-RU" sz="11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493502" y="4390639"/>
            <a:ext cx="7120" cy="3345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493502" y="2780928"/>
            <a:ext cx="3560" cy="3491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b="1" dirty="0" smtClean="0"/>
              <a:t>Задачи диссертационной работы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типовые методы сжатия видеоданных, основанные на принципах </a:t>
            </a:r>
            <a:r>
              <a:rPr lang="ru-RU" sz="1800" dirty="0" smtClean="0"/>
              <a:t>распределенного кодирования </a:t>
            </a:r>
            <a:r>
              <a:rPr lang="ru-RU" sz="1800" dirty="0"/>
              <a:t>источников.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способы формирования дополнительной информации на стороне декодера.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Разработать алгоритм генерации дополнительной информации, учитывающий особенности входных данных.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Исследовать статистические характеристики ошибок </a:t>
            </a:r>
            <a:r>
              <a:rPr lang="ru-RU" sz="1800" dirty="0" smtClean="0"/>
              <a:t>аппроксимации кадров, </a:t>
            </a:r>
            <a:r>
              <a:rPr lang="ru-RU" sz="1800" dirty="0"/>
              <a:t>возникающих при генерации дополнительной информации</a:t>
            </a:r>
            <a:r>
              <a:rPr lang="en-US" sz="1800" dirty="0"/>
              <a:t>.</a:t>
            </a: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Разработать модель </a:t>
            </a:r>
            <a:r>
              <a:rPr lang="ru-RU" sz="1800" dirty="0" smtClean="0"/>
              <a:t>ошибок аппроксимации промежуточных кадров на стороне декодера.</a:t>
            </a: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ru-RU" sz="18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ru-RU" sz="1800" dirty="0"/>
              <a:t>Предложить алгоритм </a:t>
            </a:r>
            <a:r>
              <a:rPr lang="ru-RU" sz="1800" dirty="0" smtClean="0"/>
              <a:t>моделирования корреляционного шума, учитывающий особенности входных данных.</a:t>
            </a:r>
            <a:endParaRPr lang="ru-RU" sz="1800" dirty="0"/>
          </a:p>
        </p:txBody>
      </p:sp>
      <p:sp>
        <p:nvSpPr>
          <p:cNvPr id="18435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8BB242-FBBA-4C1F-A416-1B5470B32742}" type="slidenum">
              <a:rPr lang="ru-RU" altLang="ru-RU" smtClean="0"/>
              <a:pPr eaLnBrk="1" hangingPunct="1"/>
              <a:t>5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/>
              <a:t>Структура </a:t>
            </a:r>
            <a:r>
              <a:rPr lang="ru-RU" sz="3000" b="1" dirty="0" smtClean="0"/>
              <a:t>диссертационной работы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65511"/>
              </p:ext>
            </p:extLst>
          </p:nvPr>
        </p:nvGraphicFramePr>
        <p:xfrm>
          <a:off x="323528" y="1280120"/>
          <a:ext cx="856895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6912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Основные определения</a:t>
                      </a:r>
                      <a:r>
                        <a:rPr lang="ru-RU" baseline="0" dirty="0" smtClean="0"/>
                        <a:t> и обозначения.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Модель системы распределенного кодирования.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Основные факторы, влияющие на степень сжатия в системе распределенного кодирования.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Модель истинного движения.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</a:t>
                      </a:r>
                      <a:r>
                        <a:rPr lang="ru-RU" baseline="0" dirty="0" smtClean="0"/>
                        <a:t> базового алгоритма генерации дополнительной информации.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Описание разработанного алгоритма генерации дополнительной информации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Анализ базового алгоритма моделирования корреляционного шума.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smtClean="0"/>
                        <a:t>Модель виртуального канала</a:t>
                      </a:r>
                      <a:r>
                        <a:rPr lang="ru-RU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Описание разработанного алгоритма моделирования корреляционного шума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Раздел 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Сравнительный анализ разработанных алгоритмов.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altLang="ru-RU" sz="1800" b="1" dirty="0" smtClean="0"/>
                        <a:t>Метод сравнения алгоритмов генерации дополнительной информации.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1. Классификация методов распределенного кодирования источников видеоинформации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9" name="Rectangle"/>
          <p:cNvSpPr/>
          <p:nvPr/>
        </p:nvSpPr>
        <p:spPr>
          <a:xfrm>
            <a:off x="49676" y="1932443"/>
            <a:ext cx="2938147" cy="650243"/>
          </a:xfrm>
          <a:custGeom>
            <a:avLst/>
            <a:gdLst>
              <a:gd name="connsiteX0" fmla="*/ 0 w 1641600"/>
              <a:gd name="connsiteY0" fmla="*/ 273600 h 547200"/>
              <a:gd name="connsiteX1" fmla="*/ 820800 w 1641600"/>
              <a:gd name="connsiteY1" fmla="*/ 0 h 547200"/>
              <a:gd name="connsiteX2" fmla="*/ 1641600 w 1641600"/>
              <a:gd name="connsiteY2" fmla="*/ 273600 h 547200"/>
              <a:gd name="connsiteX3" fmla="*/ 820800 w 16416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600" h="547200">
                <a:moveTo>
                  <a:pt x="0" y="0"/>
                </a:moveTo>
                <a:lnTo>
                  <a:pt x="1641600" y="0"/>
                </a:lnTo>
                <a:lnTo>
                  <a:pt x="16416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типу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обрабатываемых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данных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3179428" y="1932444"/>
            <a:ext cx="2499919" cy="650242"/>
          </a:xfrm>
          <a:custGeom>
            <a:avLst/>
            <a:gdLst>
              <a:gd name="connsiteX0" fmla="*/ 0 w 1763200"/>
              <a:gd name="connsiteY0" fmla="*/ 273600 h 547200"/>
              <a:gd name="connsiteX1" fmla="*/ 881600 w 1763200"/>
              <a:gd name="connsiteY1" fmla="*/ 0 h 547200"/>
              <a:gd name="connsiteX2" fmla="*/ 1763200 w 1763200"/>
              <a:gd name="connsiteY2" fmla="*/ 273600 h 547200"/>
              <a:gd name="connsiteX3" fmla="*/ 881600 w 1763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200" h="547200">
                <a:moveTo>
                  <a:pt x="0" y="0"/>
                </a:moveTo>
                <a:lnTo>
                  <a:pt x="1763200" y="0"/>
                </a:lnTo>
                <a:lnTo>
                  <a:pt x="1763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наличию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связи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от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декодера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к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кодеру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"/>
          <p:cNvSpPr/>
          <p:nvPr/>
        </p:nvSpPr>
        <p:spPr>
          <a:xfrm>
            <a:off x="5940151" y="1932444"/>
            <a:ext cx="2579773" cy="650243"/>
          </a:xfrm>
          <a:custGeom>
            <a:avLst/>
            <a:gdLst>
              <a:gd name="connsiteX0" fmla="*/ 0 w 1854400"/>
              <a:gd name="connsiteY0" fmla="*/ 273600 h 547200"/>
              <a:gd name="connsiteX1" fmla="*/ 927200 w 1854400"/>
              <a:gd name="connsiteY1" fmla="*/ 0 h 547200"/>
              <a:gd name="connsiteX2" fmla="*/ 1854400 w 1854400"/>
              <a:gd name="connsiteY2" fmla="*/ 273600 h 547200"/>
              <a:gd name="connsiteX3" fmla="*/ 927200 w 1854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400" h="547200">
                <a:moveTo>
                  <a:pt x="0" y="0"/>
                </a:moveTo>
                <a:lnTo>
                  <a:pt x="1854400" y="0"/>
                </a:lnTo>
                <a:lnTo>
                  <a:pt x="1854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b="1" dirty="0" err="1">
                <a:solidFill>
                  <a:srgbClr val="000000"/>
                </a:solidFill>
                <a:latin typeface="Arial"/>
              </a:rPr>
              <a:t>По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области</a:t>
            </a:r>
            <a:r>
              <a:rPr sz="1400" b="1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b="1" dirty="0" err="1">
                <a:solidFill>
                  <a:srgbClr val="000000"/>
                </a:solidFill>
                <a:latin typeface="Arial"/>
              </a:rPr>
              <a:t>обработки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49677" y="4212872"/>
            <a:ext cx="1550400" cy="656287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кадров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целиком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703064" y="4232162"/>
            <a:ext cx="1550400" cy="636998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частей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4560246" y="3221208"/>
            <a:ext cx="1550400" cy="547200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>
                <a:solidFill>
                  <a:srgbClr val="000000"/>
                </a:solidFill>
                <a:latin typeface="Arial"/>
              </a:rPr>
              <a:t>С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связью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2696668" y="3221208"/>
            <a:ext cx="1550400" cy="547200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Без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обратной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связи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5335446" y="4212842"/>
            <a:ext cx="1866154" cy="656318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в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преобразованном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пространстве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Rectangle"/>
          <p:cNvSpPr/>
          <p:nvPr/>
        </p:nvSpPr>
        <p:spPr>
          <a:xfrm>
            <a:off x="7283863" y="4194007"/>
            <a:ext cx="1717523" cy="675153"/>
          </a:xfrm>
          <a:custGeom>
            <a:avLst/>
            <a:gdLst>
              <a:gd name="connsiteX0" fmla="*/ 0 w 1550400"/>
              <a:gd name="connsiteY0" fmla="*/ 273600 h 547200"/>
              <a:gd name="connsiteX1" fmla="*/ 775200 w 1550400"/>
              <a:gd name="connsiteY1" fmla="*/ 0 h 547200"/>
              <a:gd name="connsiteX2" fmla="*/ 1550400 w 1550400"/>
              <a:gd name="connsiteY2" fmla="*/ 273600 h 547200"/>
              <a:gd name="connsiteX3" fmla="*/ 775200 w 15504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0400" h="547200">
                <a:moveTo>
                  <a:pt x="0" y="0"/>
                </a:moveTo>
                <a:lnTo>
                  <a:pt x="1550400" y="0"/>
                </a:lnTo>
                <a:lnTo>
                  <a:pt x="15504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400" dirty="0" err="1">
                <a:solidFill>
                  <a:srgbClr val="000000"/>
                </a:solidFill>
                <a:latin typeface="Arial"/>
              </a:rPr>
              <a:t>Обработка</a:t>
            </a:r>
            <a:r>
              <a:rPr sz="1400" dirty="0">
                <a:solidFill>
                  <a:srgbClr val="000000"/>
                </a:solidFill>
                <a:latin typeface="Arial"/>
              </a:rPr>
              <a:t> в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пространстве</a:t>
            </a:r>
            <a:r>
              <a:rPr sz="1400" dirty="0">
                <a:solidFill>
                  <a:srgbClr val="000000"/>
                </a:solidFill>
                <a:latin typeface="Arial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/>
              </a:rPr>
              <a:t>пикселей</a:t>
            </a:r>
            <a:endParaRPr sz="1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Прямая со стрелкой 17"/>
          <p:cNvCxnSpPr>
            <a:stCxn id="9" idx="3"/>
            <a:endCxn id="12" idx="1"/>
          </p:cNvCxnSpPr>
          <p:nvPr/>
        </p:nvCxnSpPr>
        <p:spPr>
          <a:xfrm flipH="1">
            <a:off x="824877" y="2582686"/>
            <a:ext cx="693873" cy="163018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3" idx="1"/>
          </p:cNvCxnSpPr>
          <p:nvPr/>
        </p:nvCxnSpPr>
        <p:spPr>
          <a:xfrm>
            <a:off x="1518750" y="2582686"/>
            <a:ext cx="959514" cy="164947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6" idx="1"/>
          </p:cNvCxnSpPr>
          <p:nvPr/>
        </p:nvCxnSpPr>
        <p:spPr>
          <a:xfrm flipH="1">
            <a:off x="6268523" y="2582687"/>
            <a:ext cx="961515" cy="16301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3"/>
            <a:endCxn id="17" idx="1"/>
          </p:cNvCxnSpPr>
          <p:nvPr/>
        </p:nvCxnSpPr>
        <p:spPr>
          <a:xfrm>
            <a:off x="7230038" y="2582687"/>
            <a:ext cx="912587" cy="16113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3"/>
            <a:endCxn id="15" idx="1"/>
          </p:cNvCxnSpPr>
          <p:nvPr/>
        </p:nvCxnSpPr>
        <p:spPr>
          <a:xfrm flipH="1">
            <a:off x="3471868" y="2582686"/>
            <a:ext cx="957520" cy="63852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14" idx="1"/>
          </p:cNvCxnSpPr>
          <p:nvPr/>
        </p:nvCxnSpPr>
        <p:spPr>
          <a:xfrm>
            <a:off x="4429388" y="2582686"/>
            <a:ext cx="906058" cy="63852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246" y="5445224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Концепция </a:t>
            </a:r>
            <a:r>
              <a:rPr lang="en-US" b="1" u="sng" dirty="0" smtClean="0"/>
              <a:t>Stanford</a:t>
            </a:r>
            <a:r>
              <a:rPr lang="ru-RU" b="1" u="sng" dirty="0" smtClean="0"/>
              <a:t> (2002)</a:t>
            </a:r>
            <a:endParaRPr lang="ru-RU" b="1" u="sng" dirty="0"/>
          </a:p>
        </p:txBody>
      </p:sp>
      <p:cxnSp>
        <p:nvCxnSpPr>
          <p:cNvPr id="25" name="Прямая соединительная линия 24"/>
          <p:cNvCxnSpPr>
            <a:stCxn id="12" idx="3"/>
            <a:endCxn id="24" idx="0"/>
          </p:cNvCxnSpPr>
          <p:nvPr/>
        </p:nvCxnSpPr>
        <p:spPr>
          <a:xfrm>
            <a:off x="824877" y="4869159"/>
            <a:ext cx="1439709" cy="57606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4" idx="3"/>
            <a:endCxn id="24" idx="0"/>
          </p:cNvCxnSpPr>
          <p:nvPr/>
        </p:nvCxnSpPr>
        <p:spPr>
          <a:xfrm flipH="1">
            <a:off x="2264586" y="3768408"/>
            <a:ext cx="3070860" cy="1676816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6" idx="3"/>
            <a:endCxn id="24" idx="0"/>
          </p:cNvCxnSpPr>
          <p:nvPr/>
        </p:nvCxnSpPr>
        <p:spPr>
          <a:xfrm flipH="1">
            <a:off x="2264586" y="4869160"/>
            <a:ext cx="4003937" cy="57606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3"/>
            <a:endCxn id="24" idx="0"/>
          </p:cNvCxnSpPr>
          <p:nvPr/>
        </p:nvCxnSpPr>
        <p:spPr>
          <a:xfrm flipH="1">
            <a:off x="2264586" y="4869160"/>
            <a:ext cx="5878039" cy="57606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8224" y="5445224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Концепция </a:t>
            </a:r>
            <a:r>
              <a:rPr lang="en-US" dirty="0" smtClean="0"/>
              <a:t>PRISM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>
            <a:stCxn id="13" idx="3"/>
            <a:endCxn id="29" idx="0"/>
          </p:cNvCxnSpPr>
          <p:nvPr/>
        </p:nvCxnSpPr>
        <p:spPr>
          <a:xfrm>
            <a:off x="2478264" y="4869160"/>
            <a:ext cx="4878843" cy="5760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5" idx="3"/>
            <a:endCxn id="29" idx="0"/>
          </p:cNvCxnSpPr>
          <p:nvPr/>
        </p:nvCxnSpPr>
        <p:spPr>
          <a:xfrm>
            <a:off x="3471868" y="3768408"/>
            <a:ext cx="3885239" cy="167681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7" idx="3"/>
            <a:endCxn id="29" idx="0"/>
          </p:cNvCxnSpPr>
          <p:nvPr/>
        </p:nvCxnSpPr>
        <p:spPr>
          <a:xfrm flipH="1">
            <a:off x="7357107" y="4869160"/>
            <a:ext cx="785518" cy="5760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 вправо 34"/>
          <p:cNvSpPr/>
          <p:nvPr/>
        </p:nvSpPr>
        <p:spPr>
          <a:xfrm rot="5400000">
            <a:off x="1982211" y="6000963"/>
            <a:ext cx="469087" cy="1846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769949" y="6309320"/>
            <a:ext cx="307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/>
              <a:t>Модель </a:t>
            </a:r>
            <a:r>
              <a:rPr lang="en-US" b="1" u="sng" dirty="0" smtClean="0"/>
              <a:t>DISCOVER </a:t>
            </a:r>
            <a:r>
              <a:rPr lang="ru-RU" b="1" u="sng" dirty="0" smtClean="0"/>
              <a:t>(200</a:t>
            </a:r>
            <a:r>
              <a:rPr lang="en-US" b="1" u="sng" dirty="0" smtClean="0"/>
              <a:t>7</a:t>
            </a:r>
            <a:r>
              <a:rPr lang="ru-RU" b="1" u="sng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274638"/>
            <a:ext cx="8229600" cy="1143000"/>
          </a:xfrm>
        </p:spPr>
        <p:txBody>
          <a:bodyPr/>
          <a:lstStyle/>
          <a:p>
            <a:r>
              <a:rPr lang="ru-RU" sz="3000" b="1" dirty="0" smtClean="0"/>
              <a:t>Раздел 1. Базовая модель распределенного кодирования </a:t>
            </a:r>
            <a:r>
              <a:rPr lang="en-US" sz="3000" b="1" dirty="0" smtClean="0"/>
              <a:t>DISCOVER</a:t>
            </a:r>
            <a:endParaRPr lang="ru-RU" sz="3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5" name="Rectangle"/>
          <p:cNvSpPr/>
          <p:nvPr/>
        </p:nvSpPr>
        <p:spPr>
          <a:xfrm>
            <a:off x="257100" y="1574600"/>
            <a:ext cx="4499200" cy="3465600"/>
          </a:xfrm>
          <a:custGeom>
            <a:avLst/>
            <a:gdLst>
              <a:gd name="connsiteX0" fmla="*/ 0 w 4499200"/>
              <a:gd name="connsiteY0" fmla="*/ 1732800 h 3465600"/>
              <a:gd name="connsiteX1" fmla="*/ 2249600 w 4499200"/>
              <a:gd name="connsiteY1" fmla="*/ 0 h 3465600"/>
              <a:gd name="connsiteX2" fmla="*/ 4499200 w 4499200"/>
              <a:gd name="connsiteY2" fmla="*/ 1732800 h 3465600"/>
              <a:gd name="connsiteX3" fmla="*/ 2249600 w 4499200"/>
              <a:gd name="connsiteY3" fmla="*/ 3465600 h 34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4499200" h="3465600">
                <a:moveTo>
                  <a:pt x="0" y="0"/>
                </a:moveTo>
                <a:lnTo>
                  <a:pt x="4499200" y="0"/>
                </a:lnTo>
                <a:lnTo>
                  <a:pt x="4499200" y="3465600"/>
                </a:lnTo>
                <a:lnTo>
                  <a:pt x="0" y="3465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545454"/>
            </a:solidFill>
            <a:custDash>
              <a:ds d="200000" sp="500000"/>
            </a:custDash>
            <a:bevel/>
          </a:ln>
        </p:spPr>
      </p:sp>
      <p:sp>
        <p:nvSpPr>
          <p:cNvPr id="6" name="Rectangle"/>
          <p:cNvSpPr/>
          <p:nvPr/>
        </p:nvSpPr>
        <p:spPr>
          <a:xfrm>
            <a:off x="715966" y="4166200"/>
            <a:ext cx="1094400" cy="456000"/>
          </a:xfrm>
          <a:custGeom>
            <a:avLst/>
            <a:gdLst>
              <a:gd name="connsiteX0" fmla="*/ 0 w 1094400"/>
              <a:gd name="connsiteY0" fmla="*/ 228000 h 456000"/>
              <a:gd name="connsiteX1" fmla="*/ 547200 w 1094400"/>
              <a:gd name="connsiteY1" fmla="*/ 0 h 456000"/>
              <a:gd name="connsiteX2" fmla="*/ 1094400 w 1094400"/>
              <a:gd name="connsiteY2" fmla="*/ 228000 h 456000"/>
              <a:gd name="connsiteX3" fmla="*/ 547200 w 10944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400" h="456000">
                <a:moveTo>
                  <a:pt x="0" y="0"/>
                </a:moveTo>
                <a:lnTo>
                  <a:pt x="1094400" y="0"/>
                </a:lnTo>
                <a:lnTo>
                  <a:pt x="10944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Классификатор</a:t>
            </a:r>
          </a:p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кадров</a:t>
            </a:r>
          </a:p>
        </p:txBody>
      </p:sp>
      <p:sp>
        <p:nvSpPr>
          <p:cNvPr id="7" name="Rectangle"/>
          <p:cNvSpPr/>
          <p:nvPr/>
        </p:nvSpPr>
        <p:spPr>
          <a:xfrm>
            <a:off x="883166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ДКП</a:t>
            </a:r>
          </a:p>
        </p:txBody>
      </p:sp>
      <p:sp>
        <p:nvSpPr>
          <p:cNvPr id="8" name="Rectangle"/>
          <p:cNvSpPr/>
          <p:nvPr/>
        </p:nvSpPr>
        <p:spPr>
          <a:xfrm>
            <a:off x="1777100" y="2030600"/>
            <a:ext cx="912000" cy="456000"/>
          </a:xfrm>
          <a:custGeom>
            <a:avLst/>
            <a:gdLst>
              <a:gd name="connsiteX0" fmla="*/ 0 w 912000"/>
              <a:gd name="connsiteY0" fmla="*/ 228000 h 456000"/>
              <a:gd name="connsiteX1" fmla="*/ 456000 w 912000"/>
              <a:gd name="connsiteY1" fmla="*/ 0 h 456000"/>
              <a:gd name="connsiteX2" fmla="*/ 912000 w 912000"/>
              <a:gd name="connsiteY2" fmla="*/ 228000 h 456000"/>
              <a:gd name="connsiteX3" fmla="*/ 456000 w 912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000" h="456000">
                <a:moveTo>
                  <a:pt x="0" y="0"/>
                </a:moveTo>
                <a:lnTo>
                  <a:pt x="912000" y="0"/>
                </a:lnTo>
                <a:lnTo>
                  <a:pt x="912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Квантование</a:t>
            </a:r>
          </a:p>
        </p:txBody>
      </p:sp>
      <p:sp>
        <p:nvSpPr>
          <p:cNvPr id="9" name="Rectangle"/>
          <p:cNvSpPr/>
          <p:nvPr/>
        </p:nvSpPr>
        <p:spPr>
          <a:xfrm>
            <a:off x="29475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Кодер LDPCA</a:t>
            </a:r>
          </a:p>
        </p:txBody>
      </p:sp>
      <p:sp>
        <p:nvSpPr>
          <p:cNvPr id="10" name="Rectangle"/>
          <p:cNvSpPr/>
          <p:nvPr/>
        </p:nvSpPr>
        <p:spPr>
          <a:xfrm>
            <a:off x="38215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Буфер</a:t>
            </a:r>
          </a:p>
        </p:txBody>
      </p:sp>
      <p:sp>
        <p:nvSpPr>
          <p:cNvPr id="11" name="Rectangle"/>
          <p:cNvSpPr/>
          <p:nvPr/>
        </p:nvSpPr>
        <p:spPr>
          <a:xfrm>
            <a:off x="2841100" y="2707000"/>
            <a:ext cx="972800" cy="456000"/>
          </a:xfrm>
          <a:custGeom>
            <a:avLst/>
            <a:gdLst>
              <a:gd name="connsiteX0" fmla="*/ 0 w 972800"/>
              <a:gd name="connsiteY0" fmla="*/ 228000 h 456000"/>
              <a:gd name="connsiteX1" fmla="*/ 486400 w 972800"/>
              <a:gd name="connsiteY1" fmla="*/ 0 h 456000"/>
              <a:gd name="connsiteX2" fmla="*/ 972800 w 972800"/>
              <a:gd name="connsiteY2" fmla="*/ 228000 h 456000"/>
              <a:gd name="connsiteX3" fmla="*/ 486400 w 9728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800" h="456000">
                <a:moveTo>
                  <a:pt x="0" y="0"/>
                </a:moveTo>
                <a:lnTo>
                  <a:pt x="972800" y="0"/>
                </a:lnTo>
                <a:lnTo>
                  <a:pt x="9728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lumMod val="10000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Оценка</a:t>
            </a:r>
            <a:r>
              <a:rPr sz="1064" dirty="0">
                <a:solidFill>
                  <a:srgbClr val="000000"/>
                </a:solidFill>
                <a:latin typeface="Arial"/>
              </a:rPr>
              <a:t> 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минимальной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скорости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3821500" y="41662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Кодер ключевых кадров</a:t>
            </a:r>
          </a:p>
        </p:txBody>
      </p:sp>
      <p:sp>
        <p:nvSpPr>
          <p:cNvPr id="13" name="Rectangle"/>
          <p:cNvSpPr/>
          <p:nvPr/>
        </p:nvSpPr>
        <p:spPr>
          <a:xfrm>
            <a:off x="5029900" y="41662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Декодер ключевых кадров</a:t>
            </a:r>
          </a:p>
        </p:txBody>
      </p:sp>
      <p:sp>
        <p:nvSpPr>
          <p:cNvPr id="14" name="Rectangle"/>
          <p:cNvSpPr/>
          <p:nvPr/>
        </p:nvSpPr>
        <p:spPr>
          <a:xfrm>
            <a:off x="6300192" y="4166200"/>
            <a:ext cx="1224136" cy="456000"/>
          </a:xfrm>
          <a:custGeom>
            <a:avLst/>
            <a:gdLst>
              <a:gd name="connsiteX0" fmla="*/ 0 w 1094400"/>
              <a:gd name="connsiteY0" fmla="*/ 228000 h 456000"/>
              <a:gd name="connsiteX1" fmla="*/ 547200 w 1094400"/>
              <a:gd name="connsiteY1" fmla="*/ 0 h 456000"/>
              <a:gd name="connsiteX2" fmla="*/ 1094400 w 1094400"/>
              <a:gd name="connsiteY2" fmla="*/ 228000 h 456000"/>
              <a:gd name="connsiteX3" fmla="*/ 547200 w 10944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400" h="456000">
                <a:moveTo>
                  <a:pt x="0" y="0"/>
                </a:moveTo>
                <a:lnTo>
                  <a:pt x="1094400" y="0"/>
                </a:lnTo>
                <a:lnTo>
                  <a:pt x="10944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b="1" u="sng" dirty="0" err="1">
                <a:solidFill>
                  <a:srgbClr val="000000"/>
                </a:solidFill>
                <a:latin typeface="Arial"/>
              </a:rPr>
              <a:t>Аппроксимация</a:t>
            </a:r>
            <a:r>
              <a:rPr sz="1064" b="1" u="sng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b="1" u="sng" dirty="0" err="1">
                <a:solidFill>
                  <a:srgbClr val="000000"/>
                </a:solidFill>
                <a:latin typeface="Arial"/>
              </a:rPr>
              <a:t>кадра</a:t>
            </a:r>
            <a:endParaRPr sz="1064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"/>
          <p:cNvSpPr/>
          <p:nvPr/>
        </p:nvSpPr>
        <p:spPr>
          <a:xfrm>
            <a:off x="6444208" y="2942600"/>
            <a:ext cx="93610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alpha val="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smtClean="0">
                <a:solidFill>
                  <a:srgbClr val="000000"/>
                </a:solidFill>
                <a:latin typeface="Arial"/>
              </a:rPr>
              <a:t>ДКП</a:t>
            </a:r>
            <a:r>
              <a:rPr lang="en-US" sz="1064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и квантование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"/>
          <p:cNvSpPr/>
          <p:nvPr/>
        </p:nvSpPr>
        <p:spPr>
          <a:xfrm>
            <a:off x="7471416" y="2942600"/>
            <a:ext cx="1230624" cy="456000"/>
          </a:xfrm>
          <a:custGeom>
            <a:avLst/>
            <a:gdLst>
              <a:gd name="connsiteX0" fmla="*/ 0 w 1124800"/>
              <a:gd name="connsiteY0" fmla="*/ 228000 h 456000"/>
              <a:gd name="connsiteX1" fmla="*/ 562400 w 1124800"/>
              <a:gd name="connsiteY1" fmla="*/ 0 h 456000"/>
              <a:gd name="connsiteX2" fmla="*/ 1124800 w 1124800"/>
              <a:gd name="connsiteY2" fmla="*/ 228000 h 456000"/>
              <a:gd name="connsiteX3" fmla="*/ 562400 w 11248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800" h="456000">
                <a:moveTo>
                  <a:pt x="0" y="0"/>
                </a:moveTo>
                <a:lnTo>
                  <a:pt x="1124800" y="0"/>
                </a:lnTo>
                <a:lnTo>
                  <a:pt x="11248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b="1" u="sng" dirty="0" err="1">
                <a:solidFill>
                  <a:srgbClr val="000000"/>
                </a:solidFill>
                <a:latin typeface="Arial"/>
              </a:rPr>
              <a:t>Моделирование</a:t>
            </a:r>
            <a:r>
              <a:rPr sz="1064" b="1" u="sng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b="1" u="sng" dirty="0" err="1">
                <a:solidFill>
                  <a:srgbClr val="000000"/>
                </a:solidFill>
                <a:latin typeface="Arial"/>
              </a:rPr>
              <a:t>виртуального</a:t>
            </a:r>
            <a:r>
              <a:rPr sz="1064" b="1" u="sng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b="1" u="sng" dirty="0" err="1">
                <a:solidFill>
                  <a:srgbClr val="000000"/>
                </a:solidFill>
                <a:latin typeface="Arial"/>
              </a:rPr>
              <a:t>канала</a:t>
            </a:r>
            <a:endParaRPr sz="1064" b="1" u="sng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"/>
          <p:cNvSpPr/>
          <p:nvPr/>
        </p:nvSpPr>
        <p:spPr>
          <a:xfrm>
            <a:off x="50299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  <a:gd name="connsiteX4" fmla="*/ 159600 w 760000"/>
              <a:gd name="connsiteY4" fmla="*/ 456000 h 456000"/>
              <a:gd name="connsiteX5" fmla="*/ 210773 w 760000"/>
              <a:gd name="connsiteY5" fmla="*/ 453973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b="1" u="sng" dirty="0" err="1">
                <a:solidFill>
                  <a:srgbClr val="000000"/>
                </a:solidFill>
                <a:latin typeface="Arial"/>
              </a:rPr>
              <a:t>Декодер</a:t>
            </a:r>
            <a:r>
              <a:rPr sz="1064" b="1" u="sng" dirty="0">
                <a:solidFill>
                  <a:srgbClr val="000000"/>
                </a:solidFill>
                <a:latin typeface="Arial"/>
              </a:rPr>
              <a:t> LDPCA</a:t>
            </a:r>
          </a:p>
        </p:txBody>
      </p:sp>
      <p:sp>
        <p:nvSpPr>
          <p:cNvPr id="19" name="Rectangle"/>
          <p:cNvSpPr/>
          <p:nvPr/>
        </p:nvSpPr>
        <p:spPr>
          <a:xfrm>
            <a:off x="5911500" y="2030600"/>
            <a:ext cx="1124800" cy="456000"/>
          </a:xfrm>
          <a:custGeom>
            <a:avLst/>
            <a:gdLst>
              <a:gd name="connsiteX0" fmla="*/ 0 w 1124800"/>
              <a:gd name="connsiteY0" fmla="*/ 228000 h 456000"/>
              <a:gd name="connsiteX1" fmla="*/ 562400 w 1124800"/>
              <a:gd name="connsiteY1" fmla="*/ 0 h 456000"/>
              <a:gd name="connsiteX2" fmla="*/ 1124800 w 1124800"/>
              <a:gd name="connsiteY2" fmla="*/ 228000 h 456000"/>
              <a:gd name="connsiteX3" fmla="*/ 562400 w 11248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800" h="456000">
                <a:moveTo>
                  <a:pt x="0" y="0"/>
                </a:moveTo>
                <a:lnTo>
                  <a:pt x="1124800" y="0"/>
                </a:lnTo>
                <a:lnTo>
                  <a:pt x="11248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Восстановление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"/>
          <p:cNvSpPr/>
          <p:nvPr/>
        </p:nvSpPr>
        <p:spPr>
          <a:xfrm>
            <a:off x="7196376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ОДКП</a:t>
            </a:r>
          </a:p>
        </p:txBody>
      </p:sp>
      <p:sp>
        <p:nvSpPr>
          <p:cNvPr id="21" name="Rectangle"/>
          <p:cNvSpPr/>
          <p:nvPr/>
        </p:nvSpPr>
        <p:spPr>
          <a:xfrm>
            <a:off x="2947500" y="355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lumMod val="10000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Кодер</a:t>
            </a:r>
            <a:r>
              <a:rPr sz="1064" dirty="0">
                <a:solidFill>
                  <a:srgbClr val="000000"/>
                </a:solidFill>
                <a:latin typeface="Arial"/>
              </a:rPr>
              <a:t> CRC</a:t>
            </a:r>
          </a:p>
        </p:txBody>
      </p:sp>
      <p:sp>
        <p:nvSpPr>
          <p:cNvPr id="22" name="Rectangle"/>
          <p:cNvSpPr/>
          <p:nvPr/>
        </p:nvSpPr>
        <p:spPr>
          <a:xfrm>
            <a:off x="5029900" y="355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  <a:gd name="connsiteX4" fmla="*/ 210773 w 760000"/>
              <a:gd name="connsiteY4" fmla="*/ 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>
                  <a:lumMod val="100000"/>
                </a:srgbClr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Декодер CRC</a:t>
            </a:r>
          </a:p>
        </p:txBody>
      </p:sp>
      <p:sp>
        <p:nvSpPr>
          <p:cNvPr id="23" name="Rectangle"/>
          <p:cNvSpPr/>
          <p:nvPr/>
        </p:nvSpPr>
        <p:spPr>
          <a:xfrm>
            <a:off x="4877900" y="1574600"/>
            <a:ext cx="4134400" cy="3465600"/>
          </a:xfrm>
          <a:custGeom>
            <a:avLst/>
            <a:gdLst>
              <a:gd name="connsiteX0" fmla="*/ 0 w 4134400"/>
              <a:gd name="connsiteY0" fmla="*/ 1732800 h 3465600"/>
              <a:gd name="connsiteX1" fmla="*/ 2067200 w 4134400"/>
              <a:gd name="connsiteY1" fmla="*/ 0 h 3465600"/>
              <a:gd name="connsiteX2" fmla="*/ 4134400 w 4134400"/>
              <a:gd name="connsiteY2" fmla="*/ 1732800 h 3465600"/>
              <a:gd name="connsiteX3" fmla="*/ 2067200 w 4134400"/>
              <a:gd name="connsiteY3" fmla="*/ 3465600 h 34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4134400" h="3465600">
                <a:moveTo>
                  <a:pt x="0" y="0"/>
                </a:moveTo>
                <a:lnTo>
                  <a:pt x="4134400" y="0"/>
                </a:lnTo>
                <a:lnTo>
                  <a:pt x="4134400" y="3465600"/>
                </a:lnTo>
                <a:lnTo>
                  <a:pt x="0" y="3465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545454"/>
            </a:solidFill>
            <a:custDash>
              <a:ds d="200000" sp="500000"/>
            </a:custDash>
            <a:bevel/>
          </a:ln>
        </p:spPr>
      </p:sp>
      <p:sp>
        <p:nvSpPr>
          <p:cNvPr id="24" name="Text 179"/>
          <p:cNvSpPr txBox="1"/>
          <p:nvPr/>
        </p:nvSpPr>
        <p:spPr>
          <a:xfrm>
            <a:off x="257100" y="1620200"/>
            <a:ext cx="1915200" cy="2432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368">
                <a:solidFill>
                  <a:srgbClr val="000000"/>
                </a:solidFill>
                <a:latin typeface="Arial"/>
              </a:rPr>
              <a:t>Кодер Вайнера-Зива</a:t>
            </a:r>
          </a:p>
        </p:txBody>
      </p:sp>
      <p:sp>
        <p:nvSpPr>
          <p:cNvPr id="25" name="Text 180"/>
          <p:cNvSpPr txBox="1"/>
          <p:nvPr/>
        </p:nvSpPr>
        <p:spPr>
          <a:xfrm>
            <a:off x="6519500" y="1620200"/>
            <a:ext cx="2264800" cy="2432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368">
                <a:solidFill>
                  <a:srgbClr val="000000"/>
                </a:solidFill>
                <a:latin typeface="Arial"/>
              </a:rPr>
              <a:t>Декодер Вайнера-Зива</a:t>
            </a:r>
          </a:p>
        </p:txBody>
      </p:sp>
      <p:sp>
        <p:nvSpPr>
          <p:cNvPr id="26" name="Rectangle"/>
          <p:cNvSpPr/>
          <p:nvPr/>
        </p:nvSpPr>
        <p:spPr>
          <a:xfrm>
            <a:off x="2810700" y="1635400"/>
            <a:ext cx="3040000" cy="972800"/>
          </a:xfrm>
          <a:custGeom>
            <a:avLst/>
            <a:gdLst>
              <a:gd name="connsiteX0" fmla="*/ 0 w 3040000"/>
              <a:gd name="connsiteY0" fmla="*/ 486400 h 972800"/>
              <a:gd name="connsiteX1" fmla="*/ 1520000 w 3040000"/>
              <a:gd name="connsiteY1" fmla="*/ 0 h 972800"/>
              <a:gd name="connsiteX2" fmla="*/ 3040000 w 3040000"/>
              <a:gd name="connsiteY2" fmla="*/ 486400 h 972800"/>
              <a:gd name="connsiteX3" fmla="*/ 1520000 w 3040000"/>
              <a:gd name="connsiteY3" fmla="*/ 972800 h 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3040000" h="972800">
                <a:moveTo>
                  <a:pt x="0" y="0"/>
                </a:moveTo>
                <a:lnTo>
                  <a:pt x="3040000" y="0"/>
                </a:lnTo>
                <a:lnTo>
                  <a:pt x="3040000" y="972800"/>
                </a:lnTo>
                <a:lnTo>
                  <a:pt x="0" y="9728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solidFill>
              <a:srgbClr val="000000"/>
            </a:solidFill>
            <a:custDash>
              <a:ds d="1100000" sp="500000"/>
            </a:custDash>
            <a:bevel/>
          </a:ln>
        </p:spPr>
      </p:sp>
      <p:sp>
        <p:nvSpPr>
          <p:cNvPr id="27" name="Text 181"/>
          <p:cNvSpPr txBox="1"/>
          <p:nvPr/>
        </p:nvSpPr>
        <p:spPr>
          <a:xfrm>
            <a:off x="2841100" y="1696200"/>
            <a:ext cx="1307200" cy="1824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Кодек Слепяна-Вулфа</a:t>
            </a:r>
          </a:p>
        </p:txBody>
      </p:sp>
      <p:sp>
        <p:nvSpPr>
          <p:cNvPr id="28" name="Text 182"/>
          <p:cNvSpPr txBox="1"/>
          <p:nvPr/>
        </p:nvSpPr>
        <p:spPr>
          <a:xfrm>
            <a:off x="4858496" y="1696200"/>
            <a:ext cx="577600" cy="220400"/>
          </a:xfrm>
          <a:prstGeom prst="rect">
            <a:avLst/>
          </a:prstGeom>
          <a:noFill/>
        </p:spPr>
        <p:txBody>
          <a:bodyPr wrap="square" lIns="36000" tIns="18000" rIns="36000" bIns="18000" rtlCol="0" anchor="ctr"/>
          <a:lstStyle/>
          <a:p>
            <a:pPr algn="ctr"/>
            <a:r>
              <a:rPr sz="760" dirty="0" err="1">
                <a:solidFill>
                  <a:srgbClr val="000000"/>
                </a:solidFill>
                <a:latin typeface="Arial"/>
              </a:rPr>
              <a:t>обратная</a:t>
            </a:r>
            <a:r>
              <a:rPr sz="760" dirty="0">
                <a:solidFill>
                  <a:srgbClr val="000000"/>
                </a:solidFill>
                <a:latin typeface="Arial"/>
              </a:rPr>
              <a:t> </a:t>
            </a:r>
            <a:r>
              <a:rPr sz="760" dirty="0" err="1">
                <a:solidFill>
                  <a:srgbClr val="000000"/>
                </a:solidFill>
                <a:latin typeface="Arial"/>
              </a:rPr>
              <a:t>связь</a:t>
            </a:r>
            <a:endParaRPr sz="76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"/>
          <p:cNvSpPr/>
          <p:nvPr/>
        </p:nvSpPr>
        <p:spPr>
          <a:xfrm>
            <a:off x="7644300" y="4493000"/>
            <a:ext cx="1284400" cy="456000"/>
          </a:xfrm>
          <a:custGeom>
            <a:avLst/>
            <a:gdLst>
              <a:gd name="connsiteX0" fmla="*/ 0 w 1284400"/>
              <a:gd name="connsiteY0" fmla="*/ 228000 h 456000"/>
              <a:gd name="connsiteX1" fmla="*/ 642200 w 1284400"/>
              <a:gd name="connsiteY1" fmla="*/ 0 h 456000"/>
              <a:gd name="connsiteX2" fmla="*/ 1284400 w 1284400"/>
              <a:gd name="connsiteY2" fmla="*/ 228000 h 456000"/>
              <a:gd name="connsiteX3" fmla="*/ 642200 w 12844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400" h="456000">
                <a:moveTo>
                  <a:pt x="0" y="0"/>
                </a:moveTo>
                <a:lnTo>
                  <a:pt x="1284400" y="0"/>
                </a:lnTo>
                <a:lnTo>
                  <a:pt x="12844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CFCFC"/>
              </a:gs>
              <a:gs pos="50000">
                <a:srgbClr val="F5F5F5"/>
              </a:gs>
              <a:gs pos="100000">
                <a:srgbClr val="EEEEEE"/>
              </a:gs>
            </a:gsLst>
            <a:lin ang="5400000" scaled="0"/>
          </a:gra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>
                <a:solidFill>
                  <a:srgbClr val="000000"/>
                </a:solidFill>
                <a:latin typeface="Arial"/>
              </a:rPr>
              <a:t>Восстановление потока кадров</a:t>
            </a:r>
          </a:p>
        </p:txBody>
      </p:sp>
      <p:sp>
        <p:nvSpPr>
          <p:cNvPr id="30" name="Rectangle"/>
          <p:cNvSpPr/>
          <p:nvPr/>
        </p:nvSpPr>
        <p:spPr>
          <a:xfrm>
            <a:off x="533566" y="5230200"/>
            <a:ext cx="1459200" cy="5472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Оригинальная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последовательность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Rectangle"/>
          <p:cNvSpPr/>
          <p:nvPr/>
        </p:nvSpPr>
        <p:spPr>
          <a:xfrm>
            <a:off x="7556900" y="5516917"/>
            <a:ext cx="1459200" cy="5472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sz="1064" dirty="0" err="1">
                <a:solidFill>
                  <a:srgbClr val="000000"/>
                </a:solidFill>
                <a:latin typeface="Arial"/>
              </a:rPr>
              <a:t>Восстановленная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последовательность</a:t>
            </a:r>
            <a:r>
              <a:rPr sz="1064" dirty="0">
                <a:solidFill>
                  <a:srgbClr val="000000"/>
                </a:solidFill>
                <a:latin typeface="Arial"/>
              </a:rPr>
              <a:t> </a:t>
            </a:r>
            <a:r>
              <a:rPr sz="1064" dirty="0" err="1">
                <a:solidFill>
                  <a:srgbClr val="000000"/>
                </a:solidFill>
                <a:latin typeface="Arial"/>
              </a:rPr>
              <a:t>кадров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lines"/>
          <p:cNvSpPr/>
          <p:nvPr/>
        </p:nvSpPr>
        <p:spPr>
          <a:xfrm>
            <a:off x="454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sp>
        <p:nvSpPr>
          <p:cNvPr id="33" name="lines"/>
          <p:cNvSpPr/>
          <p:nvPr/>
        </p:nvSpPr>
        <p:spPr>
          <a:xfrm>
            <a:off x="910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sp>
        <p:nvSpPr>
          <p:cNvPr id="34" name="lines"/>
          <p:cNvSpPr/>
          <p:nvPr/>
        </p:nvSpPr>
        <p:spPr>
          <a:xfrm>
            <a:off x="1366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sp>
        <p:nvSpPr>
          <p:cNvPr id="35" name="lines"/>
          <p:cNvSpPr/>
          <p:nvPr/>
        </p:nvSpPr>
        <p:spPr>
          <a:xfrm>
            <a:off x="1822700" y="5671000"/>
            <a:ext cx="106400" cy="106400"/>
          </a:xfrm>
          <a:custGeom>
            <a:avLst/>
            <a:gdLst/>
            <a:ahLst/>
            <a:cxnLst/>
            <a:rect l="0" t="0" r="0" b="0"/>
            <a:pathLst>
              <a:path w="106400" h="106400">
                <a:moveTo>
                  <a:pt x="106400" y="0"/>
                </a:moveTo>
                <a:lnTo>
                  <a:pt x="0" y="106400"/>
                </a:lnTo>
                <a:close/>
              </a:path>
            </a:pathLst>
          </a:custGeom>
          <a:noFill/>
          <a:ln w="7600" cap="flat">
            <a:solidFill>
              <a:srgbClr val="26FF3C">
                <a:alpha val="38000"/>
              </a:srgbClr>
            </a:solidFill>
            <a:bevel/>
          </a:ln>
        </p:spPr>
      </p:sp>
      <p:cxnSp>
        <p:nvCxnSpPr>
          <p:cNvPr id="36" name="Прямая со стрелкой 35"/>
          <p:cNvCxnSpPr>
            <a:stCxn id="6" idx="1"/>
            <a:endCxn id="7" idx="3"/>
          </p:cNvCxnSpPr>
          <p:nvPr/>
        </p:nvCxnSpPr>
        <p:spPr>
          <a:xfrm flipV="1">
            <a:off x="1263166" y="2486600"/>
            <a:ext cx="0" cy="167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0" idx="1"/>
            <a:endCxn id="6" idx="3"/>
          </p:cNvCxnSpPr>
          <p:nvPr/>
        </p:nvCxnSpPr>
        <p:spPr>
          <a:xfrm flipV="1">
            <a:off x="1263166" y="4622200"/>
            <a:ext cx="0" cy="6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" idx="2"/>
            <a:endCxn id="8" idx="0"/>
          </p:cNvCxnSpPr>
          <p:nvPr/>
        </p:nvCxnSpPr>
        <p:spPr>
          <a:xfrm>
            <a:off x="1643166" y="2258600"/>
            <a:ext cx="1339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2"/>
            <a:endCxn id="9" idx="0"/>
          </p:cNvCxnSpPr>
          <p:nvPr/>
        </p:nvCxnSpPr>
        <p:spPr>
          <a:xfrm>
            <a:off x="2689100" y="2258600"/>
            <a:ext cx="25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9" idx="2"/>
            <a:endCxn id="10" idx="0"/>
          </p:cNvCxnSpPr>
          <p:nvPr/>
        </p:nvCxnSpPr>
        <p:spPr>
          <a:xfrm>
            <a:off x="3707500" y="2258600"/>
            <a:ext cx="11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0" idx="2"/>
            <a:endCxn id="18" idx="0"/>
          </p:cNvCxnSpPr>
          <p:nvPr/>
        </p:nvCxnSpPr>
        <p:spPr>
          <a:xfrm>
            <a:off x="4581500" y="2258600"/>
            <a:ext cx="44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9" idx="3"/>
            <a:endCxn id="11" idx="1"/>
          </p:cNvCxnSpPr>
          <p:nvPr/>
        </p:nvCxnSpPr>
        <p:spPr>
          <a:xfrm>
            <a:off x="3327500" y="2486600"/>
            <a:ext cx="0" cy="22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1" idx="3"/>
            <a:endCxn id="21" idx="1"/>
          </p:cNvCxnSpPr>
          <p:nvPr/>
        </p:nvCxnSpPr>
        <p:spPr>
          <a:xfrm>
            <a:off x="3327500" y="3163000"/>
            <a:ext cx="0" cy="38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1" idx="2"/>
            <a:endCxn id="22" idx="0"/>
          </p:cNvCxnSpPr>
          <p:nvPr/>
        </p:nvCxnSpPr>
        <p:spPr>
          <a:xfrm>
            <a:off x="3707500" y="3778600"/>
            <a:ext cx="1322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8" idx="1"/>
          </p:cNvCxnSpPr>
          <p:nvPr/>
        </p:nvCxnSpPr>
        <p:spPr>
          <a:xfrm flipV="1">
            <a:off x="5409900" y="1802600"/>
            <a:ext cx="0" cy="2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4201500" y="1802600"/>
            <a:ext cx="1208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10" idx="1"/>
          </p:cNvCxnSpPr>
          <p:nvPr/>
        </p:nvCxnSpPr>
        <p:spPr>
          <a:xfrm>
            <a:off x="4201500" y="1802600"/>
            <a:ext cx="0" cy="228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8" idx="2"/>
            <a:endCxn id="19" idx="0"/>
          </p:cNvCxnSpPr>
          <p:nvPr/>
        </p:nvCxnSpPr>
        <p:spPr>
          <a:xfrm>
            <a:off x="5789900" y="2258600"/>
            <a:ext cx="12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19" idx="2"/>
            <a:endCxn id="20" idx="0"/>
          </p:cNvCxnSpPr>
          <p:nvPr/>
        </p:nvCxnSpPr>
        <p:spPr>
          <a:xfrm>
            <a:off x="7036300" y="2258600"/>
            <a:ext cx="1600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6" idx="0"/>
            <a:endCxn id="15" idx="2"/>
          </p:cNvCxnSpPr>
          <p:nvPr/>
        </p:nvCxnSpPr>
        <p:spPr>
          <a:xfrm flipH="1">
            <a:off x="7380312" y="3170600"/>
            <a:ext cx="91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endCxn id="29" idx="1"/>
          </p:cNvCxnSpPr>
          <p:nvPr/>
        </p:nvCxnSpPr>
        <p:spPr>
          <a:xfrm>
            <a:off x="8286500" y="3778600"/>
            <a:ext cx="0" cy="7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20" idx="2"/>
          </p:cNvCxnSpPr>
          <p:nvPr/>
        </p:nvCxnSpPr>
        <p:spPr>
          <a:xfrm>
            <a:off x="7956376" y="225860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" idx="2"/>
            <a:endCxn id="12" idx="0"/>
          </p:cNvCxnSpPr>
          <p:nvPr/>
        </p:nvCxnSpPr>
        <p:spPr>
          <a:xfrm>
            <a:off x="1810366" y="4394200"/>
            <a:ext cx="2011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12" idx="2"/>
            <a:endCxn id="13" idx="0"/>
          </p:cNvCxnSpPr>
          <p:nvPr/>
        </p:nvCxnSpPr>
        <p:spPr>
          <a:xfrm>
            <a:off x="4581500" y="4394200"/>
            <a:ext cx="44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3" idx="2"/>
            <a:endCxn id="14" idx="0"/>
          </p:cNvCxnSpPr>
          <p:nvPr/>
        </p:nvCxnSpPr>
        <p:spPr>
          <a:xfrm>
            <a:off x="5789900" y="4394200"/>
            <a:ext cx="5102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4" idx="1"/>
            <a:endCxn id="15" idx="3"/>
          </p:cNvCxnSpPr>
          <p:nvPr/>
        </p:nvCxnSpPr>
        <p:spPr>
          <a:xfrm flipV="1">
            <a:off x="6912260" y="3398600"/>
            <a:ext cx="0" cy="76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6912260" y="3778600"/>
            <a:ext cx="1174468" cy="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6" idx="3"/>
          </p:cNvCxnSpPr>
          <p:nvPr/>
        </p:nvCxnSpPr>
        <p:spPr>
          <a:xfrm flipV="1">
            <a:off x="8086728" y="3398600"/>
            <a:ext cx="0" cy="383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8286500" y="3778600"/>
            <a:ext cx="479882" cy="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8748464" y="2258600"/>
            <a:ext cx="17918" cy="15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 flipV="1">
            <a:off x="5619654" y="2487776"/>
            <a:ext cx="0" cy="293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5619654" y="2780928"/>
            <a:ext cx="2467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16" idx="1"/>
          </p:cNvCxnSpPr>
          <p:nvPr/>
        </p:nvCxnSpPr>
        <p:spPr>
          <a:xfrm flipV="1">
            <a:off x="8086728" y="2780928"/>
            <a:ext cx="0" cy="16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endCxn id="18" idx="3"/>
          </p:cNvCxnSpPr>
          <p:nvPr/>
        </p:nvCxnSpPr>
        <p:spPr>
          <a:xfrm flipV="1">
            <a:off x="5409900" y="2486600"/>
            <a:ext cx="0" cy="67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endCxn id="82" idx="0"/>
          </p:cNvCxnSpPr>
          <p:nvPr/>
        </p:nvCxnSpPr>
        <p:spPr>
          <a:xfrm>
            <a:off x="5409900" y="3170600"/>
            <a:ext cx="1034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V="1">
            <a:off x="6372200" y="2486600"/>
            <a:ext cx="0" cy="68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endCxn id="19" idx="3"/>
          </p:cNvCxnSpPr>
          <p:nvPr/>
        </p:nvCxnSpPr>
        <p:spPr>
          <a:xfrm flipV="1">
            <a:off x="6473900" y="2486600"/>
            <a:ext cx="0" cy="294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H="1">
            <a:off x="6010275" y="4394200"/>
            <a:ext cx="1885" cy="33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endCxn id="29" idx="0"/>
          </p:cNvCxnSpPr>
          <p:nvPr/>
        </p:nvCxnSpPr>
        <p:spPr>
          <a:xfrm>
            <a:off x="6012160" y="4721000"/>
            <a:ext cx="1632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29" idx="3"/>
            <a:endCxn id="31" idx="1"/>
          </p:cNvCxnSpPr>
          <p:nvPr/>
        </p:nvCxnSpPr>
        <p:spPr>
          <a:xfrm>
            <a:off x="8286500" y="4949000"/>
            <a:ext cx="0" cy="567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22" idx="4"/>
            <a:endCxn id="18" idx="5"/>
          </p:cNvCxnSpPr>
          <p:nvPr/>
        </p:nvCxnSpPr>
        <p:spPr>
          <a:xfrm flipV="1">
            <a:off x="5240673" y="2484573"/>
            <a:ext cx="0" cy="1066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"/>
          <p:cNvSpPr/>
          <p:nvPr/>
        </p:nvSpPr>
        <p:spPr>
          <a:xfrm>
            <a:off x="2947904" y="3550541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"/>
          <p:cNvSpPr/>
          <p:nvPr/>
        </p:nvSpPr>
        <p:spPr>
          <a:xfrm>
            <a:off x="5029900" y="3550541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"/>
          <p:cNvSpPr/>
          <p:nvPr/>
        </p:nvSpPr>
        <p:spPr>
          <a:xfrm>
            <a:off x="2841100" y="2707200"/>
            <a:ext cx="9804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"/>
          <p:cNvSpPr/>
          <p:nvPr/>
        </p:nvSpPr>
        <p:spPr>
          <a:xfrm>
            <a:off x="3821500" y="2030600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"/>
          <p:cNvSpPr/>
          <p:nvPr/>
        </p:nvSpPr>
        <p:spPr>
          <a:xfrm>
            <a:off x="1824741" y="4221088"/>
            <a:ext cx="864359" cy="3226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опорные кадры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"/>
          <p:cNvSpPr/>
          <p:nvPr/>
        </p:nvSpPr>
        <p:spPr>
          <a:xfrm>
            <a:off x="179512" y="3789040"/>
            <a:ext cx="1082914" cy="322600"/>
          </a:xfrm>
          <a:custGeom>
            <a:avLst/>
            <a:gdLst>
              <a:gd name="connsiteX0" fmla="*/ 0 w 1459200"/>
              <a:gd name="connsiteY0" fmla="*/ 273600 h 547200"/>
              <a:gd name="connsiteX1" fmla="*/ 729600 w 1459200"/>
              <a:gd name="connsiteY1" fmla="*/ 0 h 547200"/>
              <a:gd name="connsiteX2" fmla="*/ 1459200 w 1459200"/>
              <a:gd name="connsiteY2" fmla="*/ 273600 h 547200"/>
              <a:gd name="connsiteX3" fmla="*/ 729600 w 1459200"/>
              <a:gd name="connsiteY3" fmla="*/ 54720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9200" h="547200">
                <a:moveTo>
                  <a:pt x="0" y="0"/>
                </a:moveTo>
                <a:lnTo>
                  <a:pt x="1459200" y="0"/>
                </a:lnTo>
                <a:lnTo>
                  <a:pt x="1459200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r>
              <a:rPr lang="ru-RU" sz="1064" dirty="0" smtClean="0">
                <a:solidFill>
                  <a:srgbClr val="000000"/>
                </a:solidFill>
                <a:latin typeface="Arial"/>
              </a:rPr>
              <a:t>промежуточные кадры</a:t>
            </a:r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"/>
          <p:cNvSpPr/>
          <p:nvPr/>
        </p:nvSpPr>
        <p:spPr>
          <a:xfrm>
            <a:off x="882426" y="2025413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"/>
          <p:cNvSpPr/>
          <p:nvPr/>
        </p:nvSpPr>
        <p:spPr>
          <a:xfrm>
            <a:off x="1777100" y="2022253"/>
            <a:ext cx="912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"/>
          <p:cNvSpPr/>
          <p:nvPr/>
        </p:nvSpPr>
        <p:spPr>
          <a:xfrm>
            <a:off x="5911500" y="2027648"/>
            <a:ext cx="11248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"/>
          <p:cNvSpPr/>
          <p:nvPr/>
        </p:nvSpPr>
        <p:spPr>
          <a:xfrm>
            <a:off x="7196376" y="2031775"/>
            <a:ext cx="760000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"/>
          <p:cNvSpPr/>
          <p:nvPr/>
        </p:nvSpPr>
        <p:spPr>
          <a:xfrm>
            <a:off x="6444208" y="2942600"/>
            <a:ext cx="936104" cy="456000"/>
          </a:xfrm>
          <a:custGeom>
            <a:avLst/>
            <a:gdLst>
              <a:gd name="connsiteX0" fmla="*/ 0 w 760000"/>
              <a:gd name="connsiteY0" fmla="*/ 228000 h 456000"/>
              <a:gd name="connsiteX1" fmla="*/ 380000 w 760000"/>
              <a:gd name="connsiteY1" fmla="*/ 0 h 456000"/>
              <a:gd name="connsiteX2" fmla="*/ 760000 w 760000"/>
              <a:gd name="connsiteY2" fmla="*/ 228000 h 456000"/>
              <a:gd name="connsiteX3" fmla="*/ 380000 w 760000"/>
              <a:gd name="connsiteY3" fmla="*/ 456000 h 4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00" h="456000">
                <a:moveTo>
                  <a:pt x="0" y="0"/>
                </a:moveTo>
                <a:lnTo>
                  <a:pt x="760000" y="0"/>
                </a:lnTo>
                <a:lnTo>
                  <a:pt x="760000" y="456000"/>
                </a:lnTo>
                <a:lnTo>
                  <a:pt x="0" y="45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 w="7600" cap="flat">
            <a:solidFill>
              <a:srgbClr val="545454"/>
            </a:solidFill>
            <a:bevel/>
          </a:ln>
          <a:effectLst>
            <a:outerShdw dist="21496" dir="2700000" algn="tl">
              <a:srgbClr val="BEBEBE">
                <a:alpha val="50000"/>
              </a:srgbClr>
            </a:outerShdw>
          </a:effectLst>
        </p:spPr>
        <p:txBody>
          <a:bodyPr wrap="square" lIns="36000" tIns="18000" rIns="36000" bIns="18000" rtlCol="0" anchor="ctr"/>
          <a:lstStyle/>
          <a:p>
            <a:pPr algn="ctr"/>
            <a:endParaRPr sz="1064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805700" y="1484784"/>
            <a:ext cx="0" cy="42926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89100" y="4653136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Кодер</a:t>
            </a:r>
            <a:endParaRPr lang="ru-RU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046420" y="467154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Декодер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88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 smtClean="0"/>
              <a:t>Раздел 1. Основные влияющие на сжатие факторы</a:t>
            </a:r>
            <a:endParaRPr lang="ru-RU" sz="3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Точность генерации дополнительной информации</a:t>
            </a:r>
            <a:r>
              <a:rPr lang="ru-RU" sz="2000" dirty="0"/>
              <a:t>: чем меньше различий между дополнительной информацией декодера и исходными данными на стороне кодера, тем меньше проверочных бит необходимо затратить на их исправление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r>
              <a:rPr lang="ru-RU" sz="2000" b="1" dirty="0"/>
              <a:t>Эффективность исправления ошибок</a:t>
            </a:r>
            <a:r>
              <a:rPr lang="ru-RU" sz="2000" dirty="0"/>
              <a:t> в дополнительной информации, на которую </a:t>
            </a:r>
            <a:r>
              <a:rPr lang="ru-RU" sz="2000" dirty="0" smtClean="0"/>
              <a:t>влияют:</a:t>
            </a:r>
            <a:endParaRPr lang="en-US" sz="2000" dirty="0" smtClean="0"/>
          </a:p>
          <a:p>
            <a:pPr lvl="1"/>
            <a:r>
              <a:rPr lang="ru-RU" sz="1600" b="1" dirty="0" smtClean="0"/>
              <a:t>модуль </a:t>
            </a:r>
            <a:r>
              <a:rPr lang="ru-RU" sz="1600" b="1" dirty="0"/>
              <a:t>оценки параметров виртуального канала</a:t>
            </a:r>
            <a:r>
              <a:rPr lang="ru-RU" sz="1600" dirty="0"/>
              <a:t>: надежности символов оказывают существенное влияние на эффективность исправления ошибок с использованием корректирующих </a:t>
            </a:r>
            <a:r>
              <a:rPr lang="ru-RU" sz="1600" dirty="0" smtClean="0"/>
              <a:t>кодов;</a:t>
            </a:r>
            <a:endParaRPr lang="en-US" sz="1600" dirty="0" smtClean="0"/>
          </a:p>
          <a:p>
            <a:pPr lvl="1"/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</a:rPr>
              <a:t>модуль </a:t>
            </a:r>
            <a:r>
              <a:rPr lang="ru-RU" sz="1600" b="1" dirty="0">
                <a:solidFill>
                  <a:schemeClr val="bg1">
                    <a:lumMod val="50000"/>
                  </a:schemeClr>
                </a:solidFill>
              </a:rPr>
              <a:t>помехоустойчивого кодирования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: чем выше корректирующая способность кода, тем больше ошибок он позволяет исправить при фиксированной длине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89018-2B98-47B0-9EB7-7D017ED3884F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0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13544</TotalTime>
  <Words>2533</Words>
  <Application>Microsoft Office PowerPoint</Application>
  <PresentationFormat>Экран (4:3)</PresentationFormat>
  <Paragraphs>421</Paragraphs>
  <Slides>31</Slides>
  <Notes>5</Notes>
  <HiddenSlides>6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Default Design</vt:lpstr>
      <vt:lpstr>ОБРАБОТКА ВИДЕОИНФОРМАЦИИ В СИСТЕМАХ СЖАТИЯ, ОСНОВАННЫХ НА ПРИНЦИПАХ КОДИРОВАНИЯ ЗАВИСИМЫХ ИСТОЧНИКОВ</vt:lpstr>
      <vt:lpstr>Актуальность работы</vt:lpstr>
      <vt:lpstr>Цель, объект и предмет исследования</vt:lpstr>
      <vt:lpstr>Основные принципы распределенного кодирования</vt:lpstr>
      <vt:lpstr>Задачи диссертационной работы</vt:lpstr>
      <vt:lpstr>Структура диссертационной работы</vt:lpstr>
      <vt:lpstr>Раздел 1. Классификация методов распределенного кодирования источников видеоинформации</vt:lpstr>
      <vt:lpstr>Раздел 1. Базовая модель распределенного кодирования DISCOVER</vt:lpstr>
      <vt:lpstr>Раздел 1. Основные влияющие на сжатие факторы</vt:lpstr>
      <vt:lpstr>Раздел 2. Обобщенная схема типового алгоритма временной интерполяции</vt:lpstr>
      <vt:lpstr>Раздел 2. Модель истинного движения</vt:lpstr>
      <vt:lpstr>Раздел 2. Разработанный алгоритм временной интерполяции</vt:lpstr>
      <vt:lpstr>Результаты предварительного сравнения предложенного алгоритма с базовым</vt:lpstr>
      <vt:lpstr>Раздел 3. Базовые допущения при моделировании корреляционного шума</vt:lpstr>
      <vt:lpstr>Раздел 3. Базовый алгоритм моделирования корреляционного шума</vt:lpstr>
      <vt:lpstr>Раздел 3. Модифицированный алгоритм моделирования корреляционного шума</vt:lpstr>
      <vt:lpstr>Раздел 3. Порождающая вероятностная модель корреляционного шума</vt:lpstr>
      <vt:lpstr>Раздел 3. Предложенный расширенный набор допущений</vt:lpstr>
      <vt:lpstr>Раздел 4. Метод сравнения алгоритмов генерации дополнительной информации</vt:lpstr>
      <vt:lpstr>Раздел 4. Результаты сравнения алгоритмов генерации дополнительной информации</vt:lpstr>
      <vt:lpstr>Раздел 4. Результаты сравнения алгоритмов моделирования корреляционного шума</vt:lpstr>
      <vt:lpstr>Раздел 4. Результаты сравнения алгоритмов моделирования корреляционного шума (реальный шум)</vt:lpstr>
      <vt:lpstr>Раздел 4. Результаты сравнения с аналогами </vt:lpstr>
      <vt:lpstr>Внедрение результатов</vt:lpstr>
      <vt:lpstr>Положения, выносимые на защиту</vt:lpstr>
      <vt:lpstr>Основные результаты работы</vt:lpstr>
      <vt:lpstr>Раздел 4. Сравнительный анализ разработанных алгоритмов: моделирование корреляционного шума</vt:lpstr>
      <vt:lpstr>Раздел 4. Сравнительный анализ разработанных алгоритмов: генерация дополнительной информации</vt:lpstr>
      <vt:lpstr>Актуальность работы</vt:lpstr>
      <vt:lpstr>Раздел 4. Верхняя граница для функции «скорость-искажение»</vt:lpstr>
      <vt:lpstr>Раздел 4. Результаты сравнительного анализа разработанных алгоритмов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wtpd86</dc:creator>
  <cp:lastModifiedBy>scorpeus</cp:lastModifiedBy>
  <cp:revision>2060</cp:revision>
  <dcterms:created xsi:type="dcterms:W3CDTF">2010-10-04T10:58:23Z</dcterms:created>
  <dcterms:modified xsi:type="dcterms:W3CDTF">2015-10-18T16:24:13Z</dcterms:modified>
</cp:coreProperties>
</file>