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95" r:id="rId3"/>
    <p:sldId id="355" r:id="rId4"/>
    <p:sldId id="403" r:id="rId5"/>
    <p:sldId id="383" r:id="rId6"/>
    <p:sldId id="257" r:id="rId7"/>
    <p:sldId id="384" r:id="rId8"/>
    <p:sldId id="368" r:id="rId9"/>
    <p:sldId id="404" r:id="rId10"/>
    <p:sldId id="379" r:id="rId11"/>
    <p:sldId id="374" r:id="rId12"/>
    <p:sldId id="393" r:id="rId13"/>
    <p:sldId id="401" r:id="rId14"/>
    <p:sldId id="386" r:id="rId15"/>
    <p:sldId id="373" r:id="rId16"/>
    <p:sldId id="394" r:id="rId17"/>
    <p:sldId id="396" r:id="rId18"/>
    <p:sldId id="388" r:id="rId19"/>
    <p:sldId id="397" r:id="rId20"/>
    <p:sldId id="315" r:id="rId21"/>
    <p:sldId id="285" r:id="rId22"/>
    <p:sldId id="405" r:id="rId23"/>
    <p:sldId id="356" r:id="rId24"/>
    <p:sldId id="376" r:id="rId25"/>
    <p:sldId id="391" r:id="rId26"/>
    <p:sldId id="382" r:id="rId27"/>
    <p:sldId id="392" r:id="rId28"/>
    <p:sldId id="377" r:id="rId29"/>
    <p:sldId id="370" r:id="rId30"/>
    <p:sldId id="369" r:id="rId31"/>
    <p:sldId id="380" r:id="rId32"/>
    <p:sldId id="400" r:id="rId33"/>
    <p:sldId id="390" r:id="rId34"/>
    <p:sldId id="402" r:id="rId35"/>
    <p:sldId id="385" r:id="rId36"/>
    <p:sldId id="371" r:id="rId37"/>
    <p:sldId id="399" r:id="rId38"/>
    <p:sldId id="372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6952" autoAdjust="0"/>
  </p:normalViewPr>
  <p:slideViewPr>
    <p:cSldViewPr>
      <p:cViewPr>
        <p:scale>
          <a:sx n="100" d="100"/>
          <a:sy n="100" d="100"/>
        </p:scale>
        <p:origin x="-215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7B9F8C-9DAC-44F4-899B-E67BB4F5101E}" type="datetimeFigureOut">
              <a:rPr lang="ru-RU"/>
              <a:pPr>
                <a:defRPr/>
              </a:pPr>
              <a:t>02.12.2015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98BA22F-45D7-4AF3-AD56-F41C8C0F023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5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BA8EBC-5261-41B9-82C8-F862CF5F41EA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54FFD6-3C4E-4A48-B817-B1F0B43F902C}" type="slidenum">
              <a:rPr lang="ru-RU" altLang="ru-RU" smtClean="0"/>
              <a:pPr eaLnBrk="1" hangingPunct="1"/>
              <a:t>6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BA22F-45D7-4AF3-AD56-F41C8C0F0235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97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BA22F-45D7-4AF3-AD56-F41C8C0F0235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2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6FD435-F549-4FAA-9AFA-B121B764C816}" type="slidenum">
              <a:rPr lang="ru-RU" altLang="ru-RU" smtClean="0"/>
              <a:pPr eaLnBrk="1" hangingPunct="1"/>
              <a:t>20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362F-0BE9-4BD6-BB01-8C2A59229A3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8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12D6A-7F66-4199-AC95-99EC2A8F957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78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50771-B4F6-4F97-AC54-285C83A2B80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17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A0AE-AC61-4D3F-BC5C-BD551A6D381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8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4CCE-5107-4369-9C3E-DEDD3D383B4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7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15063"/>
            <a:ext cx="2133600" cy="476250"/>
          </a:xfrm>
        </p:spPr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6DC89018-2B98-47B0-9EB7-7D017ED388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8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01A6-6B05-4B3D-A5F5-D8B0823129A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F11D9-6020-48E4-A001-7AB3F4DB7EC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1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F554-147D-4A97-B7FD-7C8A22DD029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3906-872E-44FA-AD2F-B14343E4EEF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18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3128B-D740-4091-90AE-C7A75EE1666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5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6B27F-7957-488D-BD41-1ACD6D73B1B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7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C25A-39CE-47F5-9C11-E52DE8D3BAE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3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/>
            </a:lvl1pPr>
          </a:lstStyle>
          <a:p>
            <a:pPr>
              <a:defRPr/>
            </a:pPr>
            <a:fld id="{EB3A7509-6358-46DF-8945-406912749C1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11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8.png"/><Relationship Id="rId18" Type="http://schemas.openxmlformats.org/officeDocument/2006/relationships/image" Target="../media/image411.png"/><Relationship Id="rId3" Type="http://schemas.openxmlformats.org/officeDocument/2006/relationships/image" Target="../media/image40.png"/><Relationship Id="rId21" Type="http://schemas.openxmlformats.org/officeDocument/2006/relationships/image" Target="../media/image30.png"/><Relationship Id="rId7" Type="http://schemas.openxmlformats.org/officeDocument/2006/relationships/image" Target="../media/image291.png"/><Relationship Id="rId12" Type="http://schemas.openxmlformats.org/officeDocument/2006/relationships/image" Target="../media/image27.png"/><Relationship Id="rId17" Type="http://schemas.openxmlformats.org/officeDocument/2006/relationships/image" Target="../media/image390.png"/><Relationship Id="rId16" Type="http://schemas.openxmlformats.org/officeDocument/2006/relationships/image" Target="../media/image38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45.png"/><Relationship Id="rId24" Type="http://schemas.openxmlformats.org/officeDocument/2006/relationships/image" Target="../media/image33.png"/><Relationship Id="rId5" Type="http://schemas.openxmlformats.org/officeDocument/2006/relationships/image" Target="../media/image42.png"/><Relationship Id="rId15" Type="http://schemas.openxmlformats.org/officeDocument/2006/relationships/image" Target="../media/image37.png"/><Relationship Id="rId23" Type="http://schemas.openxmlformats.org/officeDocument/2006/relationships/image" Target="../media/image32.png"/><Relationship Id="rId10" Type="http://schemas.openxmlformats.org/officeDocument/2006/relationships/image" Target="../media/image44.png"/><Relationship Id="rId19" Type="http://schemas.openxmlformats.org/officeDocument/2006/relationships/image" Target="../media/image420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4" Type="http://schemas.openxmlformats.org/officeDocument/2006/relationships/image" Target="../media/image29.png"/><Relationship Id="rId2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6.png"/><Relationship Id="rId7" Type="http://schemas.openxmlformats.org/officeDocument/2006/relationships/image" Target="../media/image4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80.png"/><Relationship Id="rId7" Type="http://schemas.openxmlformats.org/officeDocument/2006/relationships/image" Target="../media/image221.png"/><Relationship Id="rId12" Type="http://schemas.openxmlformats.org/officeDocument/2006/relationships/image" Target="../media/image2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1.png"/><Relationship Id="rId5" Type="http://schemas.openxmlformats.org/officeDocument/2006/relationships/image" Target="../media/image200.png"/><Relationship Id="rId10" Type="http://schemas.openxmlformats.org/officeDocument/2006/relationships/image" Target="../media/image251.png"/><Relationship Id="rId4" Type="http://schemas.openxmlformats.org/officeDocument/2006/relationships/image" Target="../media/image190.png"/><Relationship Id="rId9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484784"/>
            <a:ext cx="8280400" cy="2448271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ОБРАБОТКА ВИДЕОИНФОРМАЦИИ В СИСТЕМАХ СЖАТИЯ, ОСНОВАННЫХ НА ПРИНЦИПАХ КОДИРОВАНИЯ ЗАВИСИМЫХ ИСТОЧНИКОВ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0188" y="214313"/>
            <a:ext cx="6400800" cy="622300"/>
          </a:xfrm>
        </p:spPr>
        <p:txBody>
          <a:bodyPr/>
          <a:lstStyle/>
          <a:p>
            <a:pPr eaLnBrk="1" hangingPunct="1"/>
            <a:r>
              <a:rPr lang="ru-RU" altLang="ru-RU" sz="2300" dirty="0" smtClean="0"/>
              <a:t>ВЕСЕЛОВ Антон Игоревич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785813" y="5357813"/>
            <a:ext cx="7488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b="1" dirty="0"/>
              <a:t>Научный руководитель:  </a:t>
            </a:r>
            <a:r>
              <a:rPr lang="ru-RU" altLang="ru-RU" dirty="0"/>
              <a:t>д-р. </a:t>
            </a:r>
            <a:r>
              <a:rPr lang="ru-RU" altLang="ru-RU" dirty="0" err="1"/>
              <a:t>техн</a:t>
            </a:r>
            <a:r>
              <a:rPr lang="ru-RU" altLang="ru-RU" dirty="0"/>
              <a:t>. наук, доцент 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altLang="ru-RU" dirty="0"/>
              <a:t>                            </a:t>
            </a:r>
            <a:r>
              <a:rPr lang="ru-RU" altLang="ru-RU" dirty="0" err="1"/>
              <a:t>Тюрликов</a:t>
            </a:r>
            <a:r>
              <a:rPr lang="ru-RU" altLang="ru-RU" dirty="0"/>
              <a:t> Андрей Михайлович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857250" y="6215063"/>
            <a:ext cx="74882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dirty="0" smtClean="0"/>
              <a:t>2015</a:t>
            </a:r>
            <a:endParaRPr lang="ru-RU" altLang="ru-RU" dirty="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714375" y="4286250"/>
            <a:ext cx="7488238" cy="72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b="1" dirty="0"/>
              <a:t>Специальность </a:t>
            </a:r>
            <a:r>
              <a:rPr lang="ru-RU" altLang="ru-RU" b="1" dirty="0" smtClean="0"/>
              <a:t>05.12.13 </a:t>
            </a:r>
            <a:r>
              <a:rPr lang="ru-RU" altLang="ru-RU" b="1" dirty="0"/>
              <a:t>– </a:t>
            </a:r>
            <a:r>
              <a:rPr lang="ru-RU" altLang="ru-RU" dirty="0" smtClean="0"/>
              <a:t>Системы, сети и устройства телекоммуникаций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Разработка алгоритма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96630" y="1988840"/>
            <a:ext cx="2232248" cy="432048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Низкочастотная фильтрация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96628" y="2600928"/>
            <a:ext cx="2232249" cy="122297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96630" y="3969080"/>
            <a:ext cx="2232248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Компенсация движения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99591" y="2596136"/>
            <a:ext cx="2232249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Блоковая оценка движения</a:t>
            </a:r>
            <a:endParaRPr lang="ru-RU" sz="1050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AutoNum type="arabicPeriod"/>
            </a:pPr>
            <a:r>
              <a:rPr lang="ru-RU" sz="1050" dirty="0" smtClean="0">
                <a:solidFill>
                  <a:srgbClr val="000000"/>
                </a:solidFill>
                <a:latin typeface="Arial"/>
              </a:rPr>
              <a:t>Однонаправленная оценка</a:t>
            </a:r>
          </a:p>
          <a:p>
            <a:pPr marL="342900" indent="-342900">
              <a:buAutoNum type="arabicPeriod"/>
            </a:pPr>
            <a:r>
              <a:rPr lang="ru-RU" sz="1050" dirty="0" smtClean="0">
                <a:solidFill>
                  <a:srgbClr val="000000"/>
                </a:solidFill>
                <a:latin typeface="Arial"/>
              </a:rPr>
              <a:t>Билатеральный дополнительный поиск</a:t>
            </a:r>
          </a:p>
          <a:p>
            <a:pPr marL="342900" indent="-342900">
              <a:buAutoNum type="arabicPeriod"/>
            </a:pPr>
            <a:r>
              <a:rPr lang="ru-RU" sz="1050" dirty="0" smtClean="0">
                <a:solidFill>
                  <a:srgbClr val="000000"/>
                </a:solidFill>
                <a:latin typeface="Arial"/>
              </a:rPr>
              <a:t>Сглаживающая фильтрация векторов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082059" y="198888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FF0000"/>
                </a:solidFill>
                <a:latin typeface="Arial"/>
              </a:rPr>
              <a:t>Поиск статичных регионов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6082059" y="2564904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Инициализация уровня </a:t>
            </a:r>
            <a:r>
              <a:rPr lang="ru-RU" sz="1200" b="1" dirty="0" smtClean="0">
                <a:solidFill>
                  <a:srgbClr val="FF0000"/>
                </a:solidFill>
                <a:latin typeface="Arial"/>
              </a:rPr>
              <a:t>иерархии</a:t>
            </a:r>
            <a:endParaRPr lang="ru-RU" sz="1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6084408" y="306900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Arial"/>
              </a:rPr>
              <a:t>Начальная билатеральная оценка движения</a:t>
            </a:r>
            <a:endParaRPr lang="ru-RU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6082060" y="3933056"/>
            <a:ext cx="2160000" cy="648072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FF0000"/>
                </a:solidFill>
                <a:latin typeface="Arial"/>
              </a:rPr>
              <a:t>Оценка движения с учетом надежностей векторов</a:t>
            </a:r>
            <a:endParaRPr lang="ru-RU" sz="1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Ромб 85"/>
          <p:cNvSpPr/>
          <p:nvPr/>
        </p:nvSpPr>
        <p:spPr>
          <a:xfrm>
            <a:off x="6082059" y="4725144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>
                <a:solidFill>
                  <a:srgbClr val="000000"/>
                </a:solidFill>
                <a:latin typeface="Arial"/>
              </a:rPr>
              <a:t>з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акончить поиск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Ромб 86"/>
          <p:cNvSpPr/>
          <p:nvPr/>
        </p:nvSpPr>
        <p:spPr>
          <a:xfrm>
            <a:off x="6082917" y="5301248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Arial"/>
              </a:rPr>
              <a:t>последний уровень</a:t>
            </a:r>
            <a:endParaRPr lang="ru-RU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082059" y="5769280"/>
            <a:ext cx="2160000" cy="72221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FF0000"/>
                </a:solidFill>
                <a:latin typeface="Arial"/>
              </a:rPr>
              <a:t>Компенсация движения с перекрытиями и наложение статичных регионов</a:t>
            </a:r>
            <a:endParaRPr lang="ru-RU" sz="1200" b="1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90" name="Прямая со стрелкой 89"/>
          <p:cNvCxnSpPr>
            <a:stCxn id="81" idx="2"/>
            <a:endCxn id="82" idx="0"/>
          </p:cNvCxnSpPr>
          <p:nvPr/>
        </p:nvCxnSpPr>
        <p:spPr>
          <a:xfrm>
            <a:off x="7162059" y="234888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2" idx="2"/>
            <a:endCxn id="83" idx="0"/>
          </p:cNvCxnSpPr>
          <p:nvPr/>
        </p:nvCxnSpPr>
        <p:spPr>
          <a:xfrm>
            <a:off x="7162059" y="2924904"/>
            <a:ext cx="2349" cy="14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3" idx="2"/>
            <a:endCxn id="84" idx="0"/>
          </p:cNvCxnSpPr>
          <p:nvPr/>
        </p:nvCxnSpPr>
        <p:spPr>
          <a:xfrm flipH="1">
            <a:off x="7162060" y="3429000"/>
            <a:ext cx="234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4" idx="2"/>
            <a:endCxn id="86" idx="0"/>
          </p:cNvCxnSpPr>
          <p:nvPr/>
        </p:nvCxnSpPr>
        <p:spPr>
          <a:xfrm flipH="1">
            <a:off x="7162059" y="4581128"/>
            <a:ext cx="1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6" idx="2"/>
            <a:endCxn id="87" idx="0"/>
          </p:cNvCxnSpPr>
          <p:nvPr/>
        </p:nvCxnSpPr>
        <p:spPr>
          <a:xfrm>
            <a:off x="7162059" y="5085144"/>
            <a:ext cx="858" cy="21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7" idx="2"/>
            <a:endCxn id="88" idx="0"/>
          </p:cNvCxnSpPr>
          <p:nvPr/>
        </p:nvCxnSpPr>
        <p:spPr>
          <a:xfrm flipH="1">
            <a:off x="7162059" y="5661248"/>
            <a:ext cx="858" cy="10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 rot="5400000">
            <a:off x="6326056" y="3022815"/>
            <a:ext cx="1638212" cy="263054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5757419" y="3502169"/>
            <a:ext cx="162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rgbClr val="FF0000"/>
                </a:solidFill>
              </a:rPr>
              <a:t>Дополнительный поиск</a:t>
            </a:r>
            <a:endParaRPr lang="ru-RU" sz="11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003382" y="4622939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075390" y="515719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 flipV="1">
            <a:off x="8381138" y="2420888"/>
            <a:ext cx="7286" cy="3060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rot="5400000">
            <a:off x="7771443" y="1811193"/>
            <a:ext cx="0" cy="1219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87" idx="3"/>
          </p:cNvCxnSpPr>
          <p:nvPr/>
        </p:nvCxnSpPr>
        <p:spPr>
          <a:xfrm>
            <a:off x="8242917" y="5481248"/>
            <a:ext cx="138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Блок-схема: знак завершения 104"/>
          <p:cNvSpPr/>
          <p:nvPr/>
        </p:nvSpPr>
        <p:spPr>
          <a:xfrm>
            <a:off x="6045935" y="166482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начало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Блок-схема: знак завершения 105"/>
          <p:cNvSpPr/>
          <p:nvPr/>
        </p:nvSpPr>
        <p:spPr>
          <a:xfrm>
            <a:off x="6045937" y="6597352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конец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Прямая со стрелкой 106"/>
          <p:cNvCxnSpPr>
            <a:stCxn id="88" idx="2"/>
            <a:endCxn id="106" idx="0"/>
          </p:cNvCxnSpPr>
          <p:nvPr/>
        </p:nvCxnSpPr>
        <p:spPr>
          <a:xfrm>
            <a:off x="7162059" y="6491490"/>
            <a:ext cx="2" cy="1058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105" idx="2"/>
            <a:endCxn id="81" idx="0"/>
          </p:cNvCxnSpPr>
          <p:nvPr/>
        </p:nvCxnSpPr>
        <p:spPr>
          <a:xfrm>
            <a:off x="7162059" y="1844824"/>
            <a:ext cx="0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7161748" y="3645024"/>
            <a:ext cx="11504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V="1">
            <a:off x="8309113" y="3645024"/>
            <a:ext cx="3070" cy="126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>
            <a:endCxn id="86" idx="3"/>
          </p:cNvCxnSpPr>
          <p:nvPr/>
        </p:nvCxnSpPr>
        <p:spPr>
          <a:xfrm flipH="1">
            <a:off x="8242059" y="4905144"/>
            <a:ext cx="70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Блок-схема: знак завершения 111"/>
          <p:cNvSpPr/>
          <p:nvPr/>
        </p:nvSpPr>
        <p:spPr>
          <a:xfrm>
            <a:off x="896628" y="166482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начало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Блок-схема: знак завершения 112"/>
          <p:cNvSpPr/>
          <p:nvPr/>
        </p:nvSpPr>
        <p:spPr>
          <a:xfrm>
            <a:off x="896628" y="4689160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конец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Прямая со стрелкой 113"/>
          <p:cNvCxnSpPr>
            <a:stCxn id="112" idx="2"/>
            <a:endCxn id="36" idx="0"/>
          </p:cNvCxnSpPr>
          <p:nvPr/>
        </p:nvCxnSpPr>
        <p:spPr>
          <a:xfrm>
            <a:off x="2012752" y="1844824"/>
            <a:ext cx="2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36" idx="2"/>
            <a:endCxn id="37" idx="0"/>
          </p:cNvCxnSpPr>
          <p:nvPr/>
        </p:nvCxnSpPr>
        <p:spPr>
          <a:xfrm flipH="1">
            <a:off x="2012753" y="2420888"/>
            <a:ext cx="1" cy="18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7" idx="2"/>
            <a:endCxn id="39" idx="0"/>
          </p:cNvCxnSpPr>
          <p:nvPr/>
        </p:nvCxnSpPr>
        <p:spPr>
          <a:xfrm>
            <a:off x="2012753" y="3823898"/>
            <a:ext cx="1" cy="1451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39" idx="2"/>
            <a:endCxn id="113" idx="0"/>
          </p:cNvCxnSpPr>
          <p:nvPr/>
        </p:nvCxnSpPr>
        <p:spPr>
          <a:xfrm flipH="1">
            <a:off x="2012752" y="4545144"/>
            <a:ext cx="2" cy="144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Стрелка вправо 132"/>
          <p:cNvSpPr/>
          <p:nvPr/>
        </p:nvSpPr>
        <p:spPr>
          <a:xfrm>
            <a:off x="3347864" y="2450098"/>
            <a:ext cx="2232248" cy="48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6" name="Таблица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35532"/>
              </p:ext>
            </p:extLst>
          </p:nvPr>
        </p:nvGraphicFramePr>
        <p:xfrm>
          <a:off x="971600" y="4941168"/>
          <a:ext cx="4752527" cy="185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1"/>
                <a:gridCol w="1368152"/>
                <a:gridCol w="1656184"/>
              </a:tblGrid>
              <a:tr h="285543">
                <a:tc rowSpan="2">
                  <a:txBody>
                    <a:bodyPr/>
                    <a:lstStyle/>
                    <a:p>
                      <a:pPr algn="ctr"/>
                      <a:r>
                        <a:rPr lang="ru-RU" sz="1100" b="1" dirty="0" smtClean="0"/>
                        <a:t>Последовательность</a:t>
                      </a:r>
                      <a:endParaRPr lang="ru-RU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 smtClean="0"/>
                        <a:t>Среднее</a:t>
                      </a:r>
                      <a:r>
                        <a:rPr lang="ru-RU" sz="1100" b="1" baseline="0" dirty="0" smtClean="0"/>
                        <a:t> значение</a:t>
                      </a:r>
                      <a:r>
                        <a:rPr lang="ru-RU" sz="1100" b="1" dirty="0" smtClean="0"/>
                        <a:t> </a:t>
                      </a:r>
                      <a:r>
                        <a:rPr lang="en-US" sz="1100" b="1" dirty="0" smtClean="0"/>
                        <a:t>PSNR</a:t>
                      </a:r>
                      <a:r>
                        <a:rPr lang="ru-RU" sz="1100" b="1" dirty="0" smtClean="0"/>
                        <a:t>,</a:t>
                      </a:r>
                      <a:r>
                        <a:rPr lang="ru-RU" sz="1100" b="1" baseline="0" dirty="0" smtClean="0"/>
                        <a:t> дБ</a:t>
                      </a:r>
                      <a:endParaRPr lang="ru-RU" sz="11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6786">
                <a:tc v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 smtClean="0"/>
                        <a:t>Базовый алгоритм</a:t>
                      </a:r>
                      <a:endParaRPr lang="ru-R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 smtClean="0"/>
                        <a:t>Разработанны</a:t>
                      </a:r>
                      <a:r>
                        <a:rPr lang="ru-RU" sz="1100" b="1" baseline="0" dirty="0" smtClean="0"/>
                        <a:t>й алгоритм</a:t>
                      </a:r>
                      <a:endParaRPr lang="ru-RU" sz="1100" b="1" dirty="0"/>
                    </a:p>
                  </a:txBody>
                  <a:tcPr anchor="ctr"/>
                </a:tc>
              </a:tr>
              <a:tr h="28554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COASTGUARD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32,12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34,66</a:t>
                      </a:r>
                      <a:endParaRPr lang="ru-RU" sz="1100" b="1" dirty="0"/>
                    </a:p>
                  </a:txBody>
                  <a:tcPr marL="0" marR="0" marT="0" marB="0" anchor="ctr"/>
                </a:tc>
              </a:tr>
              <a:tr h="28554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FOREMAN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32,55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34,25</a:t>
                      </a:r>
                      <a:endParaRPr lang="ru-RU" sz="1100" b="1" dirty="0"/>
                    </a:p>
                  </a:txBody>
                  <a:tcPr marL="0" marR="0" marT="0" marB="0" anchor="ctr"/>
                </a:tc>
              </a:tr>
              <a:tr h="28554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HALL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36,89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37,35</a:t>
                      </a:r>
                      <a:endParaRPr lang="ru-RU" sz="1100" b="1" dirty="0"/>
                    </a:p>
                  </a:txBody>
                  <a:tcPr marL="0" marR="0" marT="0" marB="0" anchor="ctr"/>
                </a:tc>
              </a:tr>
              <a:tr h="28554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SOCCER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25,13</a:t>
                      </a:r>
                      <a:endParaRPr lang="ru-RU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27,66</a:t>
                      </a:r>
                      <a:endParaRPr lang="ru-RU" sz="1100" b="1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3243708" y="2882185"/>
            <a:ext cx="258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/>
              <a:t>Блоки переменного </a:t>
            </a:r>
            <a:r>
              <a:rPr lang="ru-RU" sz="1200" b="1" dirty="0" smtClean="0"/>
              <a:t>размера (иерархический подход).</a:t>
            </a:r>
            <a:endParaRPr lang="ru-RU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 smtClean="0"/>
              <a:t>«Надежность» векторов.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 smtClean="0"/>
              <a:t>Компенсация с перекрытиями.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b="1" dirty="0"/>
              <a:t>Учет статичных регионов</a:t>
            </a:r>
            <a:r>
              <a:rPr lang="ru-RU" sz="1200" b="1" dirty="0" smtClean="0"/>
              <a:t>.</a:t>
            </a:r>
            <a:endParaRPr lang="ru-RU" sz="1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6989" y="1321023"/>
            <a:ext cx="1726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Базовый алгоритм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066224" y="1321022"/>
            <a:ext cx="2303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Разработанный алгоритм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563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Модель кодека для сравнения </a:t>
            </a:r>
            <a:r>
              <a:rPr lang="ru-RU" sz="3000" b="1" dirty="0"/>
              <a:t>алгоритмов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4385520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Кодер ключевых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7903" y="4385520"/>
            <a:ext cx="1596755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Декодер ключевых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65698" y="3518769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Буфер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65698" y="2427488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err="1" smtClean="0">
                <a:solidFill>
                  <a:srgbClr val="FF0000"/>
                </a:solidFill>
                <a:latin typeface="Arial"/>
              </a:rPr>
              <a:t>Межкадровое</a:t>
            </a:r>
            <a:r>
              <a:rPr lang="ru-RU" sz="1400" b="1" dirty="0" smtClean="0">
                <a:solidFill>
                  <a:srgbClr val="FF0000"/>
                </a:solidFill>
                <a:latin typeface="Arial"/>
              </a:rPr>
              <a:t> предсказание</a:t>
            </a:r>
            <a:endParaRPr lang="en-US" sz="14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1282" y="3303016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Разбиение потока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57386" y="2420888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Пропуск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563888" y="1988840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  <a:endCxn id="6" idx="1"/>
          </p:cNvCxnSpPr>
          <p:nvPr/>
        </p:nvCxnSpPr>
        <p:spPr>
          <a:xfrm>
            <a:off x="3398182" y="4655520"/>
            <a:ext cx="30972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9" idx="0"/>
            <a:endCxn id="10" idx="1"/>
          </p:cNvCxnSpPr>
          <p:nvPr/>
        </p:nvCxnSpPr>
        <p:spPr>
          <a:xfrm rot="5400000" flipH="1" flipV="1">
            <a:off x="1455889" y="2901520"/>
            <a:ext cx="612128" cy="1908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" idx="2"/>
            <a:endCxn id="5" idx="1"/>
          </p:cNvCxnSpPr>
          <p:nvPr/>
        </p:nvCxnSpPr>
        <p:spPr>
          <a:xfrm rot="16200000" flipH="1">
            <a:off x="1380860" y="4128676"/>
            <a:ext cx="812504" cy="24118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1" idx="2"/>
            <a:endCxn id="9" idx="1"/>
          </p:cNvCxnSpPr>
          <p:nvPr/>
        </p:nvCxnSpPr>
        <p:spPr>
          <a:xfrm flipV="1">
            <a:off x="630724" y="3573016"/>
            <a:ext cx="290558" cy="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0"/>
            <a:endCxn id="8" idx="2"/>
          </p:cNvCxnSpPr>
          <p:nvPr/>
        </p:nvCxnSpPr>
        <p:spPr>
          <a:xfrm flipV="1">
            <a:off x="5410937" y="2967488"/>
            <a:ext cx="0" cy="55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92080" y="477046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</a:t>
            </a:r>
            <a:r>
              <a:rPr lang="ru-RU" sz="1400" dirty="0" smtClean="0"/>
              <a:t>осстановленные ключевые кадры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72200" y="3500449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Формирование потока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Соединительная линия уступом 33"/>
          <p:cNvCxnSpPr>
            <a:stCxn id="6" idx="3"/>
            <a:endCxn id="32" idx="2"/>
          </p:cNvCxnSpPr>
          <p:nvPr/>
        </p:nvCxnSpPr>
        <p:spPr>
          <a:xfrm flipV="1">
            <a:off x="5304658" y="4040449"/>
            <a:ext cx="1812781" cy="61507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6" idx="3"/>
            <a:endCxn id="7" idx="2"/>
          </p:cNvCxnSpPr>
          <p:nvPr/>
        </p:nvCxnSpPr>
        <p:spPr>
          <a:xfrm flipV="1">
            <a:off x="5304658" y="4058769"/>
            <a:ext cx="106279" cy="59675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8" idx="3"/>
            <a:endCxn id="32" idx="0"/>
          </p:cNvCxnSpPr>
          <p:nvPr/>
        </p:nvCxnSpPr>
        <p:spPr>
          <a:xfrm>
            <a:off x="6156176" y="2697488"/>
            <a:ext cx="961263" cy="80296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7421614" y="3508839"/>
            <a:ext cx="23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Декодированная видеопоследовательность</a:t>
            </a:r>
            <a:endParaRPr lang="ru-RU" sz="1400" dirty="0"/>
          </a:p>
        </p:txBody>
      </p:sp>
      <p:cxnSp>
        <p:nvCxnSpPr>
          <p:cNvPr id="49" name="Прямая со стрелкой 48"/>
          <p:cNvCxnSpPr>
            <a:stCxn id="32" idx="3"/>
            <a:endCxn id="47" idx="0"/>
          </p:cNvCxnSpPr>
          <p:nvPr/>
        </p:nvCxnSpPr>
        <p:spPr>
          <a:xfrm>
            <a:off x="7862678" y="3770449"/>
            <a:ext cx="4944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-828034" y="3311704"/>
            <a:ext cx="23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Оригинальная видеопоследовательность</a:t>
            </a:r>
            <a:endParaRPr lang="ru-RU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99592" y="4633972"/>
            <a:ext cx="11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Ключевые кадры</a:t>
            </a:r>
            <a:endParaRPr lang="ru-RU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064035" y="2050081"/>
            <a:ext cx="163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Промежуточные кадры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156176" y="1988840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Восстановленные промежуточные кадры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88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Work\PhD\svn\Presentation\niitv\sig_soccer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" t="51202" r="6355"/>
          <a:stretch/>
        </p:blipFill>
        <p:spPr bwMode="auto">
          <a:xfrm>
            <a:off x="4791698" y="4461377"/>
            <a:ext cx="3168000" cy="243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Work\PhD\svn\Presentation\niitv\sig_hall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50000" r="6762"/>
          <a:stretch/>
        </p:blipFill>
        <p:spPr bwMode="auto">
          <a:xfrm>
            <a:off x="561073" y="4408770"/>
            <a:ext cx="3168000" cy="24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Work\PhD\svn\Presentation\niitv\sig_coastguard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t="50000" r="7655"/>
          <a:stretch/>
        </p:blipFill>
        <p:spPr bwMode="auto">
          <a:xfrm>
            <a:off x="4830564" y="1916831"/>
            <a:ext cx="3024000" cy="239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Work\PhD\svn\Presentation\niitv\sig_foreman.em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50986" r="7797"/>
          <a:stretch/>
        </p:blipFill>
        <p:spPr bwMode="auto">
          <a:xfrm>
            <a:off x="561073" y="1853416"/>
            <a:ext cx="3168000" cy="24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Результаты сравнения алгоритмов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r>
              <a:rPr lang="en-US" sz="3000" b="1" dirty="0" smtClean="0"/>
              <a:t> </a:t>
            </a:r>
            <a:r>
              <a:rPr lang="ru-RU" sz="3000" b="1" dirty="0" smtClean="0"/>
              <a:t>в системе распределенном кодировании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91076" y="161950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oreman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73204" y="42117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08077" y="16195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coastguard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919899" y="42117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919899" y="5596818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</a:t>
            </a:r>
            <a:r>
              <a:rPr lang="ru-RU" dirty="0" smtClean="0"/>
              <a:t>3</a:t>
            </a:r>
            <a:r>
              <a:rPr lang="en-US" dirty="0" smtClean="0"/>
              <a:t>7%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5596818"/>
            <a:ext cx="185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-3%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207375" y="3212976"/>
            <a:ext cx="19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-11%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907704" y="3212976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-13%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2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Прямоугольник 1074"/>
          <p:cNvSpPr/>
          <p:nvPr/>
        </p:nvSpPr>
        <p:spPr>
          <a:xfrm>
            <a:off x="55169" y="1484784"/>
            <a:ext cx="8909317" cy="18002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рямоугольник 213"/>
          <p:cNvSpPr/>
          <p:nvPr/>
        </p:nvSpPr>
        <p:spPr>
          <a:xfrm>
            <a:off x="55170" y="3515209"/>
            <a:ext cx="8909317" cy="3291108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125598" y="3056677"/>
            <a:ext cx="556610" cy="101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524328" y="1556792"/>
            <a:ext cx="1080120" cy="15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Ошибки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 в распределенном кодировании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212467"/>
            <a:ext cx="125785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stCxn id="1028" idx="3"/>
            <a:endCxn id="6" idx="1"/>
          </p:cNvCxnSpPr>
          <p:nvPr/>
        </p:nvCxnSpPr>
        <p:spPr>
          <a:xfrm>
            <a:off x="1109578" y="2482467"/>
            <a:ext cx="2220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915816" y="1960848"/>
                <a:ext cx="194421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Полоса 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0" dirty="0" smtClean="0">
                            <a:latin typeface="Cambria Math"/>
                          </a:rPr>
                          <m:t>𝐪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0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60848"/>
                <a:ext cx="1944216" cy="216024"/>
              </a:xfrm>
              <a:prstGeom prst="rect">
                <a:avLst/>
              </a:prstGeom>
              <a:blipFill rotWithShape="1">
                <a:blip r:embed="rId3"/>
                <a:stretch>
                  <a:fillRect t="-29730" b="-62162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15816" y="2374455"/>
                <a:ext cx="194421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Полоса </a:t>
                </a:r>
                <a:r>
                  <a:rPr lang="en-US" sz="1600" dirty="0" smtClean="0"/>
                  <a:t>1</a:t>
                </a:r>
                <a:r>
                  <a:rPr lang="ru-RU" sz="16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0" dirty="0" smtClean="0">
                            <a:latin typeface="Cambria Math"/>
                          </a:rPr>
                          <m:t>𝐪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374455"/>
                <a:ext cx="1944216" cy="216024"/>
              </a:xfrm>
              <a:prstGeom prst="rect">
                <a:avLst/>
              </a:prstGeom>
              <a:blipFill rotWithShape="1">
                <a:blip r:embed="rId4"/>
                <a:stretch>
                  <a:fillRect t="-29730" b="-62162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915816" y="2824944"/>
                <a:ext cx="194421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Полоса 15,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0" dirty="0" smtClean="0">
                            <a:latin typeface="Cambria Math"/>
                          </a:rPr>
                          <m:t>𝐪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(</m:t>
                        </m:r>
                        <m:r>
                          <a:rPr lang="ru-RU" sz="1600" b="0" i="1" dirty="0" smtClean="0">
                            <a:latin typeface="Cambria Math"/>
                          </a:rPr>
                          <m:t>15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824944"/>
                <a:ext cx="1944216" cy="216024"/>
              </a:xfrm>
              <a:prstGeom prst="rect">
                <a:avLst/>
              </a:prstGeom>
              <a:blipFill rotWithShape="1">
                <a:blip r:embed="rId5"/>
                <a:stretch>
                  <a:fillRect t="-26316" b="-60526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15816" y="24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6" name="Соединительная линия уступом 15"/>
          <p:cNvCxnSpPr>
            <a:stCxn id="6" idx="3"/>
            <a:endCxn id="10" idx="1"/>
          </p:cNvCxnSpPr>
          <p:nvPr/>
        </p:nvCxnSpPr>
        <p:spPr>
          <a:xfrm flipV="1">
            <a:off x="2589494" y="2068860"/>
            <a:ext cx="326322" cy="41360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6" idx="3"/>
            <a:endCxn id="14" idx="1"/>
          </p:cNvCxnSpPr>
          <p:nvPr/>
        </p:nvCxnSpPr>
        <p:spPr>
          <a:xfrm>
            <a:off x="2589494" y="2482467"/>
            <a:ext cx="326322" cy="45048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96" y="1628800"/>
            <a:ext cx="143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Промежуточный кадр</a:t>
            </a:r>
            <a:endParaRPr lang="ru-R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435423"/>
            <a:ext cx="95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Кодер</a:t>
            </a:r>
            <a:endParaRPr lang="ru-RU" sz="20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331640" y="4258306"/>
            <a:ext cx="125785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" name="Прямая со стрелкой 25"/>
          <p:cNvCxnSpPr>
            <a:stCxn id="3" idx="3"/>
            <a:endCxn id="25" idx="1"/>
          </p:cNvCxnSpPr>
          <p:nvPr/>
        </p:nvCxnSpPr>
        <p:spPr>
          <a:xfrm>
            <a:off x="1109578" y="4524966"/>
            <a:ext cx="222062" cy="3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15816" y="4072429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072429"/>
                <a:ext cx="585851" cy="218926"/>
              </a:xfrm>
              <a:prstGeom prst="rect">
                <a:avLst/>
              </a:prstGeom>
              <a:blipFill rotWithShape="1">
                <a:blip r:embed="rId6"/>
                <a:stretch>
                  <a:fillRect t="-15789" b="-34211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908757" y="4417392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57" y="4417392"/>
                <a:ext cx="585851" cy="218926"/>
              </a:xfrm>
              <a:prstGeom prst="rect">
                <a:avLst/>
              </a:prstGeom>
              <a:blipFill rotWithShape="1">
                <a:blip r:embed="rId7"/>
                <a:stretch>
                  <a:fillRect t="-18421" b="-31579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2915816" y="4864517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>
                                  <a:latin typeface="Cambria Math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ru-RU" sz="1600" b="0" i="1" dirty="0" smtClean="0">
                              <a:latin typeface="Cambria Math"/>
                            </a:rPr>
                            <m:t>15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864517"/>
                <a:ext cx="585851" cy="218926"/>
              </a:xfrm>
              <a:prstGeom prst="rect">
                <a:avLst/>
              </a:prstGeom>
              <a:blipFill rotWithShape="1">
                <a:blip r:embed="rId8"/>
                <a:stretch>
                  <a:fillRect l="-2041" t="-15789" b="-34211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915816" y="4528306"/>
            <a:ext cx="576064" cy="37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31" name="Соединительная линия уступом 30"/>
          <p:cNvCxnSpPr>
            <a:stCxn id="25" idx="3"/>
            <a:endCxn id="27" idx="1"/>
          </p:cNvCxnSpPr>
          <p:nvPr/>
        </p:nvCxnSpPr>
        <p:spPr>
          <a:xfrm flipV="1">
            <a:off x="2589494" y="4181892"/>
            <a:ext cx="326322" cy="34641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5" idx="3"/>
            <a:endCxn id="29" idx="1"/>
          </p:cNvCxnSpPr>
          <p:nvPr/>
        </p:nvCxnSpPr>
        <p:spPr>
          <a:xfrm>
            <a:off x="2589494" y="4528306"/>
            <a:ext cx="326322" cy="44567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108520" y="350100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Результат </a:t>
            </a:r>
            <a:r>
              <a:rPr lang="ru-RU" sz="1200" dirty="0" err="1" smtClean="0"/>
              <a:t>межкадрового</a:t>
            </a:r>
            <a:r>
              <a:rPr lang="ru-RU" sz="1200" dirty="0" smtClean="0"/>
              <a:t> предсказания</a:t>
            </a:r>
            <a:endParaRPr lang="ru-RU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4470" y="3515209"/>
            <a:ext cx="125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Декодер</a:t>
            </a:r>
            <a:endParaRPr lang="ru-RU" sz="2000" b="1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292080" y="2212467"/>
            <a:ext cx="1944216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Помехоустойчивый кодер (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LDPCA\Turbo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Соединительная линия уступом 44"/>
          <p:cNvCxnSpPr>
            <a:stCxn id="10" idx="3"/>
            <a:endCxn id="44" idx="1"/>
          </p:cNvCxnSpPr>
          <p:nvPr/>
        </p:nvCxnSpPr>
        <p:spPr>
          <a:xfrm>
            <a:off x="4860032" y="2068860"/>
            <a:ext cx="432048" cy="413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14" idx="3"/>
            <a:endCxn id="44" idx="1"/>
          </p:cNvCxnSpPr>
          <p:nvPr/>
        </p:nvCxnSpPr>
        <p:spPr>
          <a:xfrm flipV="1">
            <a:off x="4860032" y="2482467"/>
            <a:ext cx="432048" cy="450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7668344" y="2032856"/>
                <a:ext cx="86409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032856"/>
                <a:ext cx="864096" cy="216024"/>
              </a:xfrm>
              <a:prstGeom prst="rect">
                <a:avLst/>
              </a:prstGeom>
              <a:blipFill rotWithShape="1">
                <a:blip r:embed="rId9"/>
                <a:stretch>
                  <a:fillRect t="-5263" b="-789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7668344" y="2374455"/>
                <a:ext cx="864096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4455"/>
                <a:ext cx="864096" cy="216024"/>
              </a:xfrm>
              <a:prstGeom prst="rect">
                <a:avLst/>
              </a:prstGeom>
              <a:blipFill rotWithShape="1">
                <a:blip r:embed="rId10"/>
                <a:stretch>
                  <a:fillRect t="-8108" b="-8108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7668343" y="2824944"/>
                <a:ext cx="864097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𝐜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ru-RU" sz="1600" b="0" i="1" dirty="0" smtClean="0">
                              <a:latin typeface="Cambria Math"/>
                            </a:rPr>
                            <m:t>15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3" y="2824944"/>
                <a:ext cx="864097" cy="216024"/>
              </a:xfrm>
              <a:prstGeom prst="rect">
                <a:avLst/>
              </a:prstGeom>
              <a:blipFill rotWithShape="1">
                <a:blip r:embed="rId11"/>
                <a:stretch>
                  <a:fillRect t="-5263" b="-789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7661434" y="24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58" name="Соединительная линия уступом 57"/>
          <p:cNvCxnSpPr>
            <a:stCxn id="44" idx="3"/>
            <a:endCxn id="54" idx="1"/>
          </p:cNvCxnSpPr>
          <p:nvPr/>
        </p:nvCxnSpPr>
        <p:spPr>
          <a:xfrm flipV="1">
            <a:off x="7236296" y="2140868"/>
            <a:ext cx="432048" cy="34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44" idx="3"/>
            <a:endCxn id="56" idx="1"/>
          </p:cNvCxnSpPr>
          <p:nvPr/>
        </p:nvCxnSpPr>
        <p:spPr>
          <a:xfrm>
            <a:off x="7236296" y="2482467"/>
            <a:ext cx="432047" cy="450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24328" y="148478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Буфер кодера</a:t>
            </a:r>
            <a:endParaRPr lang="ru-RU" sz="16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742085" y="4258306"/>
            <a:ext cx="2270075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Помехоустойчивый декодер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LDPCA\Turbo</a:t>
            </a:r>
            <a:r>
              <a:rPr lang="ru-RU" sz="1400" b="1" dirty="0">
                <a:solidFill>
                  <a:srgbClr val="000000"/>
                </a:solidFill>
                <a:latin typeface="Arial"/>
              </a:rPr>
              <a:t>)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Прямая со стрелкой 72"/>
          <p:cNvCxnSpPr>
            <a:stCxn id="44" idx="3"/>
            <a:endCxn id="55" idx="1"/>
          </p:cNvCxnSpPr>
          <p:nvPr/>
        </p:nvCxnSpPr>
        <p:spPr>
          <a:xfrm>
            <a:off x="7236296" y="2482467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3" idx="3"/>
            <a:endCxn id="44" idx="1"/>
          </p:cNvCxnSpPr>
          <p:nvPr/>
        </p:nvCxnSpPr>
        <p:spPr>
          <a:xfrm>
            <a:off x="4860032" y="2482467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" idx="3"/>
            <a:endCxn id="13" idx="1"/>
          </p:cNvCxnSpPr>
          <p:nvPr/>
        </p:nvCxnSpPr>
        <p:spPr>
          <a:xfrm>
            <a:off x="2589494" y="2482467"/>
            <a:ext cx="3263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25" idx="3"/>
            <a:endCxn id="28" idx="1"/>
          </p:cNvCxnSpPr>
          <p:nvPr/>
        </p:nvCxnSpPr>
        <p:spPr>
          <a:xfrm flipV="1">
            <a:off x="2589494" y="4526855"/>
            <a:ext cx="319263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28" idx="3"/>
            <a:endCxn id="72" idx="1"/>
          </p:cNvCxnSpPr>
          <p:nvPr/>
        </p:nvCxnSpPr>
        <p:spPr>
          <a:xfrm>
            <a:off x="3494608" y="4526855"/>
            <a:ext cx="247477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29" idx="3"/>
            <a:endCxn id="72" idx="1"/>
          </p:cNvCxnSpPr>
          <p:nvPr/>
        </p:nvCxnSpPr>
        <p:spPr>
          <a:xfrm flipV="1">
            <a:off x="3501667" y="4528306"/>
            <a:ext cx="240418" cy="445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27" idx="3"/>
            <a:endCxn id="72" idx="1"/>
          </p:cNvCxnSpPr>
          <p:nvPr/>
        </p:nvCxnSpPr>
        <p:spPr>
          <a:xfrm>
            <a:off x="3501667" y="4181892"/>
            <a:ext cx="240418" cy="3464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70" idx="2"/>
            <a:endCxn id="72" idx="0"/>
          </p:cNvCxnSpPr>
          <p:nvPr/>
        </p:nvCxnSpPr>
        <p:spPr>
          <a:xfrm rot="5400000">
            <a:off x="5919287" y="2113204"/>
            <a:ext cx="1102939" cy="3187265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Прямоугольник 109"/>
              <p:cNvSpPr/>
              <p:nvPr/>
            </p:nvSpPr>
            <p:spPr>
              <a:xfrm>
                <a:off x="6451944" y="4075355"/>
                <a:ext cx="495671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𝐪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0" name="Прямоугольник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44" y="4075355"/>
                <a:ext cx="495671" cy="216024"/>
              </a:xfrm>
              <a:prstGeom prst="rect">
                <a:avLst/>
              </a:prstGeom>
              <a:blipFill rotWithShape="1">
                <a:blip r:embed="rId12"/>
                <a:stretch>
                  <a:fillRect l="-2381" t="-8108" b="-3513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Прямоугольник 110"/>
              <p:cNvSpPr/>
              <p:nvPr/>
            </p:nvSpPr>
            <p:spPr>
              <a:xfrm>
                <a:off x="6451944" y="4416954"/>
                <a:ext cx="495671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𝐪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1" name="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44" y="4416954"/>
                <a:ext cx="495671" cy="216024"/>
              </a:xfrm>
              <a:prstGeom prst="rect">
                <a:avLst/>
              </a:prstGeom>
              <a:blipFill rotWithShape="1">
                <a:blip r:embed="rId13"/>
                <a:stretch>
                  <a:fillRect l="-2381" t="-8108" b="-35135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Прямоугольник 111"/>
              <p:cNvSpPr/>
              <p:nvPr/>
            </p:nvSpPr>
            <p:spPr>
              <a:xfrm>
                <a:off x="6451944" y="4867443"/>
                <a:ext cx="496320" cy="216024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latin typeface="Cambria Math"/>
                            </a:rPr>
                            <m:t>𝐪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ru-RU" sz="1600" b="0" i="1" dirty="0" smtClean="0">
                              <a:latin typeface="Cambria Math"/>
                            </a:rPr>
                            <m:t>15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2" name="Прямоугольник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44" y="4867443"/>
                <a:ext cx="496320" cy="216024"/>
              </a:xfrm>
              <a:prstGeom prst="rect">
                <a:avLst/>
              </a:prstGeom>
              <a:blipFill rotWithShape="1">
                <a:blip r:embed="rId14"/>
                <a:stretch>
                  <a:fillRect l="-10714" t="-5263" b="-34211"/>
                </a:stretch>
              </a:blipFill>
              <a:ln w="12700">
                <a:prstDash val="soli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444765" y="4489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14" name="Соединительная линия уступом 113"/>
          <p:cNvCxnSpPr>
            <a:stCxn id="72" idx="3"/>
            <a:endCxn id="112" idx="1"/>
          </p:cNvCxnSpPr>
          <p:nvPr/>
        </p:nvCxnSpPr>
        <p:spPr>
          <a:xfrm>
            <a:off x="6012160" y="4528306"/>
            <a:ext cx="439784" cy="4471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72" idx="3"/>
            <a:endCxn id="110" idx="1"/>
          </p:cNvCxnSpPr>
          <p:nvPr/>
        </p:nvCxnSpPr>
        <p:spPr>
          <a:xfrm flipV="1">
            <a:off x="6012160" y="4183367"/>
            <a:ext cx="439784" cy="3449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72" idx="3"/>
            <a:endCxn id="111" idx="1"/>
          </p:cNvCxnSpPr>
          <p:nvPr/>
        </p:nvCxnSpPr>
        <p:spPr>
          <a:xfrm flipV="1">
            <a:off x="6012160" y="4524966"/>
            <a:ext cx="439784" cy="3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7362310" y="4254966"/>
            <a:ext cx="1548172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О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и восстановление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0" name="Прямая со стрелкой 139"/>
          <p:cNvCxnSpPr>
            <a:stCxn id="138" idx="2"/>
            <a:endCxn id="1029" idx="0"/>
          </p:cNvCxnSpPr>
          <p:nvPr/>
        </p:nvCxnSpPr>
        <p:spPr>
          <a:xfrm>
            <a:off x="8136396" y="4794966"/>
            <a:ext cx="0" cy="5422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142"/>
          <p:cNvCxnSpPr>
            <a:stCxn id="112" idx="3"/>
            <a:endCxn id="138" idx="1"/>
          </p:cNvCxnSpPr>
          <p:nvPr/>
        </p:nvCxnSpPr>
        <p:spPr>
          <a:xfrm flipV="1">
            <a:off x="6948264" y="4524966"/>
            <a:ext cx="414046" cy="450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11" idx="3"/>
            <a:endCxn id="138" idx="1"/>
          </p:cNvCxnSpPr>
          <p:nvPr/>
        </p:nvCxnSpPr>
        <p:spPr>
          <a:xfrm>
            <a:off x="6947615" y="4524966"/>
            <a:ext cx="4146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110" idx="3"/>
            <a:endCxn id="138" idx="1"/>
          </p:cNvCxnSpPr>
          <p:nvPr/>
        </p:nvCxnSpPr>
        <p:spPr>
          <a:xfrm>
            <a:off x="6947615" y="4183367"/>
            <a:ext cx="414695" cy="34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-128756" y="5157192"/>
            <a:ext cx="158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Оценка ошибок </a:t>
            </a:r>
            <a:r>
              <a:rPr lang="ru-RU" sz="1200" dirty="0" err="1" smtClean="0"/>
              <a:t>межкадрового</a:t>
            </a:r>
            <a:r>
              <a:rPr lang="ru-RU" sz="1200" dirty="0" smtClean="0"/>
              <a:t> предсказания</a:t>
            </a:r>
            <a:endParaRPr lang="ru-RU" sz="1200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1331640" y="5925550"/>
            <a:ext cx="115212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ДКП 4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4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Прямая со стрелкой 159"/>
          <p:cNvCxnSpPr>
            <a:stCxn id="1027" idx="3"/>
            <a:endCxn id="159" idx="1"/>
          </p:cNvCxnSpPr>
          <p:nvPr/>
        </p:nvCxnSpPr>
        <p:spPr>
          <a:xfrm flipV="1">
            <a:off x="1109578" y="6195550"/>
            <a:ext cx="222062" cy="14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851920" y="5759195"/>
            <a:ext cx="1872208" cy="87271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254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Оценка параметров ошибок </a:t>
            </a:r>
            <a:r>
              <a:rPr lang="ru-RU" sz="1400" b="1" dirty="0" err="1" smtClean="0">
                <a:solidFill>
                  <a:srgbClr val="000000"/>
                </a:solidFill>
                <a:latin typeface="Arial"/>
              </a:rPr>
              <a:t>межкадрового</a:t>
            </a:r>
            <a:r>
              <a:rPr lang="ru-RU" sz="1400" b="1" dirty="0" smtClean="0">
                <a:solidFill>
                  <a:srgbClr val="000000"/>
                </a:solidFill>
                <a:latin typeface="Arial"/>
              </a:rPr>
              <a:t> предсказания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Прямоугольник 163"/>
              <p:cNvSpPr/>
              <p:nvPr/>
            </p:nvSpPr>
            <p:spPr>
              <a:xfrm>
                <a:off x="2915816" y="5733256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4" name="Прямоугольник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733256"/>
                <a:ext cx="585851" cy="218926"/>
              </a:xfrm>
              <a:prstGeom prst="rect">
                <a:avLst/>
              </a:prstGeom>
              <a:blipFill rotWithShape="1">
                <a:blip r:embed="rId15"/>
                <a:stretch>
                  <a:fillRect t="-18421" b="-7895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Прямоугольник 164"/>
              <p:cNvSpPr/>
              <p:nvPr/>
            </p:nvSpPr>
            <p:spPr>
              <a:xfrm>
                <a:off x="2906029" y="6086087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5" name="Прямоугольник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29" y="6086087"/>
                <a:ext cx="585851" cy="218926"/>
              </a:xfrm>
              <a:prstGeom prst="rect">
                <a:avLst/>
              </a:prstGeom>
              <a:blipFill rotWithShape="1">
                <a:blip r:embed="rId16"/>
                <a:stretch>
                  <a:fillRect t="-18421" b="-7895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Прямоугольник 165"/>
              <p:cNvSpPr/>
              <p:nvPr/>
            </p:nvSpPr>
            <p:spPr>
              <a:xfrm>
                <a:off x="2915816" y="6522442"/>
                <a:ext cx="585851" cy="21892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1600" i="1" dirty="0">
                              <a:latin typeface="Cambria Math"/>
                            </a:rPr>
                            <m:t>(</m:t>
                          </m:r>
                          <m:r>
                            <a:rPr lang="ru-RU" sz="1600" b="0" i="1" dirty="0" smtClean="0">
                              <a:latin typeface="Cambria Math"/>
                            </a:rPr>
                            <m:t>15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6" name="Прямоугольник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6522442"/>
                <a:ext cx="585851" cy="218926"/>
              </a:xfrm>
              <a:prstGeom prst="rect">
                <a:avLst/>
              </a:prstGeom>
              <a:blipFill rotWithShape="1">
                <a:blip r:embed="rId17"/>
                <a:stretch>
                  <a:fillRect l="-1020" t="-18421" b="-7895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2915816" y="6189133"/>
            <a:ext cx="576064" cy="37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68" name="Соединительная линия уступом 167"/>
          <p:cNvCxnSpPr>
            <a:stCxn id="159" idx="3"/>
            <a:endCxn id="164" idx="1"/>
          </p:cNvCxnSpPr>
          <p:nvPr/>
        </p:nvCxnSpPr>
        <p:spPr>
          <a:xfrm flipV="1">
            <a:off x="2483768" y="5842719"/>
            <a:ext cx="432048" cy="35283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59" idx="3"/>
            <a:endCxn id="166" idx="1"/>
          </p:cNvCxnSpPr>
          <p:nvPr/>
        </p:nvCxnSpPr>
        <p:spPr>
          <a:xfrm>
            <a:off x="2483768" y="6195550"/>
            <a:ext cx="432048" cy="4363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9" idx="3"/>
            <a:endCxn id="165" idx="1"/>
          </p:cNvCxnSpPr>
          <p:nvPr/>
        </p:nvCxnSpPr>
        <p:spPr>
          <a:xfrm>
            <a:off x="2483768" y="6195550"/>
            <a:ext cx="4222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65" idx="3"/>
          </p:cNvCxnSpPr>
          <p:nvPr/>
        </p:nvCxnSpPr>
        <p:spPr>
          <a:xfrm>
            <a:off x="3491880" y="6195550"/>
            <a:ext cx="357312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166" idx="3"/>
            <a:endCxn id="163" idx="1"/>
          </p:cNvCxnSpPr>
          <p:nvPr/>
        </p:nvCxnSpPr>
        <p:spPr>
          <a:xfrm flipV="1">
            <a:off x="3501667" y="6195550"/>
            <a:ext cx="350253" cy="4363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164" idx="3"/>
            <a:endCxn id="163" idx="1"/>
          </p:cNvCxnSpPr>
          <p:nvPr/>
        </p:nvCxnSpPr>
        <p:spPr>
          <a:xfrm>
            <a:off x="3501667" y="5842719"/>
            <a:ext cx="350253" cy="352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Прямоугольник 182"/>
              <p:cNvSpPr/>
              <p:nvPr/>
            </p:nvSpPr>
            <p:spPr>
              <a:xfrm>
                <a:off x="3742085" y="5085184"/>
                <a:ext cx="445424" cy="45233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83" name="Прямоугольник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085" y="5085184"/>
                <a:ext cx="445424" cy="452333"/>
              </a:xfrm>
              <a:prstGeom prst="rect">
                <a:avLst/>
              </a:prstGeom>
              <a:blipFill rotWithShape="1">
                <a:blip r:embed="rId18"/>
                <a:stretch>
                  <a:fillRect l="-9333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Box 185"/>
          <p:cNvSpPr txBox="1"/>
          <p:nvPr/>
        </p:nvSpPr>
        <p:spPr>
          <a:xfrm>
            <a:off x="4644008" y="5272114"/>
            <a:ext cx="381540" cy="37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Прямоугольник 190"/>
              <p:cNvSpPr/>
              <p:nvPr/>
            </p:nvSpPr>
            <p:spPr>
              <a:xfrm>
                <a:off x="4270592" y="5085184"/>
                <a:ext cx="445424" cy="45233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91" name="Прямоугольник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592" y="5085184"/>
                <a:ext cx="445424" cy="452333"/>
              </a:xfrm>
              <a:prstGeom prst="rect">
                <a:avLst/>
              </a:prstGeom>
              <a:blipFill rotWithShape="1">
                <a:blip r:embed="rId19"/>
                <a:stretch>
                  <a:fillRect l="-10667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Прямоугольник 191"/>
              <p:cNvSpPr/>
              <p:nvPr/>
            </p:nvSpPr>
            <p:spPr>
              <a:xfrm>
                <a:off x="5033364" y="5085184"/>
                <a:ext cx="517432" cy="45233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0" dirty="0" smtClean="0">
                                  <a:latin typeface="Cambria Math"/>
                                </a:rPr>
                                <m:t>𝛂</m:t>
                              </m:r>
                            </m:e>
                          </m:acc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(15)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92" name="Прямоугольник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364" y="5085184"/>
                <a:ext cx="517432" cy="452333"/>
              </a:xfrm>
              <a:prstGeom prst="rect">
                <a:avLst/>
              </a:prstGeom>
              <a:blipFill rotWithShape="1">
                <a:blip r:embed="rId20"/>
                <a:stretch>
                  <a:fillRect l="-10345"/>
                </a:stretch>
              </a:blipFill>
              <a:ln w="127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Соединительная линия уступом 192"/>
          <p:cNvCxnSpPr>
            <a:stCxn id="163" idx="0"/>
            <a:endCxn id="183" idx="2"/>
          </p:cNvCxnSpPr>
          <p:nvPr/>
        </p:nvCxnSpPr>
        <p:spPr>
          <a:xfrm rot="16200000" flipV="1">
            <a:off x="4265572" y="5236742"/>
            <a:ext cx="221678" cy="823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95"/>
          <p:cNvCxnSpPr>
            <a:stCxn id="163" idx="0"/>
            <a:endCxn id="191" idx="2"/>
          </p:cNvCxnSpPr>
          <p:nvPr/>
        </p:nvCxnSpPr>
        <p:spPr>
          <a:xfrm rot="16200000" flipV="1">
            <a:off x="4529825" y="5500996"/>
            <a:ext cx="221678" cy="2947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99"/>
          <p:cNvCxnSpPr>
            <a:stCxn id="163" idx="0"/>
            <a:endCxn id="192" idx="2"/>
          </p:cNvCxnSpPr>
          <p:nvPr/>
        </p:nvCxnSpPr>
        <p:spPr>
          <a:xfrm rot="5400000" flipH="1" flipV="1">
            <a:off x="4929213" y="5396328"/>
            <a:ext cx="221678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202"/>
          <p:cNvCxnSpPr>
            <a:stCxn id="192" idx="0"/>
            <a:endCxn id="72" idx="2"/>
          </p:cNvCxnSpPr>
          <p:nvPr/>
        </p:nvCxnSpPr>
        <p:spPr>
          <a:xfrm rot="16200000" flipV="1">
            <a:off x="4941163" y="4734266"/>
            <a:ext cx="286878" cy="4149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205"/>
          <p:cNvCxnSpPr>
            <a:stCxn id="191" idx="0"/>
            <a:endCxn id="72" idx="2"/>
          </p:cNvCxnSpPr>
          <p:nvPr/>
        </p:nvCxnSpPr>
        <p:spPr>
          <a:xfrm rot="5400000" flipH="1" flipV="1">
            <a:off x="4541774" y="4749836"/>
            <a:ext cx="286878" cy="3838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183" idx="0"/>
            <a:endCxn id="72" idx="2"/>
          </p:cNvCxnSpPr>
          <p:nvPr/>
        </p:nvCxnSpPr>
        <p:spPr>
          <a:xfrm rot="5400000" flipH="1" flipV="1">
            <a:off x="4277521" y="4485582"/>
            <a:ext cx="286878" cy="91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5724128" y="5157192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Декодирование коэффициентов каждой полосы делается независимо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1081" name="Прямая со стрелкой 1080"/>
          <p:cNvCxnSpPr/>
          <p:nvPr/>
        </p:nvCxnSpPr>
        <p:spPr>
          <a:xfrm flipH="1" flipV="1">
            <a:off x="5436096" y="4715452"/>
            <a:ext cx="399912" cy="4453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2817012" y="3311782"/>
            <a:ext cx="11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rgbClr val="FF0000"/>
                </a:solidFill>
              </a:rPr>
              <a:t>Виртуальный канал</a:t>
            </a:r>
            <a:endParaRPr lang="ru-RU" sz="10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C:\Work\Aspirant\Disser\Src\My\CodecModel\phdpres_wzf_approx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8" y="4128966"/>
            <a:ext cx="968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Aspirant\Disser\Src\My\CodecModel\phdpres_residual_est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8" y="5800952"/>
            <a:ext cx="968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Aspirant\Disser\Src\My\CodecModel\phdpres_frame_orig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8" y="2086467"/>
            <a:ext cx="968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\Aspirant\Disser\Src\My\CodecModel\phdpres_frame_decoded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96" y="5337256"/>
            <a:ext cx="968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Базовый алгоритм оценки параметров ошибок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929" y="3087485"/>
                <a:ext cx="705193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9" y="3087485"/>
                <a:ext cx="705193" cy="421013"/>
              </a:xfrm>
              <a:prstGeom prst="rect">
                <a:avLst/>
              </a:prstGeom>
              <a:blipFill rotWithShape="1">
                <a:blip r:embed="rId2"/>
                <a:stretch>
                  <a:fillRect t="-1429" r="-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>
            <a:stCxn id="6" idx="3"/>
            <a:endCxn id="10" idx="1"/>
          </p:cNvCxnSpPr>
          <p:nvPr/>
        </p:nvCxnSpPr>
        <p:spPr>
          <a:xfrm flipV="1">
            <a:off x="947122" y="3293952"/>
            <a:ext cx="207838" cy="4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34458" y="3087485"/>
                <a:ext cx="602038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000" b="1" i="0" smtClean="0">
                              <a:latin typeface="Cambria Math"/>
                            </a:rPr>
                            <m:t>𝛂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58" y="3087485"/>
                <a:ext cx="602038" cy="412934"/>
              </a:xfrm>
              <a:prstGeom prst="rect">
                <a:avLst/>
              </a:prstGeom>
              <a:blipFill rotWithShape="1">
                <a:blip r:embed="rId3"/>
                <a:stretch>
                  <a:fillRect r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13" idx="3"/>
            <a:endCxn id="8" idx="1"/>
          </p:cNvCxnSpPr>
          <p:nvPr/>
        </p:nvCxnSpPr>
        <p:spPr>
          <a:xfrm>
            <a:off x="8061002" y="3293952"/>
            <a:ext cx="3734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154960" y="2987952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>
                <a:solidFill>
                  <a:srgbClr val="000000"/>
                </a:solidFill>
                <a:latin typeface="Arial"/>
              </a:rPr>
              <a:t>Взятие абсолютных 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значени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й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948434" y="2987952"/>
                <a:ext cx="1389948" cy="612000"/>
              </a:xfrm>
              <a:prstGeom prst="rect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Расчет </a:t>
                </a:r>
                <a:r>
                  <a:rPr lang="ru-RU" sz="1200" dirty="0">
                    <a:solidFill>
                      <a:srgbClr val="000000"/>
                    </a:solidFill>
                    <a:latin typeface="Arial"/>
                  </a:rPr>
                  <a:t>выборочной 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дисперсии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34" y="2987952"/>
                <a:ext cx="1389948" cy="612000"/>
              </a:xfrm>
              <a:prstGeom prst="rect">
                <a:avLst/>
              </a:prstGeom>
              <a:blipFill rotWithShape="1">
                <a:blip r:embed="rId4"/>
                <a:stretch>
                  <a:fillRect t="-2632"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842346" y="2987952"/>
                <a:ext cx="1389948" cy="612000"/>
              </a:xfrm>
              <a:prstGeom prst="rect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36000" tIns="18000" rIns="36000" bIns="18000" rtlCol="0" anchor="ctr"/>
              <a:lstStyle/>
              <a:p>
                <a:pPr algn="ctr"/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Расчет </a:t>
                </a:r>
                <a:r>
                  <a:rPr lang="ru-RU" sz="1200" dirty="0">
                    <a:solidFill>
                      <a:srgbClr val="000000"/>
                    </a:solidFill>
                    <a:latin typeface="Arial"/>
                  </a:rPr>
                  <a:t>отклонения от 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Arial"/>
                  </a:rPr>
                  <a:t>среднего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46" y="2987952"/>
                <a:ext cx="1389948" cy="612000"/>
              </a:xfrm>
              <a:prstGeom prst="rect">
                <a:avLst/>
              </a:prstGeom>
              <a:blipFill rotWithShape="1">
                <a:blip r:embed="rId5"/>
                <a:stretch>
                  <a:fillRect t="-1681"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6671054" y="2987952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Оценка масштаба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11" idx="1"/>
          </p:cNvCxnSpPr>
          <p:nvPr/>
        </p:nvCxnSpPr>
        <p:spPr>
          <a:xfrm>
            <a:off x="2544908" y="3293952"/>
            <a:ext cx="40352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2" idx="1"/>
          </p:cNvCxnSpPr>
          <p:nvPr/>
        </p:nvCxnSpPr>
        <p:spPr>
          <a:xfrm>
            <a:off x="4338382" y="3293952"/>
            <a:ext cx="5039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3"/>
            <a:endCxn id="13" idx="1"/>
          </p:cNvCxnSpPr>
          <p:nvPr/>
        </p:nvCxnSpPr>
        <p:spPr>
          <a:xfrm>
            <a:off x="6232294" y="3293952"/>
            <a:ext cx="4387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2256" y="2348880"/>
            <a:ext cx="8979346" cy="15045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52296" y="2348880"/>
                <a:ext cx="3218656" cy="647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Для каждого спектрального коэффициента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b="1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endParaRPr lang="ru-RU" sz="16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96" y="2348880"/>
                <a:ext cx="3218656" cy="647806"/>
              </a:xfrm>
              <a:prstGeom prst="rect">
                <a:avLst/>
              </a:prstGeom>
              <a:blipFill rotWithShape="1">
                <a:blip r:embed="rId6"/>
                <a:stretch>
                  <a:fillRect t="-2804" b="-8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4502876" y="2405998"/>
            <a:ext cx="3669523" cy="130337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496" y="4159251"/>
                <a:ext cx="3312368" cy="236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масштаба: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rad>
                              <m:r>
                                <a:rPr lang="ru-RU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1600" i="1">
                                  <a:latin typeface="Cambria Math"/>
                                </a:rPr>
                                <m:t>если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ru-RU" sz="1600" i="1">
                                  <a:latin typeface="Cambria Math"/>
                                </a:rPr>
                                <m:t>, иначе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59251"/>
                <a:ext cx="3312368" cy="2367186"/>
              </a:xfrm>
              <a:prstGeom prst="rect">
                <a:avLst/>
              </a:prstGeom>
              <a:blipFill rotWithShape="1">
                <a:blip r:embed="rId7"/>
                <a:stretch>
                  <a:fillRect l="-1657" t="-1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9" descr="C:\Work\Aspirant\Disser\Src\My\CodecModel\soccer_2_band1_noiseest.png"/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55225"/>
            <a:ext cx="2448000" cy="19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Овал 45"/>
          <p:cNvSpPr/>
          <p:nvPr/>
        </p:nvSpPr>
        <p:spPr>
          <a:xfrm>
            <a:off x="3584514" y="4502468"/>
            <a:ext cx="468052" cy="1220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Овал 46"/>
          <p:cNvSpPr/>
          <p:nvPr/>
        </p:nvSpPr>
        <p:spPr>
          <a:xfrm>
            <a:off x="5132686" y="4598697"/>
            <a:ext cx="288032" cy="122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71800" y="6331530"/>
            <a:ext cx="326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учитывается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в алгоритме</a:t>
            </a:r>
          </a:p>
        </p:txBody>
      </p:sp>
      <p:cxnSp>
        <p:nvCxnSpPr>
          <p:cNvPr id="55" name="Прямая со стрелкой 54"/>
          <p:cNvCxnSpPr>
            <a:stCxn id="49" idx="0"/>
            <a:endCxn id="46" idx="4"/>
          </p:cNvCxnSpPr>
          <p:nvPr/>
        </p:nvCxnSpPr>
        <p:spPr>
          <a:xfrm flipH="1" flipV="1">
            <a:off x="3818540" y="5722506"/>
            <a:ext cx="585951" cy="6090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9" idx="0"/>
            <a:endCxn id="47" idx="2"/>
          </p:cNvCxnSpPr>
          <p:nvPr/>
        </p:nvCxnSpPr>
        <p:spPr>
          <a:xfrm flipV="1">
            <a:off x="4404491" y="5208947"/>
            <a:ext cx="728195" cy="1122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2160" y="4159251"/>
            <a:ext cx="306010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 smtClean="0"/>
              <a:t>Идея модифицированного алгоритма.</a:t>
            </a:r>
          </a:p>
          <a:p>
            <a:pPr marL="342900" indent="-342900"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азбить множество ошибок в полосе на подмножества.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Проанализировать каждое подмножество независимо.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929" y="1700808"/>
                <a:ext cx="6485430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реализация случайной величины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Lap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/>
                      </a:rPr>
                      <m:t>,0)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9" y="1700808"/>
                <a:ext cx="6485430" cy="444930"/>
              </a:xfrm>
              <a:prstGeom prst="rect">
                <a:avLst/>
              </a:prstGeom>
              <a:blipFill rotWithShape="1">
                <a:blip r:embed="rId9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7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Модифицированный алгоритм оценки параметров ошибок </a:t>
            </a:r>
            <a:r>
              <a:rPr lang="ru-RU" sz="3000" b="1" dirty="0" err="1" smtClean="0"/>
              <a:t>межкадрового</a:t>
            </a:r>
            <a:r>
              <a:rPr lang="ru-RU" sz="3000" b="1" dirty="0" smtClean="0"/>
              <a:t> предсказания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981" y="3198089"/>
                <a:ext cx="70365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" y="3198089"/>
                <a:ext cx="703654" cy="412934"/>
              </a:xfrm>
              <a:prstGeom prst="rect">
                <a:avLst/>
              </a:prstGeom>
              <a:blipFill rotWithShape="1">
                <a:blip r:embed="rId2"/>
                <a:stretch>
                  <a:fillRect t="-2985" r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043608" y="2936504"/>
            <a:ext cx="1584176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Разбиение на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L</a:t>
            </a:r>
            <a:r>
              <a:rPr lang="ru-RU" sz="1400" b="1" dirty="0">
                <a:solidFill>
                  <a:srgbClr val="000000"/>
                </a:solidFill>
                <a:latin typeface="Arial"/>
              </a:rPr>
              <a:t> подмножеств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stCxn id="5" idx="3"/>
            <a:endCxn id="6" idx="1"/>
          </p:cNvCxnSpPr>
          <p:nvPr/>
        </p:nvCxnSpPr>
        <p:spPr>
          <a:xfrm>
            <a:off x="782635" y="3404556"/>
            <a:ext cx="26097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347864" y="1844824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2936504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47864" y="4653136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" name="Прямая со стрелкой 10"/>
          <p:cNvCxnSpPr>
            <a:stCxn id="6" idx="3"/>
            <a:endCxn id="9" idx="1"/>
          </p:cNvCxnSpPr>
          <p:nvPr/>
        </p:nvCxnSpPr>
        <p:spPr>
          <a:xfrm>
            <a:off x="2627784" y="3404556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8" idx="1"/>
          </p:cNvCxnSpPr>
          <p:nvPr/>
        </p:nvCxnSpPr>
        <p:spPr>
          <a:xfrm flipV="1">
            <a:off x="2627784" y="2312876"/>
            <a:ext cx="720080" cy="1091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10" idx="1"/>
          </p:cNvCxnSpPr>
          <p:nvPr/>
        </p:nvCxnSpPr>
        <p:spPr>
          <a:xfrm>
            <a:off x="2627784" y="3404556"/>
            <a:ext cx="720080" cy="17166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6182" y="39237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92080" y="2074541"/>
                <a:ext cx="708464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074541"/>
                <a:ext cx="708464" cy="476669"/>
              </a:xfrm>
              <a:prstGeom prst="rect">
                <a:avLst/>
              </a:prstGeom>
              <a:blipFill rotWithShape="1"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8" idx="3"/>
            <a:endCxn id="15" idx="1"/>
          </p:cNvCxnSpPr>
          <p:nvPr/>
        </p:nvCxnSpPr>
        <p:spPr>
          <a:xfrm>
            <a:off x="4838342" y="2312876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2079" y="3166061"/>
                <a:ext cx="700448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79" y="3166061"/>
                <a:ext cx="700448" cy="476990"/>
              </a:xfrm>
              <a:prstGeom prst="rect">
                <a:avLst/>
              </a:prstGeom>
              <a:blipFill rotWithShape="1"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92080" y="4882629"/>
                <a:ext cx="708464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0" smtClean="0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 smtClean="0"/>
                  <a:t>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82629"/>
                <a:ext cx="708464" cy="477118"/>
              </a:xfrm>
              <a:prstGeom prst="rect">
                <a:avLst/>
              </a:prstGeom>
              <a:blipFill rotWithShape="1"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9" idx="3"/>
            <a:endCxn id="17" idx="1"/>
          </p:cNvCxnSpPr>
          <p:nvPr/>
        </p:nvCxnSpPr>
        <p:spPr>
          <a:xfrm>
            <a:off x="4838342" y="3404556"/>
            <a:ext cx="4537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8" idx="1"/>
          </p:cNvCxnSpPr>
          <p:nvPr/>
        </p:nvCxnSpPr>
        <p:spPr>
          <a:xfrm>
            <a:off x="4838342" y="5121188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444208" y="2936504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Объединение результатов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1910" y="3204501"/>
                <a:ext cx="70846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10" y="3204501"/>
                <a:ext cx="708464" cy="4129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7934686" y="3404556"/>
            <a:ext cx="497224" cy="64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5" idx="3"/>
            <a:endCxn id="21" idx="1"/>
          </p:cNvCxnSpPr>
          <p:nvPr/>
        </p:nvCxnSpPr>
        <p:spPr>
          <a:xfrm>
            <a:off x="6000544" y="2312876"/>
            <a:ext cx="443664" cy="1091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7" idx="3"/>
            <a:endCxn id="21" idx="1"/>
          </p:cNvCxnSpPr>
          <p:nvPr/>
        </p:nvCxnSpPr>
        <p:spPr>
          <a:xfrm>
            <a:off x="5992527" y="3404556"/>
            <a:ext cx="4516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3"/>
            <a:endCxn id="21" idx="1"/>
          </p:cNvCxnSpPr>
          <p:nvPr/>
        </p:nvCxnSpPr>
        <p:spPr>
          <a:xfrm flipV="1">
            <a:off x="6000544" y="3404556"/>
            <a:ext cx="443664" cy="17166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66660" y="39237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830609" y="2060848"/>
                <a:ext cx="646395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09" y="2060848"/>
                <a:ext cx="646395" cy="438518"/>
              </a:xfrm>
              <a:prstGeom prst="rect">
                <a:avLst/>
              </a:prstGeom>
              <a:blipFill rotWithShape="1">
                <a:blip r:embed="rId7"/>
                <a:stretch>
                  <a:fillRect r="-6604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2771800" y="2936504"/>
                <a:ext cx="646394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936504"/>
                <a:ext cx="646394" cy="438518"/>
              </a:xfrm>
              <a:prstGeom prst="rect">
                <a:avLst/>
              </a:prstGeom>
              <a:blipFill rotWithShape="1">
                <a:blip r:embed="rId8"/>
                <a:stretch>
                  <a:fillRect r="-5660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3061510" y="4221088"/>
                <a:ext cx="646394" cy="437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510" y="4221088"/>
                <a:ext cx="646394" cy="437877"/>
              </a:xfrm>
              <a:prstGeom prst="rect">
                <a:avLst/>
              </a:prstGeom>
              <a:blipFill rotWithShape="1">
                <a:blip r:embed="rId9"/>
                <a:stretch>
                  <a:fillRect r="-6604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4279247"/>
            <a:ext cx="2304256" cy="22467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Сегментация на основе разделения смеси из </a:t>
            </a:r>
            <a:r>
              <a:rPr lang="en-US" sz="1400" i="1" dirty="0" smtClean="0"/>
              <a:t>L</a:t>
            </a:r>
            <a:r>
              <a:rPr lang="en-US" sz="1400" dirty="0" smtClean="0"/>
              <a:t> </a:t>
            </a:r>
            <a:r>
              <a:rPr lang="ru-RU" sz="1400" dirty="0"/>
              <a:t>распределений </a:t>
            </a:r>
            <a:r>
              <a:rPr lang="ru-RU" sz="1400" dirty="0" smtClean="0"/>
              <a:t>с использованием </a:t>
            </a:r>
            <a:r>
              <a:rPr lang="en-US" sz="1400" dirty="0" smtClean="0"/>
              <a:t>EM-</a:t>
            </a:r>
            <a:r>
              <a:rPr lang="ru-RU" sz="1400" dirty="0" smtClean="0"/>
              <a:t>подхода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Медианная фильтрация карты сегментов</a:t>
            </a:r>
            <a:endParaRPr lang="ru-RU" sz="1400" dirty="0"/>
          </a:p>
        </p:txBody>
      </p:sp>
      <p:cxnSp>
        <p:nvCxnSpPr>
          <p:cNvPr id="30" name="Прямая со стрелкой 29"/>
          <p:cNvCxnSpPr>
            <a:stCxn id="6" idx="2"/>
            <a:endCxn id="3" idx="0"/>
          </p:cNvCxnSpPr>
          <p:nvPr/>
        </p:nvCxnSpPr>
        <p:spPr>
          <a:xfrm>
            <a:off x="1835696" y="3872608"/>
            <a:ext cx="0" cy="40663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Work\PhD\svn\Presentation\niitv\cnm_soccer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50000" r="8235"/>
          <a:stretch/>
        </p:blipFill>
        <p:spPr bwMode="auto">
          <a:xfrm>
            <a:off x="4680000" y="2700000"/>
            <a:ext cx="3960000" cy="316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Work\PhD\svn\Presentation\niitv\cnm_football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0000" r="8064"/>
          <a:stretch/>
        </p:blipFill>
        <p:spPr bwMode="auto">
          <a:xfrm>
            <a:off x="288000" y="2700000"/>
            <a:ext cx="3960000" cy="316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>
                <a:solidFill>
                  <a:srgbClr val="000000"/>
                </a:solidFill>
              </a:rPr>
              <a:t>Сравнение </a:t>
            </a:r>
            <a:r>
              <a:rPr lang="ru-RU" sz="3000" b="1" dirty="0">
                <a:solidFill>
                  <a:srgbClr val="000000"/>
                </a:solidFill>
              </a:rPr>
              <a:t>алгоритмов </a:t>
            </a:r>
            <a:r>
              <a:rPr lang="ru-RU" sz="3000" b="1" smtClean="0">
                <a:solidFill>
                  <a:srgbClr val="000000"/>
                </a:solidFill>
              </a:rPr>
              <a:t>оценки параметров ошибок </a:t>
            </a:r>
            <a:r>
              <a:rPr lang="ru-RU" sz="3000" b="1" dirty="0" err="1" smtClean="0">
                <a:solidFill>
                  <a:srgbClr val="000000"/>
                </a:solidFill>
              </a:rPr>
              <a:t>межкадрового</a:t>
            </a:r>
            <a:r>
              <a:rPr lang="ru-RU" sz="3000" b="1" dirty="0" smtClean="0">
                <a:solidFill>
                  <a:srgbClr val="000000"/>
                </a:solidFill>
              </a:rPr>
              <a:t> предсказания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59632" y="22048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09263" y="438249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-0.6%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22048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436966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-1.0%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2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Work\PhD\svn\Presentation\niitv\cnm_soccer_oracle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51419" r="8265"/>
          <a:stretch/>
        </p:blipFill>
        <p:spPr bwMode="auto">
          <a:xfrm>
            <a:off x="4680000" y="2700000"/>
            <a:ext cx="3960000" cy="30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Work\PhD\svn\Presentation\niitv\cnm_football_oracle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51145" r="7583"/>
          <a:stretch/>
        </p:blipFill>
        <p:spPr bwMode="auto">
          <a:xfrm>
            <a:off x="288000" y="2700000"/>
            <a:ext cx="3960000" cy="30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>
                <a:solidFill>
                  <a:srgbClr val="000000"/>
                </a:solidFill>
              </a:rPr>
              <a:t>Сравнение </a:t>
            </a:r>
            <a:r>
              <a:rPr lang="ru-RU" sz="3000" b="1" dirty="0">
                <a:solidFill>
                  <a:srgbClr val="000000"/>
                </a:solidFill>
              </a:rPr>
              <a:t>алгоритмов анализа ошибок </a:t>
            </a:r>
            <a:r>
              <a:rPr lang="ru-RU" sz="3000" b="1" dirty="0" err="1">
                <a:solidFill>
                  <a:srgbClr val="000000"/>
                </a:solidFill>
              </a:rPr>
              <a:t>межкадрового</a:t>
            </a:r>
            <a:r>
              <a:rPr lang="ru-RU" sz="3000" b="1" dirty="0">
                <a:solidFill>
                  <a:srgbClr val="000000"/>
                </a:solidFill>
              </a:rPr>
              <a:t> предсказания</a:t>
            </a:r>
            <a:r>
              <a:rPr lang="en-US" sz="3000" b="1" dirty="0" smtClean="0">
                <a:solidFill>
                  <a:srgbClr val="000000"/>
                </a:solidFill>
              </a:rPr>
              <a:t> (</a:t>
            </a:r>
            <a:r>
              <a:rPr lang="ru-RU" sz="3000" b="1" dirty="0" smtClean="0">
                <a:solidFill>
                  <a:srgbClr val="000000"/>
                </a:solidFill>
              </a:rPr>
              <a:t>реальные значения ошибок)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22048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259632" y="22048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38249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-3.8%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438249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-2.2%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Модель ошибок </a:t>
            </a:r>
            <a:r>
              <a:rPr lang="ru-RU" sz="3000" b="1" dirty="0" err="1" smtClean="0">
                <a:solidFill>
                  <a:schemeClr val="tx1"/>
                </a:solidFill>
              </a:rPr>
              <a:t>межкадрового</a:t>
            </a:r>
            <a:r>
              <a:rPr lang="ru-RU" sz="3000" b="1" dirty="0" smtClean="0">
                <a:solidFill>
                  <a:schemeClr val="tx1"/>
                </a:solidFill>
              </a:rPr>
              <a:t> предсказания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1684783"/>
              </a:xfrm>
            </p:spPr>
            <p:txBody>
              <a:bodyPr/>
              <a:lstStyle/>
              <a:p>
                <a:pPr algn="just"/>
                <a:r>
                  <a:rPr lang="ru-RU" sz="1600" b="1" dirty="0" smtClean="0"/>
                  <a:t>Определение 1</a:t>
                </a:r>
                <a:r>
                  <a:rPr lang="ru-RU" sz="1600" dirty="0" smtClean="0"/>
                  <a:t>. Будем называть множество случайных величин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={</m:t>
                        </m:r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1600" dirty="0" smtClean="0"/>
                  <a:t> </a:t>
                </a:r>
                <a:r>
                  <a:rPr lang="ru-RU" sz="1600" b="1" i="1" dirty="0" smtClean="0"/>
                  <a:t>полем ошибок</a:t>
                </a:r>
                <a:r>
                  <a:rPr lang="en-US" sz="1600" dirty="0" smtClean="0"/>
                  <a:t>.</a:t>
                </a:r>
                <a:endParaRPr lang="ru-RU" sz="1600" dirty="0" smtClean="0"/>
              </a:p>
              <a:p>
                <a:pPr algn="just"/>
                <a:endParaRPr lang="ru-RU" sz="1600" dirty="0" smtClean="0"/>
              </a:p>
              <a:p>
                <a:pPr algn="just"/>
                <a:r>
                  <a:rPr lang="ru-RU" sz="1600" b="1" dirty="0" smtClean="0"/>
                  <a:t>Определение 2</a:t>
                </a:r>
                <a:r>
                  <a:rPr lang="ru-RU" sz="1600" dirty="0"/>
                  <a:t>. Будем называть множество случайных величин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1600" b="0" i="1" smtClean="0">
                                <a:latin typeface="Cambria Math"/>
                              </a:rPr>
                              <m:t>А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={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∈{1,2,…,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1600" i="1">
                        <a:latin typeface="Cambria Math"/>
                      </a:rPr>
                      <m:t>}</m:t>
                    </m:r>
                  </m:oMath>
                </a14:m>
                <a:r>
                  <a:rPr lang="ru-RU" sz="1600" b="1" i="1" dirty="0" smtClean="0"/>
                  <a:t>, полем распределений</a:t>
                </a:r>
                <a:r>
                  <a:rPr lang="en-US" sz="1600" dirty="0" smtClean="0"/>
                  <a:t>.</a:t>
                </a:r>
                <a:endParaRPr lang="ru-RU" sz="1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1684783"/>
              </a:xfrm>
              <a:blipFill rotWithShape="1">
                <a:blip r:embed="rId2"/>
                <a:stretch>
                  <a:fillRect l="-222" t="-1087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1617522" y="3573016"/>
                <a:ext cx="504056" cy="504056"/>
              </a:xfrm>
              <a:prstGeom prst="ellipse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1400" i="1">
                              <a:latin typeface="Cambria Math"/>
                            </a:rPr>
                            <m:t>А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14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22" y="3573016"/>
                <a:ext cx="504056" cy="50405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3777762" y="3573016"/>
                <a:ext cx="504056" cy="504056"/>
              </a:xfrm>
              <a:prstGeom prst="ellipse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14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2" y="3573016"/>
                <a:ext cx="504056" cy="50405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089338" y="3604342"/>
                <a:ext cx="640752" cy="44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38" y="3604342"/>
                <a:ext cx="640752" cy="441403"/>
              </a:xfrm>
              <a:prstGeom prst="rect">
                <a:avLst/>
              </a:prstGeom>
              <a:blipFill rotWithShape="1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5" idx="6"/>
            <a:endCxn id="6" idx="2"/>
          </p:cNvCxnSpPr>
          <p:nvPr/>
        </p:nvCxnSpPr>
        <p:spPr>
          <a:xfrm>
            <a:off x="2121578" y="3825044"/>
            <a:ext cx="16561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6"/>
            <a:endCxn id="7" idx="1"/>
          </p:cNvCxnSpPr>
          <p:nvPr/>
        </p:nvCxnSpPr>
        <p:spPr>
          <a:xfrm>
            <a:off x="4281818" y="3825044"/>
            <a:ext cx="18075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7602" y="3604342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параметры распределения </a:t>
            </a: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5834" y="3604342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значение ошибки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16470" y="4437112"/>
                <a:ext cx="8520026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1" dirty="0" smtClean="0"/>
                  <a:t>Допущение</a:t>
                </a:r>
                <a:r>
                  <a:rPr lang="en-US" b="1" dirty="0"/>
                  <a:t>.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А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i="1" dirty="0" smtClean="0"/>
                  <a:t> — </a:t>
                </a:r>
                <a:r>
                  <a:rPr lang="ru-RU" i="1" dirty="0" err="1" smtClean="0"/>
                  <a:t>Марковское</a:t>
                </a:r>
                <a:r>
                  <a:rPr lang="ru-RU" i="1" dirty="0" smtClean="0"/>
                  <a:t> случайное поле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70" y="4437112"/>
                <a:ext cx="8520026" cy="387927"/>
              </a:xfrm>
              <a:prstGeom prst="rect">
                <a:avLst/>
              </a:prstGeom>
              <a:blipFill rotWithShape="1">
                <a:blip r:embed="rId6"/>
                <a:stretch>
                  <a:fillRect l="-644" t="-1563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121578" y="5445224"/>
                <a:ext cx="482668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b="1">
                                  <a:latin typeface="Cambria Math"/>
                                </a:rPr>
                                <m:t>𝛂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>
                                      <a:latin typeface="Cambria Math"/>
                                    </a:rPr>
                                    <m:t>𝛂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1,2,…,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578" y="5445224"/>
                <a:ext cx="4826686" cy="848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Стрелка вниз 13"/>
          <p:cNvSpPr/>
          <p:nvPr/>
        </p:nvSpPr>
        <p:spPr>
          <a:xfrm>
            <a:off x="3777762" y="4825039"/>
            <a:ext cx="578214" cy="764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Work\PhD\svn\Presentation\niitv\final_football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5"/>
          <a:stretch/>
        </p:blipFill>
        <p:spPr bwMode="auto">
          <a:xfrm>
            <a:off x="2997025" y="1788006"/>
            <a:ext cx="3168000" cy="21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Результаты сравнения с аналогами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933510" y="13407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coastguard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116795" y="13407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00257" y="392867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65025" y="39338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hall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68474" y="13407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foreman</a:t>
            </a:r>
            <a:endParaRPr lang="ru-RU" dirty="0"/>
          </a:p>
        </p:txBody>
      </p:sp>
      <p:pic>
        <p:nvPicPr>
          <p:cNvPr id="5123" name="Picture 3" descr="C:\Work\PhD\svn\Presentation\niitv\final_coastguard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5"/>
          <a:stretch/>
        </p:blipFill>
        <p:spPr bwMode="auto">
          <a:xfrm>
            <a:off x="6012512" y="1790715"/>
            <a:ext cx="3168000" cy="2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Work\PhD\svn\Presentation\niitv\final_foreman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5"/>
          <a:stretch/>
        </p:blipFill>
        <p:spPr bwMode="auto">
          <a:xfrm>
            <a:off x="0" y="1790715"/>
            <a:ext cx="3168000" cy="21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Work\PhD\svn\Presentation\niitv\final_soccer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1"/>
          <a:stretch/>
        </p:blipFill>
        <p:spPr bwMode="auto">
          <a:xfrm>
            <a:off x="1148426" y="4317059"/>
            <a:ext cx="3168000" cy="21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Work\PhD\svn\Presentation\niitv\final_hall.em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6"/>
          <a:stretch/>
        </p:blipFill>
        <p:spPr bwMode="auto">
          <a:xfrm>
            <a:off x="4852894" y="4317059"/>
            <a:ext cx="3168000" cy="22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361783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Кодирование зависимых источников в задаче сжатия видеоинформации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2924944"/>
            <a:ext cx="37799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Совместное кодирование</a:t>
            </a:r>
            <a:r>
              <a:rPr lang="en-US" sz="2000" b="1" dirty="0" smtClean="0"/>
              <a:t> </a:t>
            </a:r>
            <a:r>
              <a:rPr lang="ru-RU" sz="2000" b="1" dirty="0" smtClean="0"/>
              <a:t>и декодирование: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общепринятый подход;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стандарты </a:t>
            </a:r>
            <a:r>
              <a:rPr lang="en-US" dirty="0" smtClean="0"/>
              <a:t>MPEG-x </a:t>
            </a:r>
            <a:r>
              <a:rPr lang="ru-RU" dirty="0" smtClean="0"/>
              <a:t>и </a:t>
            </a:r>
            <a:r>
              <a:rPr lang="en-US" dirty="0" smtClean="0"/>
              <a:t>H.26x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сложность </a:t>
            </a:r>
            <a:r>
              <a:rPr lang="ru-RU" dirty="0" smtClean="0"/>
              <a:t>кодера</a:t>
            </a:r>
            <a:r>
              <a:rPr lang="ru-R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2924944"/>
            <a:ext cx="4608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Кодирование с дополнительной информацией на декодере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снижение сложности обработки на передатчике </a:t>
            </a:r>
            <a:r>
              <a:rPr lang="ru-RU" dirty="0" smtClean="0"/>
              <a:t>видео;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в теории отсутствие проигрыша по сравнению с </a:t>
            </a:r>
            <a:r>
              <a:rPr lang="ru-RU" dirty="0" smtClean="0"/>
              <a:t>совместным кодированием и декодированием</a:t>
            </a:r>
            <a:r>
              <a:rPr lang="en-US" dirty="0" smtClean="0"/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 </a:t>
            </a:r>
            <a:r>
              <a:rPr lang="ru-RU" b="1" dirty="0"/>
              <a:t>практике наблюдается проигрыш по степени сжатия в сравнении с существующими стандартными </a:t>
            </a:r>
            <a:r>
              <a:rPr lang="ru-RU" b="1" dirty="0" smtClean="0"/>
              <a:t>кодеками.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 flipH="1">
            <a:off x="2177988" y="2562112"/>
            <a:ext cx="2502024" cy="3628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8" idx="0"/>
          </p:cNvCxnSpPr>
          <p:nvPr/>
        </p:nvCxnSpPr>
        <p:spPr>
          <a:xfrm>
            <a:off x="4680012" y="2562112"/>
            <a:ext cx="2124236" cy="3628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Внедрение результатов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200" dirty="0"/>
              <a:t>В учебном процессе кафедры </a:t>
            </a:r>
            <a:r>
              <a:rPr lang="ru-RU" altLang="ru-RU" sz="2200" dirty="0" smtClean="0"/>
              <a:t>инфокоммуникационных систем </a:t>
            </a:r>
            <a:r>
              <a:rPr lang="ru-RU" altLang="ru-RU" sz="2200" dirty="0"/>
              <a:t>ГУАП</a:t>
            </a:r>
            <a:endParaRPr lang="en-US" altLang="ru-RU" sz="2200" dirty="0"/>
          </a:p>
          <a:p>
            <a:pPr lvl="1" eaLnBrk="1" hangingPunct="1">
              <a:buFontTx/>
              <a:buChar char="•"/>
            </a:pPr>
            <a:r>
              <a:rPr lang="ru-RU" altLang="ru-RU" sz="2200" dirty="0"/>
              <a:t>Курс </a:t>
            </a:r>
            <a:r>
              <a:rPr lang="ru-RU" altLang="ru-RU" sz="2200" dirty="0" smtClean="0"/>
              <a:t>«Мультимедиа технологии»</a:t>
            </a:r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Курс «Цифровая обработка изображений»</a:t>
            </a:r>
            <a:endParaRPr lang="ru-RU" altLang="ru-RU" sz="2200" dirty="0"/>
          </a:p>
          <a:p>
            <a:pPr eaLnBrk="1" hangingPunct="1"/>
            <a:endParaRPr lang="ru-RU" altLang="ru-RU" sz="2200" dirty="0"/>
          </a:p>
          <a:p>
            <a:pPr eaLnBrk="1" hangingPunct="1"/>
            <a:r>
              <a:rPr lang="ru-RU" altLang="ru-RU" sz="2200" dirty="0"/>
              <a:t>ЗАО «Интел А</a:t>
            </a:r>
            <a:r>
              <a:rPr lang="en-US" altLang="ru-RU" sz="2200" dirty="0"/>
              <a:t>/</a:t>
            </a:r>
            <a:r>
              <a:rPr lang="ru-RU" altLang="ru-RU" sz="2200" dirty="0"/>
              <a:t>О» в проекте </a:t>
            </a:r>
            <a:r>
              <a:rPr lang="ru-RU" altLang="ru-RU" sz="2200" dirty="0" smtClean="0"/>
              <a:t>«Разработка цепочки фильтров постобработки видеоданных»</a:t>
            </a:r>
            <a:endParaRPr lang="ru-RU" altLang="ru-RU" sz="2200" dirty="0"/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Алгоритм поиска истинного движения в видеопоследовательностях</a:t>
            </a:r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Алгоритм определения статичных регионов в видеопоследовательностях</a:t>
            </a:r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Иерархический алгоритм временной интерполяции кадров</a:t>
            </a:r>
            <a:endParaRPr lang="ru-RU" dirty="0"/>
          </a:p>
        </p:txBody>
      </p:sp>
      <p:sp>
        <p:nvSpPr>
          <p:cNvPr id="2253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7A9800-FD09-4C8D-B477-8FA02572BFFA}" type="slidenum">
              <a:rPr lang="ru-RU" altLang="ru-RU" smtClean="0"/>
              <a:pPr eaLnBrk="1" hangingPunct="1"/>
              <a:t>20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Положения, выносимые на защиту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Алгоритм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для кодеков видеоинформации, основанных на принципах кодирования зависимых источников с дополнительной информацией на декодере, позволяющий уменьшить по сравнению с существующими алгоритмами число ошибок предсказания за счет использования временной интерполяции с учетом истинного движения объектов</a:t>
            </a:r>
            <a:r>
              <a:rPr lang="ru-RU" altLang="ru-RU" sz="1600" dirty="0" smtClean="0"/>
              <a:t>.</a:t>
            </a:r>
            <a:endParaRPr lang="en-US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Модель кодека без обратной связи, позволяющая производить сравнение алгоритмов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в системах кодирования зависимых источников видеоинформации с дополнительной информацией на декодере</a:t>
            </a:r>
            <a:r>
              <a:rPr lang="ru-RU" altLang="ru-RU" sz="1600" dirty="0" smtClean="0"/>
              <a:t>.</a:t>
            </a:r>
            <a:endParaRPr lang="en-US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Модифицированный алгоритм оценки параметров ошибок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в спектральной области, который за счет учета неоднородности ошибок в </a:t>
            </a:r>
            <a:r>
              <a:rPr lang="ru-RU" altLang="ru-RU" sz="1600" smtClean="0"/>
              <a:t>спектральных коэффициентах </a:t>
            </a:r>
            <a:r>
              <a:rPr lang="ru-RU" altLang="ru-RU" sz="1600" dirty="0"/>
              <a:t>позволяет уменьшить битовые затраты на восстановление промежуточного кадра</a:t>
            </a:r>
            <a:r>
              <a:rPr lang="ru-RU" altLang="ru-RU" sz="1600" dirty="0" smtClean="0"/>
              <a:t>.</a:t>
            </a:r>
            <a:endParaRPr lang="en-US" altLang="ru-RU" sz="1600" dirty="0" smtClean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endParaRPr lang="ru-RU" altLang="ru-RU" sz="1600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ru-RU" altLang="ru-RU" sz="1600" dirty="0"/>
              <a:t>Модель ошибок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предсказания, основанная на Марковских случайных полях, которая позволяет учитывать пространственную зависимость между ошибками в </a:t>
            </a:r>
            <a:r>
              <a:rPr lang="ru-RU" altLang="ru-RU" sz="1600" dirty="0" smtClean="0"/>
              <a:t>спектральных коэффициентах.</a:t>
            </a:r>
            <a:endParaRPr lang="ru-RU" altLang="ru-RU" sz="1600" dirty="0" smtClean="0"/>
          </a:p>
        </p:txBody>
      </p:sp>
      <p:sp>
        <p:nvSpPr>
          <p:cNvPr id="19460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EAFCFF-F2A1-4758-BE5A-D58DAB5349FC}" type="slidenum">
              <a:rPr lang="ru-RU" altLang="ru-RU" smtClean="0"/>
              <a:pPr eaLnBrk="1" hangingPunct="1"/>
              <a:t>21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Критерий Бьёнтегаарда</a:t>
            </a:r>
            <a:r>
              <a:rPr lang="ru-RU" dirty="0" smtClean="0"/>
              <a:t> (</a:t>
            </a:r>
            <a:r>
              <a:rPr lang="en-US" dirty="0" smtClean="0"/>
              <a:t>BD-Rate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 smtClean="0"/>
                  <a:t>Кривые «скорость-искажение» аппроксимируются полиномами </a:t>
                </a:r>
                <a:r>
                  <a:rPr lang="ru-RU" sz="2000" dirty="0"/>
                  <a:t>третьей </a:t>
                </a:r>
                <a:r>
                  <a:rPr lang="ru-RU" sz="2000" dirty="0" smtClean="0"/>
                  <a:t>степени: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0" dirty="0" smtClean="0">
                  <a:latin typeface="Cambria Math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endParaRPr lang="ru-RU" sz="20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ru-RU" sz="2000" dirty="0" smtClean="0"/>
                  <a:t>Разница </a:t>
                </a:r>
                <a:r>
                  <a:rPr lang="ru-RU" sz="2000" dirty="0"/>
                  <a:t>между кривыми оценивается как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Δ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limLoc m:val="undOv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400" b="0" i="1" smtClean="0">
                                <a:latin typeface="Cambria Math"/>
                              </a:rPr>
                              <m:t>𝑑𝐷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где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min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1,1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min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min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r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7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Основные результаты работы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Разработан алгоритм </a:t>
            </a:r>
            <a:r>
              <a:rPr lang="ru-RU" altLang="ru-RU" sz="1600" dirty="0"/>
              <a:t>генерации дополнительной информации на стороне декодера, использующий метод временной интерполяции, основанный на процедуре поиска истинного движения объектов в </a:t>
            </a:r>
            <a:r>
              <a:rPr lang="ru-RU" altLang="ru-RU" sz="1600" dirty="0" smtClean="0"/>
              <a:t>видеопоследовательности.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Предложена модель виртуального канала, основанная на вероятностной порождающей модели ошибок, представляющей процесс возникновения искажений с помощью скрытого Марковского случайного поля (СМСП).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Разработан модифицированный алгоритм </a:t>
            </a:r>
            <a:r>
              <a:rPr lang="ru-RU" altLang="ru-RU" sz="1600" dirty="0"/>
              <a:t>моделирования корреляционного шума, основанный на процедуре сегментации ошибок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с использованием </a:t>
            </a:r>
            <a:r>
              <a:rPr lang="ru-RU" altLang="ru-RU" sz="1600" dirty="0" smtClean="0"/>
              <a:t>EM-подхода.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 метод </a:t>
            </a:r>
            <a:r>
              <a:rPr lang="ru-RU" altLang="ru-RU" sz="1600" dirty="0"/>
              <a:t>выполнения сравнительной оценки алгоритмов генерации дополнительной информации, учитывающий тот факт, что модули системы распределенного кодирования оказывают сильное влияние друг на друга</a:t>
            </a:r>
            <a:r>
              <a:rPr lang="ru-RU" altLang="ru-RU" sz="1600" dirty="0" smtClean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 </a:t>
            </a:r>
            <a:r>
              <a:rPr lang="ru-RU" altLang="ru-RU" sz="1600" dirty="0"/>
              <a:t>м</a:t>
            </a:r>
            <a:r>
              <a:rPr lang="ru-RU" altLang="ru-RU" sz="1600" dirty="0" smtClean="0"/>
              <a:t>етод </a:t>
            </a:r>
            <a:r>
              <a:rPr lang="ru-RU" altLang="ru-RU" sz="1600" dirty="0"/>
              <a:t>построения верхней границы кривых </a:t>
            </a:r>
            <a:r>
              <a:rPr lang="ru-RU" altLang="ru-RU" sz="1600" dirty="0" smtClean="0"/>
              <a:t>«скорость-искажение», </a:t>
            </a:r>
            <a:r>
              <a:rPr lang="ru-RU" altLang="ru-RU" sz="1600" dirty="0"/>
              <a:t>показывающей для заданной степени сжатия максимально возможное качество восстановления кадров при использовании билатеральной оценки движения в модуле генерации дополнительной </a:t>
            </a:r>
            <a:r>
              <a:rPr lang="ru-RU" altLang="ru-RU" sz="1600" dirty="0" smtClean="0"/>
              <a:t>информации.</a:t>
            </a:r>
          </a:p>
        </p:txBody>
      </p:sp>
      <p:sp>
        <p:nvSpPr>
          <p:cNvPr id="2355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7C0FB6-23BA-4ED5-A432-DF37333BB1A9}" type="slidenum">
              <a:rPr lang="ru-RU" altLang="ru-RU" smtClean="0"/>
              <a:pPr eaLnBrk="1" hangingPunct="1"/>
              <a:t>23</a:t>
            </a:fld>
            <a:endParaRPr lang="ru-RU" altLang="ru-RU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/>
              <a:t>Раздел 4. Сравнительный анализ разработанных алгоритмов: моделирование корреляционного шума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1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Сравнительный анализ разработанных алгоритмов: генерация дополнительной информации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9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4525963"/>
          </a:xfrm>
        </p:spPr>
        <p:txBody>
          <a:bodyPr/>
          <a:lstStyle/>
          <a:p>
            <a:pPr algn="just"/>
            <a:r>
              <a:rPr lang="ru-RU" sz="2400" dirty="0" smtClean="0"/>
              <a:t>В работе рассматривается распределенное кодирование видеоданных, которое обеспечивает:</a:t>
            </a:r>
          </a:p>
          <a:p>
            <a:pPr lvl="1" algn="just"/>
            <a:r>
              <a:rPr lang="ru-RU" sz="2000" dirty="0" smtClean="0"/>
              <a:t>существенное снижение сложности обработки на передатчике видео, что важно, например, для устройств с ограниченными вычислительными ресурсами (мобильными источниками видео);</a:t>
            </a:r>
          </a:p>
          <a:p>
            <a:pPr lvl="1" algn="just"/>
            <a:r>
              <a:rPr lang="ru-RU" sz="2000" dirty="0" smtClean="0"/>
              <a:t>в теории отсутствие проигрыша по сравнению с существующими концепциями кодирования видео.</a:t>
            </a:r>
          </a:p>
          <a:p>
            <a:pPr algn="just"/>
            <a:r>
              <a:rPr lang="ru-RU" sz="2400" dirty="0" smtClean="0"/>
              <a:t>На практике наблюдается проигрыш по степени сжатия в сравнении с существующими стандартными кодеками (например, Н.264).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36178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Кодирование зависимых источников в задаче сжатия видеоинформации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81458" y="2057158"/>
            <a:ext cx="363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Совместное кодирование – совместное декодирование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3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4524866" y="2996951"/>
            <a:ext cx="2097820" cy="1999878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bevel/>
          </a:ln>
          <a:effectLst/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Верхняя </a:t>
            </a:r>
            <a:r>
              <a:rPr lang="ru-RU" sz="3000" b="1" dirty="0" smtClean="0">
                <a:solidFill>
                  <a:schemeClr val="tx1"/>
                </a:solidFill>
              </a:rPr>
              <a:t>граница для функции «скорость-искажение»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12000" y="2160000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Кодер </a:t>
            </a:r>
            <a:r>
              <a:rPr lang="ru-RU" sz="1400" dirty="0" err="1" smtClean="0">
                <a:solidFill>
                  <a:srgbClr val="000000"/>
                </a:solidFill>
                <a:latin typeface="Arial"/>
              </a:rPr>
              <a:t>Слепяна</a:t>
            </a:r>
            <a:r>
              <a:rPr lang="ru-RU" sz="1400" dirty="0" smtClean="0">
                <a:solidFill>
                  <a:srgbClr val="000000"/>
                </a:solidFill>
                <a:latin typeface="Arial"/>
              </a:rPr>
              <a:t>-Вулфа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412776"/>
            <a:ext cx="740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Модифицированная схема обработки промежуточных кадров: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52000" y="2160000"/>
            <a:ext cx="1476000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Декодер </a:t>
            </a:r>
            <a:r>
              <a:rPr lang="ru-RU" sz="1400" dirty="0" err="1" smtClean="0">
                <a:solidFill>
                  <a:srgbClr val="000000"/>
                </a:solidFill>
                <a:latin typeface="Arial"/>
              </a:rPr>
              <a:t>Слепяна</a:t>
            </a:r>
            <a:r>
              <a:rPr lang="ru-RU" sz="1400" dirty="0" smtClean="0">
                <a:solidFill>
                  <a:srgbClr val="000000"/>
                </a:solidFill>
                <a:latin typeface="Arial"/>
              </a:rPr>
              <a:t>-Вулфа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2000" y="2160000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Предобработка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60000" y="2160000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Постобработка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1999" y="3861048"/>
            <a:ext cx="1476000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Временная интерполяция с «оракулом»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2000" y="3861048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Постобработка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10" idx="1"/>
          </p:cNvCxnSpPr>
          <p:nvPr/>
        </p:nvCxnSpPr>
        <p:spPr>
          <a:xfrm>
            <a:off x="2102478" y="4221048"/>
            <a:ext cx="264952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4" idx="0"/>
            <a:endCxn id="7" idx="2"/>
          </p:cNvCxnSpPr>
          <p:nvPr/>
        </p:nvCxnSpPr>
        <p:spPr>
          <a:xfrm flipV="1">
            <a:off x="5490000" y="2880000"/>
            <a:ext cx="0" cy="153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3"/>
            <a:endCxn id="9" idx="1"/>
          </p:cNvCxnSpPr>
          <p:nvPr/>
        </p:nvCxnSpPr>
        <p:spPr>
          <a:xfrm>
            <a:off x="6228000" y="2520000"/>
            <a:ext cx="43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383" y="5038655"/>
                <a:ext cx="9121618" cy="148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 smtClean="0"/>
                  <a:t>Все модули, кроме модуля генерации дополнительной информации, считаются зафиксированными. В модуле генерации дополнительной информации используется временная интерполяция </a:t>
                </a:r>
                <a:r>
                  <a:rPr lang="ru-RU" sz="1400" smtClean="0"/>
                  <a:t>с «оракулом», </a:t>
                </a:r>
                <a:r>
                  <a:rPr lang="ru-RU" sz="1400" dirty="0" smtClean="0"/>
                  <a:t>основанная на билатеральной оценке движения с модифицированным критерием сопоставления блоков</a:t>
                </a:r>
                <a:r>
                  <a:rPr lang="ru-RU" sz="16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OMAD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1400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>
                                      <a:latin typeface="Cambria Math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b="0" i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1400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>
                                      <a:latin typeface="Cambria Math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sz="1400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1">
                                                  <a:latin typeface="Cambria Math"/>
                                                </a:rPr>
                                                <m:t>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sz="1400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1">
                                                  <a:latin typeface="Cambria Math"/>
                                                </a:rPr>
                                                <m:t>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1">
                                              <a:latin typeface="Cambria Math"/>
                                            </a:rPr>
                                            <m:t>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" y="5038655"/>
                <a:ext cx="9121618" cy="1486689"/>
              </a:xfrm>
              <a:prstGeom prst="rect">
                <a:avLst/>
              </a:prstGeom>
              <a:blipFill rotWithShape="1">
                <a:blip r:embed="rId2"/>
                <a:stretch>
                  <a:fillRect l="-201" t="-412" r="-2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stCxn id="8" idx="3"/>
            <a:endCxn id="5" idx="1"/>
          </p:cNvCxnSpPr>
          <p:nvPr/>
        </p:nvCxnSpPr>
        <p:spPr>
          <a:xfrm>
            <a:off x="2102478" y="2520000"/>
            <a:ext cx="3095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7" idx="1"/>
          </p:cNvCxnSpPr>
          <p:nvPr/>
        </p:nvCxnSpPr>
        <p:spPr>
          <a:xfrm>
            <a:off x="3902478" y="2520000"/>
            <a:ext cx="8495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896747" y="2317522"/>
            <a:ext cx="85525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283968" y="1957482"/>
            <a:ext cx="0" cy="299827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66841" y="3747047"/>
                <a:ext cx="477567" cy="40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41" y="3747047"/>
                <a:ext cx="477567" cy="402033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0256"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812360" y="4250269"/>
                <a:ext cx="461280" cy="402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4250269"/>
                <a:ext cx="461280" cy="402867"/>
              </a:xfrm>
              <a:prstGeom prst="rect">
                <a:avLst/>
              </a:prstGeom>
              <a:blipFill rotWithShape="1">
                <a:blip r:embed="rId4"/>
                <a:stretch>
                  <a:fillRect t="-3030" r="-10667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/>
          <p:cNvCxnSpPr/>
          <p:nvPr/>
        </p:nvCxnSpPr>
        <p:spPr>
          <a:xfrm flipH="1" flipV="1">
            <a:off x="6228184" y="4005063"/>
            <a:ext cx="156034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6228184" y="4437112"/>
            <a:ext cx="159623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2440" y="2332865"/>
                <a:ext cx="43479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332865"/>
                <a:ext cx="434798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3279" r="-8451"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9" idx="3"/>
            <a:endCxn id="33" idx="1"/>
          </p:cNvCxnSpPr>
          <p:nvPr/>
        </p:nvCxnSpPr>
        <p:spPr>
          <a:xfrm>
            <a:off x="8150478" y="2520000"/>
            <a:ext cx="3819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36096" y="3546619"/>
                <a:ext cx="4468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546619"/>
                <a:ext cx="446854" cy="376770"/>
              </a:xfrm>
              <a:prstGeom prst="rect">
                <a:avLst/>
              </a:prstGeom>
              <a:blipFill rotWithShape="1">
                <a:blip r:embed="rId6"/>
                <a:stretch>
                  <a:fillRect r="-9589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34092" y="3861048"/>
                <a:ext cx="43479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92" y="3861048"/>
                <a:ext cx="434798" cy="374270"/>
              </a:xfrm>
              <a:prstGeom prst="rect">
                <a:avLst/>
              </a:prstGeom>
              <a:blipFill rotWithShape="1">
                <a:blip r:embed="rId7"/>
                <a:stretch>
                  <a:fillRect t="-3226" r="-9859"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382" y="2335334"/>
                <a:ext cx="43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" y="2335334"/>
                <a:ext cx="43479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/>
          <p:cNvCxnSpPr>
            <a:stCxn id="39" idx="3"/>
            <a:endCxn id="8" idx="1"/>
          </p:cNvCxnSpPr>
          <p:nvPr/>
        </p:nvCxnSpPr>
        <p:spPr>
          <a:xfrm>
            <a:off x="457181" y="2520000"/>
            <a:ext cx="15481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8" idx="2"/>
            <a:endCxn id="12" idx="0"/>
          </p:cNvCxnSpPr>
          <p:nvPr/>
        </p:nvCxnSpPr>
        <p:spPr>
          <a:xfrm>
            <a:off x="1357239" y="2880000"/>
            <a:ext cx="0" cy="981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4879" y="1772816"/>
            <a:ext cx="241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Кодер </a:t>
            </a:r>
            <a:r>
              <a:rPr lang="ru-RU" dirty="0" err="1" smtClean="0"/>
              <a:t>Вайнера</a:t>
            </a:r>
            <a:r>
              <a:rPr lang="ru-RU" dirty="0" smtClean="0"/>
              <a:t>-Зива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288154" y="1772816"/>
            <a:ext cx="26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</a:t>
            </a:r>
            <a:r>
              <a:rPr lang="ru-RU" dirty="0" err="1" smtClean="0"/>
              <a:t>Вайнера</a:t>
            </a:r>
            <a:r>
              <a:rPr lang="ru-RU" dirty="0" smtClean="0"/>
              <a:t>-Зива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752000" y="3033016"/>
            <a:ext cx="1476000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Предобработка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" name="Прямая со стрелкой 61"/>
          <p:cNvCxnSpPr>
            <a:stCxn id="10" idx="0"/>
            <a:endCxn id="34" idx="2"/>
          </p:cNvCxnSpPr>
          <p:nvPr/>
        </p:nvCxnSpPr>
        <p:spPr>
          <a:xfrm flipV="1">
            <a:off x="5489999" y="3573016"/>
            <a:ext cx="1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99992" y="4565942"/>
            <a:ext cx="216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Генерация дополнительной информации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1174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Результаты сравнительного анализа разработанных алгоритмов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 smtClean="0"/>
              <a:t>По сравнению с кодеком </a:t>
            </a:r>
            <a:r>
              <a:rPr lang="en-US" sz="2400" dirty="0" smtClean="0"/>
              <a:t>DISCOVER:</a:t>
            </a:r>
          </a:p>
          <a:p>
            <a:pPr algn="just"/>
            <a:r>
              <a:rPr lang="ru-RU" sz="2400" dirty="0"/>
              <a:t>и</a:t>
            </a:r>
            <a:r>
              <a:rPr lang="ru-RU" sz="2400" dirty="0" smtClean="0"/>
              <a:t>спользование разработанного алгоритма генерации дополнительной информации позволило снизить битовые затраты при сжатии тестового множества видеопоследовательностей на </a:t>
            </a:r>
            <a:r>
              <a:rPr lang="en-US" sz="2400" dirty="0"/>
              <a:t>≈</a:t>
            </a:r>
            <a:r>
              <a:rPr lang="ru-RU" sz="2400" dirty="0" smtClean="0"/>
              <a:t>10%;</a:t>
            </a:r>
          </a:p>
          <a:p>
            <a:pPr algn="just"/>
            <a:r>
              <a:rPr lang="ru-RU" sz="2400" dirty="0" smtClean="0"/>
              <a:t>использование </a:t>
            </a:r>
            <a:r>
              <a:rPr lang="ru-RU" sz="2400" dirty="0"/>
              <a:t>разработанного алгоритма </a:t>
            </a:r>
            <a:r>
              <a:rPr lang="ru-RU" sz="2400" dirty="0" smtClean="0"/>
              <a:t>моделирования корреляционного шума </a:t>
            </a:r>
            <a:r>
              <a:rPr lang="ru-RU" sz="2400" dirty="0"/>
              <a:t>позволило снизить битовые затраты </a:t>
            </a:r>
            <a:r>
              <a:rPr lang="ru-RU" sz="2400" dirty="0" smtClean="0"/>
              <a:t>дополнительно на </a:t>
            </a:r>
            <a:r>
              <a:rPr lang="en-US" sz="2400" dirty="0" smtClean="0"/>
              <a:t>≈</a:t>
            </a:r>
            <a:r>
              <a:rPr lang="ru-RU" sz="2400" dirty="0" smtClean="0"/>
              <a:t>5%.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2. Модель истинного движения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 smtClean="0">
                              <a:latin typeface="Cambria Math"/>
                            </a:rPr>
                            <m:t>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latin typeface="Cambria Math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 smtClean="0"/>
                  <a:t>коэффициент регуляризации,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1800" dirty="0"/>
                  <a:t>–</a:t>
                </a:r>
                <a:r>
                  <a:rPr lang="ru-RU" sz="1800" dirty="0" smtClean="0"/>
                  <a:t> энергия разностного кадра,  для векторного поля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𝑽</m:t>
                    </m:r>
                  </m:oMath>
                </a14:m>
                <a:r>
                  <a:rPr lang="ru-RU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𝑠𝑚𝑜𝑜𝑡h</m:t>
                        </m:r>
                      </m:sub>
                    </m:sSub>
                  </m:oMath>
                </a14:m>
                <a:r>
                  <a:rPr lang="ru-RU" sz="1800" dirty="0" smtClean="0"/>
                  <a:t> - энергия векторного поля.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>
                          <a:latin typeface="Cambria Math"/>
                        </a:rPr>
                        <m:t>𝐕</m:t>
                      </m:r>
                      <m:r>
                        <a:rPr lang="ru-RU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0" smtClean="0">
                          <a:latin typeface="Cambria Math"/>
                        </a:rPr>
                        <m:t>𝐚𝐫𝐠𝐦𝐢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/>
                            </a:rPr>
                            <m:t>𝐕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b="1" dirty="0" smtClean="0"/>
                  <a:t>Базовый алгоритм с учетом модели истинного движения</a:t>
                </a:r>
                <a:r>
                  <a:rPr lang="ru-RU" sz="1800" dirty="0" smtClean="0"/>
                  <a:t>.</a:t>
                </a:r>
              </a:p>
              <a:p>
                <a:pPr>
                  <a:buAutoNum type="arabicPeriod"/>
                </a:pPr>
                <a:r>
                  <a:rPr lang="ru-RU" sz="1800" dirty="0" smtClean="0"/>
                  <a:t>Для заданного размера блока найти билатеральное векторное поле с минимальной ошибкой сопоставления блоков (минимизация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ru-RU" sz="1800" dirty="0" smtClean="0"/>
                  <a:t>).</a:t>
                </a:r>
              </a:p>
              <a:p>
                <a:pPr>
                  <a:buAutoNum type="arabicPeriod"/>
                </a:pPr>
                <a:r>
                  <a:rPr lang="ru-RU" sz="1800" dirty="0" smtClean="0"/>
                  <a:t>Сгладить векторное поле (уменьшение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𝑠𝑚𝑜𝑜𝑡h</m:t>
                        </m:r>
                      </m:sub>
                    </m:sSub>
                  </m:oMath>
                </a14:m>
                <a:r>
                  <a:rPr lang="ru-RU" sz="1800" dirty="0" smtClean="0"/>
                  <a:t>).</a:t>
                </a:r>
              </a:p>
              <a:p>
                <a:pPr>
                  <a:buAutoNum type="arabicPeriod"/>
                </a:pPr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b="1" dirty="0" smtClean="0"/>
                  <a:t>Основные недостатки</a:t>
                </a:r>
                <a:r>
                  <a:rPr lang="ru-RU" sz="1800" dirty="0" smtClean="0"/>
                  <a:t> </a:t>
                </a:r>
                <a:r>
                  <a:rPr lang="ru-RU" sz="1800" b="1" dirty="0">
                    <a:solidFill>
                      <a:srgbClr val="000000"/>
                    </a:solidFill>
                  </a:rPr>
                  <a:t>базового алгоритма</a:t>
                </a:r>
                <a:endParaRPr lang="ru-RU" sz="1800" dirty="0"/>
              </a:p>
              <a:p>
                <a:r>
                  <a:rPr lang="ru-RU" sz="1800" dirty="0"/>
                  <a:t>Использование блоков только одного фиксированного размера не позволяет осуществлять поиск с учетом глобального движения.</a:t>
                </a:r>
              </a:p>
              <a:p>
                <a:r>
                  <a:rPr lang="ru-RU" sz="1800" dirty="0"/>
                  <a:t>Сглаживание поля не учитывает «надежность» векторов движения.</a:t>
                </a:r>
              </a:p>
              <a:p>
                <a:pPr>
                  <a:buAutoNum type="arabicPeriod"/>
                </a:pPr>
                <a:endParaRPr lang="ru-RU" sz="1800" dirty="0" smtClean="0"/>
              </a:p>
              <a:p>
                <a:pPr>
                  <a:buAutoNum type="arabicPeriod"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1">
                <a:blip r:embed="rId2"/>
                <a:stretch>
                  <a:fillRect l="-593" b="-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9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b="1" dirty="0" smtClean="0"/>
              <a:t>Цель</a:t>
            </a:r>
            <a:r>
              <a:rPr lang="en-US" altLang="ru-RU" sz="3000" b="1" dirty="0" smtClean="0"/>
              <a:t>, </a:t>
            </a:r>
            <a:r>
              <a:rPr lang="ru-RU" altLang="ru-RU" sz="3000" b="1" dirty="0" smtClean="0"/>
              <a:t>объект и предмет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dirty="0"/>
              <a:t>Цель работы: </a:t>
            </a:r>
            <a:r>
              <a:rPr lang="ru-RU" sz="2000" dirty="0"/>
              <a:t>повышение степени сжатия без ухудшения качества восстановления видеоданных в кодеках, основанных на принципах кодирования зависимых источников с дополнительной информацией на декодере, за счет усовершенствования существующих и разработки новых способов обработки данных на стороне декодера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lnSpc>
                <a:spcPct val="80000"/>
              </a:lnSpc>
              <a:defRPr/>
            </a:pPr>
            <a:r>
              <a:rPr lang="ru-RU" sz="2000" b="1" dirty="0"/>
              <a:t>Объектом </a:t>
            </a:r>
            <a:r>
              <a:rPr lang="ru-RU" sz="2000" dirty="0"/>
              <a:t>исследования является система сжатия видеоданных, основанная на принципах кодирования зависимых источников с дополнительной информацией на декодере.</a:t>
            </a:r>
          </a:p>
          <a:p>
            <a:pPr algn="just">
              <a:lnSpc>
                <a:spcPct val="80000"/>
              </a:lnSpc>
              <a:defRPr/>
            </a:pPr>
            <a:endParaRPr lang="ru-RU" sz="2000" dirty="0"/>
          </a:p>
          <a:p>
            <a:pPr algn="just">
              <a:lnSpc>
                <a:spcPct val="80000"/>
              </a:lnSpc>
              <a:defRPr/>
            </a:pPr>
            <a:r>
              <a:rPr lang="ru-RU" sz="2000" b="1" dirty="0"/>
              <a:t>Предмет</a:t>
            </a:r>
            <a:r>
              <a:rPr lang="ru-RU" sz="2000" dirty="0"/>
              <a:t> исследования составляет процесс восстановления промежуточных кадров на стороне декодера.</a:t>
            </a:r>
          </a:p>
          <a:p>
            <a:pPr algn="just"/>
            <a:endParaRPr lang="ru-RU" sz="2000" dirty="0"/>
          </a:p>
        </p:txBody>
      </p:sp>
      <p:sp>
        <p:nvSpPr>
          <p:cNvPr id="1029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80BB9B-4484-41B6-8F3A-D725F79036DA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274638"/>
            <a:ext cx="8229600" cy="1143000"/>
          </a:xfrm>
        </p:spPr>
        <p:txBody>
          <a:bodyPr/>
          <a:lstStyle/>
          <a:p>
            <a:r>
              <a:rPr lang="ru-RU" sz="3000" b="1" dirty="0" smtClean="0"/>
              <a:t>Раздел 1. Базовая модель распределенного кодирования </a:t>
            </a:r>
            <a:r>
              <a:rPr lang="en-US" sz="3000" b="1" dirty="0" smtClean="0"/>
              <a:t>DISCOVER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5" name="Rectangle"/>
          <p:cNvSpPr/>
          <p:nvPr/>
        </p:nvSpPr>
        <p:spPr>
          <a:xfrm>
            <a:off x="257100" y="1574600"/>
            <a:ext cx="4499200" cy="3465600"/>
          </a:xfrm>
          <a:custGeom>
            <a:avLst/>
            <a:gdLst>
              <a:gd name="connsiteX0" fmla="*/ 0 w 4499200"/>
              <a:gd name="connsiteY0" fmla="*/ 1732800 h 3465600"/>
              <a:gd name="connsiteX1" fmla="*/ 2249600 w 4499200"/>
              <a:gd name="connsiteY1" fmla="*/ 0 h 3465600"/>
              <a:gd name="connsiteX2" fmla="*/ 4499200 w 4499200"/>
              <a:gd name="connsiteY2" fmla="*/ 1732800 h 3465600"/>
              <a:gd name="connsiteX3" fmla="*/ 2249600 w 4499200"/>
              <a:gd name="connsiteY3" fmla="*/ 3465600 h 34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4499200" h="3465600">
                <a:moveTo>
                  <a:pt x="0" y="0"/>
                </a:moveTo>
                <a:lnTo>
                  <a:pt x="4499200" y="0"/>
                </a:lnTo>
                <a:lnTo>
                  <a:pt x="4499200" y="3465600"/>
                </a:lnTo>
                <a:lnTo>
                  <a:pt x="0" y="3465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545454"/>
            </a:solidFill>
            <a:custDash>
              <a:ds d="200000" sp="500000"/>
            </a:custDash>
            <a:bevel/>
          </a:ln>
        </p:spPr>
      </p:sp>
      <p:sp>
        <p:nvSpPr>
          <p:cNvPr id="6" name="Rectangle"/>
          <p:cNvSpPr/>
          <p:nvPr/>
        </p:nvSpPr>
        <p:spPr>
          <a:xfrm>
            <a:off x="715966" y="4166200"/>
            <a:ext cx="1094400" cy="456000"/>
          </a:xfrm>
          <a:custGeom>
            <a:avLst/>
            <a:gdLst>
              <a:gd name="connsiteX0" fmla="*/ 0 w 1094400"/>
              <a:gd name="connsiteY0" fmla="*/ 228000 h 456000"/>
              <a:gd name="connsiteX1" fmla="*/ 547200 w 1094400"/>
              <a:gd name="connsiteY1" fmla="*/ 0 h 456000"/>
              <a:gd name="connsiteX2" fmla="*/ 1094400 w 1094400"/>
              <a:gd name="connsiteY2" fmla="*/ 228000 h 456000"/>
              <a:gd name="connsiteX3" fmla="*/ 547200 w 10944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400" h="456000">
                <a:moveTo>
                  <a:pt x="0" y="0"/>
                </a:moveTo>
                <a:lnTo>
                  <a:pt x="1094400" y="0"/>
                </a:lnTo>
                <a:lnTo>
                  <a:pt x="10944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Классификатор</a:t>
            </a:r>
          </a:p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кадров</a:t>
            </a:r>
          </a:p>
        </p:txBody>
      </p:sp>
      <p:sp>
        <p:nvSpPr>
          <p:cNvPr id="7" name="Rectangle"/>
          <p:cNvSpPr/>
          <p:nvPr/>
        </p:nvSpPr>
        <p:spPr>
          <a:xfrm>
            <a:off x="883166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ДКП</a:t>
            </a:r>
          </a:p>
        </p:txBody>
      </p:sp>
      <p:sp>
        <p:nvSpPr>
          <p:cNvPr id="8" name="Rectangle"/>
          <p:cNvSpPr/>
          <p:nvPr/>
        </p:nvSpPr>
        <p:spPr>
          <a:xfrm>
            <a:off x="1777100" y="2030600"/>
            <a:ext cx="912000" cy="456000"/>
          </a:xfrm>
          <a:custGeom>
            <a:avLst/>
            <a:gdLst>
              <a:gd name="connsiteX0" fmla="*/ 0 w 912000"/>
              <a:gd name="connsiteY0" fmla="*/ 228000 h 456000"/>
              <a:gd name="connsiteX1" fmla="*/ 456000 w 912000"/>
              <a:gd name="connsiteY1" fmla="*/ 0 h 456000"/>
              <a:gd name="connsiteX2" fmla="*/ 912000 w 912000"/>
              <a:gd name="connsiteY2" fmla="*/ 228000 h 456000"/>
              <a:gd name="connsiteX3" fmla="*/ 456000 w 912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456000">
                <a:moveTo>
                  <a:pt x="0" y="0"/>
                </a:moveTo>
                <a:lnTo>
                  <a:pt x="912000" y="0"/>
                </a:lnTo>
                <a:lnTo>
                  <a:pt x="912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Квантование</a:t>
            </a:r>
          </a:p>
        </p:txBody>
      </p:sp>
      <p:sp>
        <p:nvSpPr>
          <p:cNvPr id="9" name="Rectangle"/>
          <p:cNvSpPr/>
          <p:nvPr/>
        </p:nvSpPr>
        <p:spPr>
          <a:xfrm>
            <a:off x="29475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 smtClean="0">
                <a:solidFill>
                  <a:srgbClr val="000000"/>
                </a:solidFill>
                <a:latin typeface="Arial"/>
              </a:rPr>
              <a:t>Кодер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38215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Буфер</a:t>
            </a:r>
          </a:p>
        </p:txBody>
      </p:sp>
      <p:sp>
        <p:nvSpPr>
          <p:cNvPr id="11" name="Rectangle"/>
          <p:cNvSpPr/>
          <p:nvPr/>
        </p:nvSpPr>
        <p:spPr>
          <a:xfrm>
            <a:off x="2841100" y="2707000"/>
            <a:ext cx="972800" cy="456000"/>
          </a:xfrm>
          <a:custGeom>
            <a:avLst/>
            <a:gdLst>
              <a:gd name="connsiteX0" fmla="*/ 0 w 972800"/>
              <a:gd name="connsiteY0" fmla="*/ 228000 h 456000"/>
              <a:gd name="connsiteX1" fmla="*/ 486400 w 972800"/>
              <a:gd name="connsiteY1" fmla="*/ 0 h 456000"/>
              <a:gd name="connsiteX2" fmla="*/ 972800 w 972800"/>
              <a:gd name="connsiteY2" fmla="*/ 228000 h 456000"/>
              <a:gd name="connsiteX3" fmla="*/ 486400 w 9728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800" h="456000">
                <a:moveTo>
                  <a:pt x="0" y="0"/>
                </a:moveTo>
                <a:lnTo>
                  <a:pt x="972800" y="0"/>
                </a:lnTo>
                <a:lnTo>
                  <a:pt x="9728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lumMod val="10000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Оценка</a:t>
            </a:r>
            <a:r>
              <a:rPr sz="1064" dirty="0">
                <a:solidFill>
                  <a:srgbClr val="000000"/>
                </a:solidFill>
                <a:latin typeface="Arial"/>
              </a:rPr>
              <a:t> 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минимальной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скорости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3821500" y="41662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5029900" y="41662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Декодер ключевых кадров</a:t>
            </a:r>
          </a:p>
        </p:txBody>
      </p:sp>
      <p:sp>
        <p:nvSpPr>
          <p:cNvPr id="14" name="Rectangle"/>
          <p:cNvSpPr/>
          <p:nvPr/>
        </p:nvSpPr>
        <p:spPr>
          <a:xfrm>
            <a:off x="6300192" y="4166200"/>
            <a:ext cx="1224136" cy="456000"/>
          </a:xfrm>
          <a:custGeom>
            <a:avLst/>
            <a:gdLst>
              <a:gd name="connsiteX0" fmla="*/ 0 w 1094400"/>
              <a:gd name="connsiteY0" fmla="*/ 228000 h 456000"/>
              <a:gd name="connsiteX1" fmla="*/ 547200 w 1094400"/>
              <a:gd name="connsiteY1" fmla="*/ 0 h 456000"/>
              <a:gd name="connsiteX2" fmla="*/ 1094400 w 1094400"/>
              <a:gd name="connsiteY2" fmla="*/ 228000 h 456000"/>
              <a:gd name="connsiteX3" fmla="*/ 547200 w 10944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400" h="456000">
                <a:moveTo>
                  <a:pt x="0" y="0"/>
                </a:moveTo>
                <a:lnTo>
                  <a:pt x="1094400" y="0"/>
                </a:lnTo>
                <a:lnTo>
                  <a:pt x="10944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b="1" u="sng" dirty="0" err="1">
                <a:solidFill>
                  <a:srgbClr val="000000"/>
                </a:solidFill>
                <a:latin typeface="Arial"/>
              </a:rPr>
              <a:t>Аппроксимация</a:t>
            </a:r>
            <a:r>
              <a:rPr sz="1064" b="1" u="sng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b="1" u="sng" dirty="0" err="1">
                <a:solidFill>
                  <a:srgbClr val="000000"/>
                </a:solidFill>
                <a:latin typeface="Arial"/>
              </a:rPr>
              <a:t>кадра</a:t>
            </a:r>
            <a:endParaRPr sz="1064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6444208" y="2942600"/>
            <a:ext cx="93610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alpha val="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smtClean="0">
                <a:solidFill>
                  <a:srgbClr val="000000"/>
                </a:solidFill>
                <a:latin typeface="Arial"/>
              </a:rPr>
              <a:t>ДКП</a:t>
            </a:r>
            <a:r>
              <a:rPr lang="en-US" sz="1064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7471416" y="2942600"/>
            <a:ext cx="1230624" cy="456000"/>
          </a:xfrm>
          <a:custGeom>
            <a:avLst/>
            <a:gdLst>
              <a:gd name="connsiteX0" fmla="*/ 0 w 1124800"/>
              <a:gd name="connsiteY0" fmla="*/ 228000 h 456000"/>
              <a:gd name="connsiteX1" fmla="*/ 562400 w 1124800"/>
              <a:gd name="connsiteY1" fmla="*/ 0 h 456000"/>
              <a:gd name="connsiteX2" fmla="*/ 1124800 w 1124800"/>
              <a:gd name="connsiteY2" fmla="*/ 228000 h 456000"/>
              <a:gd name="connsiteX3" fmla="*/ 562400 w 11248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800" h="456000">
                <a:moveTo>
                  <a:pt x="0" y="0"/>
                </a:moveTo>
                <a:lnTo>
                  <a:pt x="1124800" y="0"/>
                </a:lnTo>
                <a:lnTo>
                  <a:pt x="11248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b="1" u="sng" dirty="0" err="1" smtClean="0">
                <a:solidFill>
                  <a:srgbClr val="000000"/>
                </a:solidFill>
                <a:latin typeface="Arial"/>
              </a:rPr>
              <a:t>Моделирование</a:t>
            </a:r>
            <a:r>
              <a:rPr sz="1064" b="1" u="sng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1064" b="1" u="sng" dirty="0" err="1" smtClean="0">
                <a:solidFill>
                  <a:srgbClr val="000000"/>
                </a:solidFill>
                <a:latin typeface="Arial"/>
              </a:rPr>
              <a:t>виртуального</a:t>
            </a:r>
            <a:r>
              <a:rPr sz="1064" b="1" u="sng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1064" b="1" u="sng" dirty="0" err="1" smtClean="0">
                <a:solidFill>
                  <a:srgbClr val="000000"/>
                </a:solidFill>
                <a:latin typeface="Arial"/>
              </a:rPr>
              <a:t>канала</a:t>
            </a:r>
            <a:endParaRPr sz="1064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"/>
          <p:cNvSpPr/>
          <p:nvPr/>
        </p:nvSpPr>
        <p:spPr>
          <a:xfrm>
            <a:off x="50299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  <a:gd name="connsiteX4" fmla="*/ 159600 w 760000"/>
              <a:gd name="connsiteY4" fmla="*/ 456000 h 456000"/>
              <a:gd name="connsiteX5" fmla="*/ 210773 w 760000"/>
              <a:gd name="connsiteY5" fmla="*/ 453973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b="1" u="sng" dirty="0" smtClean="0">
                <a:solidFill>
                  <a:srgbClr val="000000"/>
                </a:solidFill>
                <a:latin typeface="Arial"/>
              </a:rPr>
              <a:t>Декодер</a:t>
            </a:r>
            <a:endParaRPr sz="1064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5911500" y="2030600"/>
            <a:ext cx="1124800" cy="456000"/>
          </a:xfrm>
          <a:custGeom>
            <a:avLst/>
            <a:gdLst>
              <a:gd name="connsiteX0" fmla="*/ 0 w 1124800"/>
              <a:gd name="connsiteY0" fmla="*/ 228000 h 456000"/>
              <a:gd name="connsiteX1" fmla="*/ 562400 w 1124800"/>
              <a:gd name="connsiteY1" fmla="*/ 0 h 456000"/>
              <a:gd name="connsiteX2" fmla="*/ 1124800 w 1124800"/>
              <a:gd name="connsiteY2" fmla="*/ 228000 h 456000"/>
              <a:gd name="connsiteX3" fmla="*/ 562400 w 11248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800" h="456000">
                <a:moveTo>
                  <a:pt x="0" y="0"/>
                </a:moveTo>
                <a:lnTo>
                  <a:pt x="1124800" y="0"/>
                </a:lnTo>
                <a:lnTo>
                  <a:pt x="11248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Восстановление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ctangle"/>
          <p:cNvSpPr/>
          <p:nvPr/>
        </p:nvSpPr>
        <p:spPr>
          <a:xfrm>
            <a:off x="7196376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ОДКП</a:t>
            </a:r>
          </a:p>
        </p:txBody>
      </p:sp>
      <p:sp>
        <p:nvSpPr>
          <p:cNvPr id="21" name="Rectangle"/>
          <p:cNvSpPr/>
          <p:nvPr/>
        </p:nvSpPr>
        <p:spPr>
          <a:xfrm>
            <a:off x="2947500" y="355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lumMod val="10000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064" dirty="0">
                <a:solidFill>
                  <a:srgbClr val="000000"/>
                </a:solidFill>
                <a:latin typeface="Arial"/>
              </a:rPr>
              <a:t> CRC</a:t>
            </a:r>
          </a:p>
        </p:txBody>
      </p:sp>
      <p:sp>
        <p:nvSpPr>
          <p:cNvPr id="22" name="Rectangle"/>
          <p:cNvSpPr/>
          <p:nvPr/>
        </p:nvSpPr>
        <p:spPr>
          <a:xfrm>
            <a:off x="5029900" y="355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  <a:gd name="connsiteX4" fmla="*/ 210773 w 760000"/>
              <a:gd name="connsiteY4" fmla="*/ 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lumMod val="10000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Декодер CRC</a:t>
            </a:r>
          </a:p>
        </p:txBody>
      </p:sp>
      <p:sp>
        <p:nvSpPr>
          <p:cNvPr id="23" name="Rectangle"/>
          <p:cNvSpPr/>
          <p:nvPr/>
        </p:nvSpPr>
        <p:spPr>
          <a:xfrm>
            <a:off x="4877900" y="1574600"/>
            <a:ext cx="4134400" cy="3465600"/>
          </a:xfrm>
          <a:custGeom>
            <a:avLst/>
            <a:gdLst>
              <a:gd name="connsiteX0" fmla="*/ 0 w 4134400"/>
              <a:gd name="connsiteY0" fmla="*/ 1732800 h 3465600"/>
              <a:gd name="connsiteX1" fmla="*/ 2067200 w 4134400"/>
              <a:gd name="connsiteY1" fmla="*/ 0 h 3465600"/>
              <a:gd name="connsiteX2" fmla="*/ 4134400 w 4134400"/>
              <a:gd name="connsiteY2" fmla="*/ 1732800 h 3465600"/>
              <a:gd name="connsiteX3" fmla="*/ 2067200 w 4134400"/>
              <a:gd name="connsiteY3" fmla="*/ 3465600 h 34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4134400" h="3465600">
                <a:moveTo>
                  <a:pt x="0" y="0"/>
                </a:moveTo>
                <a:lnTo>
                  <a:pt x="4134400" y="0"/>
                </a:lnTo>
                <a:lnTo>
                  <a:pt x="4134400" y="3465600"/>
                </a:lnTo>
                <a:lnTo>
                  <a:pt x="0" y="3465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545454"/>
            </a:solidFill>
            <a:custDash>
              <a:ds d="200000" sp="500000"/>
            </a:custDash>
            <a:bevel/>
          </a:ln>
        </p:spPr>
      </p:sp>
      <p:sp>
        <p:nvSpPr>
          <p:cNvPr id="24" name="Text 179"/>
          <p:cNvSpPr txBox="1"/>
          <p:nvPr/>
        </p:nvSpPr>
        <p:spPr>
          <a:xfrm>
            <a:off x="257100" y="1620200"/>
            <a:ext cx="1915200" cy="2432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368">
                <a:solidFill>
                  <a:srgbClr val="000000"/>
                </a:solidFill>
                <a:latin typeface="Arial"/>
              </a:rPr>
              <a:t>Кодер Вайнера-Зива</a:t>
            </a:r>
          </a:p>
        </p:txBody>
      </p:sp>
      <p:sp>
        <p:nvSpPr>
          <p:cNvPr id="25" name="Text 180"/>
          <p:cNvSpPr txBox="1"/>
          <p:nvPr/>
        </p:nvSpPr>
        <p:spPr>
          <a:xfrm>
            <a:off x="6519500" y="1620200"/>
            <a:ext cx="2264800" cy="2432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368">
                <a:solidFill>
                  <a:srgbClr val="000000"/>
                </a:solidFill>
                <a:latin typeface="Arial"/>
              </a:rPr>
              <a:t>Декодер Вайнера-Зива</a:t>
            </a:r>
          </a:p>
        </p:txBody>
      </p:sp>
      <p:sp>
        <p:nvSpPr>
          <p:cNvPr id="26" name="Rectangle"/>
          <p:cNvSpPr/>
          <p:nvPr/>
        </p:nvSpPr>
        <p:spPr>
          <a:xfrm>
            <a:off x="2810700" y="1635400"/>
            <a:ext cx="3040000" cy="972800"/>
          </a:xfrm>
          <a:custGeom>
            <a:avLst/>
            <a:gdLst>
              <a:gd name="connsiteX0" fmla="*/ 0 w 3040000"/>
              <a:gd name="connsiteY0" fmla="*/ 486400 h 972800"/>
              <a:gd name="connsiteX1" fmla="*/ 1520000 w 3040000"/>
              <a:gd name="connsiteY1" fmla="*/ 0 h 972800"/>
              <a:gd name="connsiteX2" fmla="*/ 3040000 w 3040000"/>
              <a:gd name="connsiteY2" fmla="*/ 486400 h 972800"/>
              <a:gd name="connsiteX3" fmla="*/ 1520000 w 3040000"/>
              <a:gd name="connsiteY3" fmla="*/ 972800 h 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3040000" h="972800">
                <a:moveTo>
                  <a:pt x="0" y="0"/>
                </a:moveTo>
                <a:lnTo>
                  <a:pt x="3040000" y="0"/>
                </a:lnTo>
                <a:lnTo>
                  <a:pt x="3040000" y="972800"/>
                </a:lnTo>
                <a:lnTo>
                  <a:pt x="0" y="9728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000000"/>
            </a:solidFill>
            <a:custDash>
              <a:ds d="1100000" sp="500000"/>
            </a:custDash>
            <a:bevel/>
          </a:ln>
        </p:spPr>
      </p:sp>
      <p:sp>
        <p:nvSpPr>
          <p:cNvPr id="27" name="Text 181"/>
          <p:cNvSpPr txBox="1"/>
          <p:nvPr/>
        </p:nvSpPr>
        <p:spPr>
          <a:xfrm>
            <a:off x="2841100" y="1696200"/>
            <a:ext cx="1307200" cy="1824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Кодек Слепяна-Вулфа</a:t>
            </a:r>
          </a:p>
        </p:txBody>
      </p:sp>
      <p:sp>
        <p:nvSpPr>
          <p:cNvPr id="28" name="Text 182"/>
          <p:cNvSpPr txBox="1"/>
          <p:nvPr/>
        </p:nvSpPr>
        <p:spPr>
          <a:xfrm>
            <a:off x="4858496" y="1696200"/>
            <a:ext cx="577600" cy="2204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760" dirty="0" err="1">
                <a:solidFill>
                  <a:srgbClr val="000000"/>
                </a:solidFill>
                <a:latin typeface="Arial"/>
              </a:rPr>
              <a:t>обратная</a:t>
            </a:r>
            <a:r>
              <a:rPr sz="760" dirty="0">
                <a:solidFill>
                  <a:srgbClr val="000000"/>
                </a:solidFill>
                <a:latin typeface="Arial"/>
              </a:rPr>
              <a:t> </a:t>
            </a:r>
            <a:r>
              <a:rPr sz="760" dirty="0" err="1">
                <a:solidFill>
                  <a:srgbClr val="000000"/>
                </a:solidFill>
                <a:latin typeface="Arial"/>
              </a:rPr>
              <a:t>связь</a:t>
            </a:r>
            <a:endParaRPr sz="76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"/>
          <p:cNvSpPr/>
          <p:nvPr/>
        </p:nvSpPr>
        <p:spPr>
          <a:xfrm>
            <a:off x="7644300" y="4493000"/>
            <a:ext cx="1284400" cy="456000"/>
          </a:xfrm>
          <a:custGeom>
            <a:avLst/>
            <a:gdLst>
              <a:gd name="connsiteX0" fmla="*/ 0 w 1284400"/>
              <a:gd name="connsiteY0" fmla="*/ 228000 h 456000"/>
              <a:gd name="connsiteX1" fmla="*/ 642200 w 1284400"/>
              <a:gd name="connsiteY1" fmla="*/ 0 h 456000"/>
              <a:gd name="connsiteX2" fmla="*/ 1284400 w 1284400"/>
              <a:gd name="connsiteY2" fmla="*/ 228000 h 456000"/>
              <a:gd name="connsiteX3" fmla="*/ 642200 w 12844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400" h="456000">
                <a:moveTo>
                  <a:pt x="0" y="0"/>
                </a:moveTo>
                <a:lnTo>
                  <a:pt x="1284400" y="0"/>
                </a:lnTo>
                <a:lnTo>
                  <a:pt x="12844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Восстановление потока кадров</a:t>
            </a:r>
          </a:p>
        </p:txBody>
      </p:sp>
      <p:sp>
        <p:nvSpPr>
          <p:cNvPr id="30" name="Rectangle"/>
          <p:cNvSpPr/>
          <p:nvPr/>
        </p:nvSpPr>
        <p:spPr>
          <a:xfrm>
            <a:off x="533566" y="5230200"/>
            <a:ext cx="1459200" cy="5472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Оригинальная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последовательность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Rectangle"/>
          <p:cNvSpPr/>
          <p:nvPr/>
        </p:nvSpPr>
        <p:spPr>
          <a:xfrm>
            <a:off x="7556900" y="5516917"/>
            <a:ext cx="1459200" cy="5472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Восстановленная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последовательность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lines"/>
          <p:cNvSpPr/>
          <p:nvPr/>
        </p:nvSpPr>
        <p:spPr>
          <a:xfrm>
            <a:off x="454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sp>
        <p:nvSpPr>
          <p:cNvPr id="33" name="lines"/>
          <p:cNvSpPr/>
          <p:nvPr/>
        </p:nvSpPr>
        <p:spPr>
          <a:xfrm>
            <a:off x="910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sp>
        <p:nvSpPr>
          <p:cNvPr id="34" name="lines"/>
          <p:cNvSpPr/>
          <p:nvPr/>
        </p:nvSpPr>
        <p:spPr>
          <a:xfrm>
            <a:off x="1366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sp>
        <p:nvSpPr>
          <p:cNvPr id="35" name="lines"/>
          <p:cNvSpPr/>
          <p:nvPr/>
        </p:nvSpPr>
        <p:spPr>
          <a:xfrm>
            <a:off x="1822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cxnSp>
        <p:nvCxnSpPr>
          <p:cNvPr id="36" name="Прямая со стрелкой 35"/>
          <p:cNvCxnSpPr>
            <a:stCxn id="6" idx="1"/>
            <a:endCxn id="7" idx="3"/>
          </p:cNvCxnSpPr>
          <p:nvPr/>
        </p:nvCxnSpPr>
        <p:spPr>
          <a:xfrm flipV="1">
            <a:off x="1263166" y="2486600"/>
            <a:ext cx="0" cy="167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0" idx="1"/>
            <a:endCxn id="6" idx="3"/>
          </p:cNvCxnSpPr>
          <p:nvPr/>
        </p:nvCxnSpPr>
        <p:spPr>
          <a:xfrm flipV="1">
            <a:off x="1263166" y="4622200"/>
            <a:ext cx="0" cy="6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" idx="2"/>
            <a:endCxn id="8" idx="0"/>
          </p:cNvCxnSpPr>
          <p:nvPr/>
        </p:nvCxnSpPr>
        <p:spPr>
          <a:xfrm>
            <a:off x="1643166" y="2258600"/>
            <a:ext cx="1339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2"/>
            <a:endCxn id="9" idx="0"/>
          </p:cNvCxnSpPr>
          <p:nvPr/>
        </p:nvCxnSpPr>
        <p:spPr>
          <a:xfrm>
            <a:off x="2689100" y="2258600"/>
            <a:ext cx="25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9" idx="2"/>
            <a:endCxn id="10" idx="0"/>
          </p:cNvCxnSpPr>
          <p:nvPr/>
        </p:nvCxnSpPr>
        <p:spPr>
          <a:xfrm>
            <a:off x="3707500" y="2258600"/>
            <a:ext cx="11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0" idx="2"/>
            <a:endCxn id="18" idx="0"/>
          </p:cNvCxnSpPr>
          <p:nvPr/>
        </p:nvCxnSpPr>
        <p:spPr>
          <a:xfrm>
            <a:off x="4581500" y="2258600"/>
            <a:ext cx="44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9" idx="3"/>
            <a:endCxn id="11" idx="1"/>
          </p:cNvCxnSpPr>
          <p:nvPr/>
        </p:nvCxnSpPr>
        <p:spPr>
          <a:xfrm>
            <a:off x="3327500" y="2486600"/>
            <a:ext cx="0" cy="22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1" idx="3"/>
            <a:endCxn id="21" idx="1"/>
          </p:cNvCxnSpPr>
          <p:nvPr/>
        </p:nvCxnSpPr>
        <p:spPr>
          <a:xfrm>
            <a:off x="3327500" y="3163000"/>
            <a:ext cx="0" cy="38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1" idx="2"/>
            <a:endCxn id="22" idx="0"/>
          </p:cNvCxnSpPr>
          <p:nvPr/>
        </p:nvCxnSpPr>
        <p:spPr>
          <a:xfrm>
            <a:off x="3707500" y="3778600"/>
            <a:ext cx="132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8" idx="1"/>
          </p:cNvCxnSpPr>
          <p:nvPr/>
        </p:nvCxnSpPr>
        <p:spPr>
          <a:xfrm flipV="1">
            <a:off x="5409900" y="1802600"/>
            <a:ext cx="0" cy="2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4201500" y="1802600"/>
            <a:ext cx="1208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10" idx="1"/>
          </p:cNvCxnSpPr>
          <p:nvPr/>
        </p:nvCxnSpPr>
        <p:spPr>
          <a:xfrm>
            <a:off x="4201500" y="1802600"/>
            <a:ext cx="0" cy="228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8" idx="2"/>
            <a:endCxn id="19" idx="0"/>
          </p:cNvCxnSpPr>
          <p:nvPr/>
        </p:nvCxnSpPr>
        <p:spPr>
          <a:xfrm>
            <a:off x="5789900" y="2258600"/>
            <a:ext cx="12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19" idx="2"/>
            <a:endCxn id="20" idx="0"/>
          </p:cNvCxnSpPr>
          <p:nvPr/>
        </p:nvCxnSpPr>
        <p:spPr>
          <a:xfrm>
            <a:off x="7036300" y="2258600"/>
            <a:ext cx="160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6" idx="0"/>
            <a:endCxn id="15" idx="2"/>
          </p:cNvCxnSpPr>
          <p:nvPr/>
        </p:nvCxnSpPr>
        <p:spPr>
          <a:xfrm flipH="1">
            <a:off x="7380312" y="3170600"/>
            <a:ext cx="91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endCxn id="29" idx="1"/>
          </p:cNvCxnSpPr>
          <p:nvPr/>
        </p:nvCxnSpPr>
        <p:spPr>
          <a:xfrm>
            <a:off x="8286500" y="3778600"/>
            <a:ext cx="0" cy="7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20" idx="2"/>
          </p:cNvCxnSpPr>
          <p:nvPr/>
        </p:nvCxnSpPr>
        <p:spPr>
          <a:xfrm>
            <a:off x="7956376" y="225860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" idx="2"/>
            <a:endCxn id="12" idx="0"/>
          </p:cNvCxnSpPr>
          <p:nvPr/>
        </p:nvCxnSpPr>
        <p:spPr>
          <a:xfrm>
            <a:off x="1810366" y="4394200"/>
            <a:ext cx="2011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12" idx="2"/>
            <a:endCxn id="13" idx="0"/>
          </p:cNvCxnSpPr>
          <p:nvPr/>
        </p:nvCxnSpPr>
        <p:spPr>
          <a:xfrm>
            <a:off x="4581500" y="4394200"/>
            <a:ext cx="44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3" idx="2"/>
            <a:endCxn id="14" idx="0"/>
          </p:cNvCxnSpPr>
          <p:nvPr/>
        </p:nvCxnSpPr>
        <p:spPr>
          <a:xfrm>
            <a:off x="5789900" y="4394200"/>
            <a:ext cx="5102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4" idx="1"/>
            <a:endCxn id="15" idx="3"/>
          </p:cNvCxnSpPr>
          <p:nvPr/>
        </p:nvCxnSpPr>
        <p:spPr>
          <a:xfrm flipV="1">
            <a:off x="6912260" y="3398600"/>
            <a:ext cx="0" cy="76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6912260" y="3778600"/>
            <a:ext cx="1174468" cy="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6" idx="3"/>
          </p:cNvCxnSpPr>
          <p:nvPr/>
        </p:nvCxnSpPr>
        <p:spPr>
          <a:xfrm flipV="1">
            <a:off x="8086728" y="3398600"/>
            <a:ext cx="0" cy="383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8286500" y="3778600"/>
            <a:ext cx="479882" cy="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8748464" y="2258600"/>
            <a:ext cx="17918" cy="15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 flipV="1">
            <a:off x="5619654" y="2487776"/>
            <a:ext cx="0" cy="293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5619654" y="2780928"/>
            <a:ext cx="2467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16" idx="1"/>
          </p:cNvCxnSpPr>
          <p:nvPr/>
        </p:nvCxnSpPr>
        <p:spPr>
          <a:xfrm flipV="1">
            <a:off x="8086728" y="2780928"/>
            <a:ext cx="0" cy="16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endCxn id="18" idx="3"/>
          </p:cNvCxnSpPr>
          <p:nvPr/>
        </p:nvCxnSpPr>
        <p:spPr>
          <a:xfrm flipV="1">
            <a:off x="5409900" y="2486600"/>
            <a:ext cx="0" cy="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endCxn id="82" idx="0"/>
          </p:cNvCxnSpPr>
          <p:nvPr/>
        </p:nvCxnSpPr>
        <p:spPr>
          <a:xfrm>
            <a:off x="5409900" y="3170600"/>
            <a:ext cx="10343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V="1">
            <a:off x="6372200" y="2486600"/>
            <a:ext cx="0" cy="68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endCxn id="19" idx="3"/>
          </p:cNvCxnSpPr>
          <p:nvPr/>
        </p:nvCxnSpPr>
        <p:spPr>
          <a:xfrm flipV="1">
            <a:off x="6473900" y="2486600"/>
            <a:ext cx="0" cy="294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H="1">
            <a:off x="6010275" y="4394200"/>
            <a:ext cx="1885" cy="33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endCxn id="29" idx="0"/>
          </p:cNvCxnSpPr>
          <p:nvPr/>
        </p:nvCxnSpPr>
        <p:spPr>
          <a:xfrm>
            <a:off x="6012160" y="4721000"/>
            <a:ext cx="1632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29" idx="3"/>
            <a:endCxn id="31" idx="1"/>
          </p:cNvCxnSpPr>
          <p:nvPr/>
        </p:nvCxnSpPr>
        <p:spPr>
          <a:xfrm>
            <a:off x="8286500" y="4949000"/>
            <a:ext cx="0" cy="567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22" idx="4"/>
            <a:endCxn id="18" idx="5"/>
          </p:cNvCxnSpPr>
          <p:nvPr/>
        </p:nvCxnSpPr>
        <p:spPr>
          <a:xfrm flipV="1">
            <a:off x="5240673" y="2484573"/>
            <a:ext cx="0" cy="1066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"/>
          <p:cNvSpPr/>
          <p:nvPr/>
        </p:nvSpPr>
        <p:spPr>
          <a:xfrm>
            <a:off x="2947904" y="3550541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"/>
          <p:cNvSpPr/>
          <p:nvPr/>
        </p:nvSpPr>
        <p:spPr>
          <a:xfrm>
            <a:off x="5029900" y="3550541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"/>
          <p:cNvSpPr/>
          <p:nvPr/>
        </p:nvSpPr>
        <p:spPr>
          <a:xfrm>
            <a:off x="2841100" y="2707200"/>
            <a:ext cx="9804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"/>
          <p:cNvSpPr/>
          <p:nvPr/>
        </p:nvSpPr>
        <p:spPr>
          <a:xfrm>
            <a:off x="38215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"/>
          <p:cNvSpPr/>
          <p:nvPr/>
        </p:nvSpPr>
        <p:spPr>
          <a:xfrm>
            <a:off x="1824741" y="4221088"/>
            <a:ext cx="864359" cy="3226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опорные кадры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"/>
          <p:cNvSpPr/>
          <p:nvPr/>
        </p:nvSpPr>
        <p:spPr>
          <a:xfrm>
            <a:off x="179512" y="3789040"/>
            <a:ext cx="1082914" cy="3226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промежуточные кадры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"/>
          <p:cNvSpPr/>
          <p:nvPr/>
        </p:nvSpPr>
        <p:spPr>
          <a:xfrm>
            <a:off x="882426" y="2025413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"/>
          <p:cNvSpPr/>
          <p:nvPr/>
        </p:nvSpPr>
        <p:spPr>
          <a:xfrm>
            <a:off x="1777100" y="2022253"/>
            <a:ext cx="912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"/>
          <p:cNvSpPr/>
          <p:nvPr/>
        </p:nvSpPr>
        <p:spPr>
          <a:xfrm>
            <a:off x="5911500" y="2027648"/>
            <a:ext cx="11248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"/>
          <p:cNvSpPr/>
          <p:nvPr/>
        </p:nvSpPr>
        <p:spPr>
          <a:xfrm>
            <a:off x="7196376" y="2031775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"/>
          <p:cNvSpPr/>
          <p:nvPr/>
        </p:nvSpPr>
        <p:spPr>
          <a:xfrm>
            <a:off x="6444208" y="2942600"/>
            <a:ext cx="93610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805700" y="1484784"/>
            <a:ext cx="0" cy="42926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89100" y="4653136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Кодер</a:t>
            </a:r>
            <a:endParaRPr lang="ru-RU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046420" y="467154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Декодер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88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1. Основные влияющие на сжатие факторы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Точность генерации дополнительной информации</a:t>
            </a:r>
            <a:r>
              <a:rPr lang="ru-RU" sz="2000" dirty="0"/>
              <a:t>: чем меньше различий между дополнительной информацией декодера и исходными данными на стороне кодера, тем меньше проверочных бит необходимо затратить на их исправление</a:t>
            </a:r>
            <a:r>
              <a:rPr lang="ru-RU" sz="2000" dirty="0" smtClean="0"/>
              <a:t>.</a:t>
            </a:r>
          </a:p>
          <a:p>
            <a:endParaRPr lang="en-US" sz="2000" dirty="0" smtClean="0"/>
          </a:p>
          <a:p>
            <a:r>
              <a:rPr lang="ru-RU" sz="2000" b="1" dirty="0"/>
              <a:t>Эффективность исправления ошибок</a:t>
            </a:r>
            <a:r>
              <a:rPr lang="ru-RU" sz="2000" dirty="0"/>
              <a:t> в дополнительной информации, на которую </a:t>
            </a:r>
            <a:r>
              <a:rPr lang="ru-RU" sz="2000" dirty="0" smtClean="0"/>
              <a:t>влияют:</a:t>
            </a:r>
            <a:endParaRPr lang="en-US" sz="2000" dirty="0" smtClean="0"/>
          </a:p>
          <a:p>
            <a:pPr lvl="1"/>
            <a:r>
              <a:rPr lang="ru-RU" sz="1600" b="1" dirty="0" smtClean="0"/>
              <a:t>модуль </a:t>
            </a:r>
            <a:r>
              <a:rPr lang="ru-RU" sz="1600" b="1" dirty="0"/>
              <a:t>оценки параметров виртуального канала</a:t>
            </a:r>
            <a:r>
              <a:rPr lang="ru-RU" sz="1600" dirty="0"/>
              <a:t>: надежности символов оказывают существенное влияние на эффективность исправления ошибок с использованием корректирующих </a:t>
            </a:r>
            <a:r>
              <a:rPr lang="ru-RU" sz="1600" dirty="0" smtClean="0"/>
              <a:t>кодов;</a:t>
            </a:r>
            <a:endParaRPr lang="en-US" sz="1600" dirty="0" smtClean="0"/>
          </a:p>
          <a:p>
            <a:pPr lvl="1"/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</a:rPr>
              <a:t>модуль </a:t>
            </a:r>
            <a:r>
              <a:rPr lang="ru-RU" sz="1600" b="1" dirty="0">
                <a:solidFill>
                  <a:schemeClr val="bg1">
                    <a:lumMod val="50000"/>
                  </a:schemeClr>
                </a:solidFill>
              </a:rPr>
              <a:t>помехоустойчивого кодирования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: чем выше корректирующая способность кода, тем больше ошибок он позволяет исправить при фиксированной длине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0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2. Разработанный алгоритм временной интерполяции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4978896" cy="4644476"/>
          </a:xfrm>
        </p:spPr>
        <p:txBody>
          <a:bodyPr/>
          <a:lstStyle/>
          <a:p>
            <a:r>
              <a:rPr lang="ru-RU" sz="2000" dirty="0" smtClean="0"/>
              <a:t>Иерархическая оценка движения с блоками разного размера.</a:t>
            </a:r>
          </a:p>
          <a:p>
            <a:pPr marL="342900" lvl="1" indent="-342900">
              <a:buFontTx/>
              <a:buChar char="•"/>
            </a:pPr>
            <a:r>
              <a:rPr lang="ru-RU" sz="2000" dirty="0" smtClean="0"/>
              <a:t>Градиентный спуск при поиске вектора движения блока.</a:t>
            </a:r>
            <a:endParaRPr lang="ru-RU" sz="2400" dirty="0" smtClean="0"/>
          </a:p>
          <a:p>
            <a:r>
              <a:rPr lang="ru-RU" sz="2000" dirty="0" smtClean="0"/>
              <a:t>Итеративный дополнительный поиск векторов с учетом «надежностей» (аналог сглаживающей фильтрации). Вектор считается надежным, если:</a:t>
            </a:r>
          </a:p>
          <a:p>
            <a:pPr lvl="1"/>
            <a:r>
              <a:rPr lang="ru-RU" sz="1600" dirty="0" smtClean="0"/>
              <a:t>этот вектор обеспечивает  малую ошибку сопоставления блоков;</a:t>
            </a:r>
          </a:p>
          <a:p>
            <a:pPr lvl="1"/>
            <a:r>
              <a:rPr lang="ru-RU" sz="1600" dirty="0" smtClean="0"/>
              <a:t>он похож по направлению с векторами  соседних блоков.</a:t>
            </a:r>
          </a:p>
          <a:p>
            <a:r>
              <a:rPr lang="ru-RU" sz="2000" dirty="0" smtClean="0"/>
              <a:t>Учет статичных регионов.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082059" y="180884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п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оиск статичных регионов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082059" y="2312896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и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нициализация уровня иерархии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082059" y="288896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н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ачальная билатеральная оценка движения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082060" y="3500968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р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асчет надежностей векторов движение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082061" y="4005024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д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ополнительная оценка движения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Ромб 35"/>
          <p:cNvSpPr/>
          <p:nvPr/>
        </p:nvSpPr>
        <p:spPr>
          <a:xfrm>
            <a:off x="6082059" y="4509080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з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акончить поиск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Ромб 36"/>
          <p:cNvSpPr/>
          <p:nvPr/>
        </p:nvSpPr>
        <p:spPr>
          <a:xfrm>
            <a:off x="6082917" y="5013136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последний уровень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082059" y="5517192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к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омпенсация движения с перекрытиями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082918" y="6021248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н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аложение статики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Прямая со стрелкой 48"/>
          <p:cNvCxnSpPr>
            <a:stCxn id="31" idx="2"/>
            <a:endCxn id="32" idx="0"/>
          </p:cNvCxnSpPr>
          <p:nvPr/>
        </p:nvCxnSpPr>
        <p:spPr>
          <a:xfrm>
            <a:off x="7162059" y="2168840"/>
            <a:ext cx="0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2"/>
            <a:endCxn id="33" idx="0"/>
          </p:cNvCxnSpPr>
          <p:nvPr/>
        </p:nvCxnSpPr>
        <p:spPr>
          <a:xfrm>
            <a:off x="7162059" y="2672896"/>
            <a:ext cx="0" cy="21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3" idx="2"/>
            <a:endCxn id="34" idx="0"/>
          </p:cNvCxnSpPr>
          <p:nvPr/>
        </p:nvCxnSpPr>
        <p:spPr>
          <a:xfrm>
            <a:off x="7162059" y="3248960"/>
            <a:ext cx="1" cy="25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4" idx="2"/>
            <a:endCxn id="35" idx="0"/>
          </p:cNvCxnSpPr>
          <p:nvPr/>
        </p:nvCxnSpPr>
        <p:spPr>
          <a:xfrm>
            <a:off x="7162060" y="3860968"/>
            <a:ext cx="1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2"/>
            <a:endCxn id="36" idx="0"/>
          </p:cNvCxnSpPr>
          <p:nvPr/>
        </p:nvCxnSpPr>
        <p:spPr>
          <a:xfrm flipH="1">
            <a:off x="7162059" y="4365024"/>
            <a:ext cx="2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36" idx="2"/>
            <a:endCxn id="37" idx="0"/>
          </p:cNvCxnSpPr>
          <p:nvPr/>
        </p:nvCxnSpPr>
        <p:spPr>
          <a:xfrm>
            <a:off x="7162059" y="4869080"/>
            <a:ext cx="858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7" idx="2"/>
            <a:endCxn id="38" idx="0"/>
          </p:cNvCxnSpPr>
          <p:nvPr/>
        </p:nvCxnSpPr>
        <p:spPr>
          <a:xfrm flipH="1">
            <a:off x="7162059" y="5373136"/>
            <a:ext cx="858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8" idx="2"/>
            <a:endCxn id="39" idx="0"/>
          </p:cNvCxnSpPr>
          <p:nvPr/>
        </p:nvCxnSpPr>
        <p:spPr>
          <a:xfrm>
            <a:off x="7162059" y="5877192"/>
            <a:ext cx="859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 rot="5400000">
            <a:off x="6477983" y="2672856"/>
            <a:ext cx="1656144" cy="29523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716252" y="4032893"/>
            <a:ext cx="1844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Дополнительный поиск</a:t>
            </a:r>
            <a:endParaRPr lang="ru-R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884368" y="443703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910536" y="497715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H="1" flipV="1">
            <a:off x="8381138" y="2744904"/>
            <a:ext cx="311" cy="2448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5400000">
            <a:off x="7771443" y="2135209"/>
            <a:ext cx="0" cy="1219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37" idx="3"/>
          </p:cNvCxnSpPr>
          <p:nvPr/>
        </p:nvCxnSpPr>
        <p:spPr>
          <a:xfrm>
            <a:off x="8242917" y="5193136"/>
            <a:ext cx="138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знак завершения 16"/>
          <p:cNvSpPr/>
          <p:nvPr/>
        </p:nvSpPr>
        <p:spPr>
          <a:xfrm>
            <a:off x="6045935" y="148478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начало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Блок-схема: знак завершения 51"/>
          <p:cNvSpPr/>
          <p:nvPr/>
        </p:nvSpPr>
        <p:spPr>
          <a:xfrm>
            <a:off x="6045937" y="653394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конец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" name="Прямая со стрелкой 53"/>
          <p:cNvCxnSpPr>
            <a:stCxn id="39" idx="2"/>
            <a:endCxn id="52" idx="0"/>
          </p:cNvCxnSpPr>
          <p:nvPr/>
        </p:nvCxnSpPr>
        <p:spPr>
          <a:xfrm flipH="1">
            <a:off x="7162061" y="6381248"/>
            <a:ext cx="857" cy="152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7" idx="2"/>
            <a:endCxn id="31" idx="0"/>
          </p:cNvCxnSpPr>
          <p:nvPr/>
        </p:nvCxnSpPr>
        <p:spPr>
          <a:xfrm>
            <a:off x="7162059" y="1664784"/>
            <a:ext cx="0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7161748" y="3392976"/>
            <a:ext cx="11504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8312183" y="3392976"/>
            <a:ext cx="0" cy="1296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endCxn id="36" idx="3"/>
          </p:cNvCxnSpPr>
          <p:nvPr/>
        </p:nvCxnSpPr>
        <p:spPr>
          <a:xfrm flipH="1">
            <a:off x="8242059" y="4689080"/>
            <a:ext cx="70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Результаты предварительного сравнения предложенного алгоритма с базовым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43618"/>
              </p:ext>
            </p:extLst>
          </p:nvPr>
        </p:nvGraphicFramePr>
        <p:xfrm>
          <a:off x="395537" y="4372312"/>
          <a:ext cx="810047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3"/>
                <a:gridCol w="2448272"/>
                <a:gridCol w="291589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Последовательность</a:t>
                      </a:r>
                      <a:endParaRPr lang="ru-RU" sz="16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Среднее</a:t>
                      </a:r>
                      <a:r>
                        <a:rPr lang="ru-RU" sz="1600" b="1" baseline="0" dirty="0" smtClean="0"/>
                        <a:t> значение</a:t>
                      </a:r>
                      <a:r>
                        <a:rPr lang="ru-RU" sz="1600" b="1" dirty="0" smtClean="0"/>
                        <a:t> </a:t>
                      </a:r>
                      <a:r>
                        <a:rPr lang="en-US" sz="1600" b="1" dirty="0" smtClean="0"/>
                        <a:t>PSNR</a:t>
                      </a:r>
                      <a:r>
                        <a:rPr lang="ru-RU" sz="1600" b="1" dirty="0" smtClean="0"/>
                        <a:t>,</a:t>
                      </a:r>
                      <a:r>
                        <a:rPr lang="ru-RU" sz="1600" b="1" baseline="0" dirty="0" smtClean="0"/>
                        <a:t> дБ</a:t>
                      </a:r>
                      <a:endParaRPr lang="ru-RU" sz="16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Базовый алгоритм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Разработанны</a:t>
                      </a:r>
                      <a:r>
                        <a:rPr lang="ru-RU" sz="1600" b="1" baseline="0" dirty="0" smtClean="0"/>
                        <a:t>й алгоритм</a:t>
                      </a:r>
                      <a:endParaRPr lang="ru-RU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COASTGUARD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32,12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34,66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FOREMAN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32,55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34,25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HALL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36,89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37,35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SOCCER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25,13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27,66</a:t>
                      </a:r>
                      <a:endParaRPr lang="ru-RU" sz="1600" b="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69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521048"/>
                <a:ext cx="576064" cy="4768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41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80" y="1521048"/>
                <a:ext cx="576064" cy="476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13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80" y="1521048"/>
                <a:ext cx="576064" cy="476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85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80" y="1521048"/>
                <a:ext cx="576064" cy="476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771480" y="2342692"/>
            <a:ext cx="129646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11320" y="2342692"/>
            <a:ext cx="129678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348456" y="3789040"/>
            <a:ext cx="917840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1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457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80" y="1521048"/>
                <a:ext cx="576064" cy="4768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9" idx="2"/>
          </p:cNvCxnSpPr>
          <p:nvPr/>
        </p:nvCxnSpPr>
        <p:spPr>
          <a:xfrm>
            <a:off x="2699712" y="1997880"/>
            <a:ext cx="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3131680" y="3089996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80" y="3089996"/>
                <a:ext cx="576064" cy="4768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/>
          <p:cNvCxnSpPr>
            <a:stCxn id="12" idx="2"/>
            <a:endCxn id="30" idx="0"/>
          </p:cNvCxnSpPr>
          <p:nvPr/>
        </p:nvCxnSpPr>
        <p:spPr>
          <a:xfrm>
            <a:off x="3419712" y="2882692"/>
            <a:ext cx="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30" idx="2"/>
            <a:endCxn id="15" idx="7"/>
          </p:cNvCxnSpPr>
          <p:nvPr/>
        </p:nvCxnSpPr>
        <p:spPr>
          <a:xfrm rot="5400000">
            <a:off x="3133055" y="3565655"/>
            <a:ext cx="285484" cy="28783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0" idx="2"/>
            <a:endCxn id="12" idx="0"/>
          </p:cNvCxnSpPr>
          <p:nvPr/>
        </p:nvCxnSpPr>
        <p:spPr>
          <a:xfrm>
            <a:off x="3419712" y="1997880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9" idx="2"/>
            <a:endCxn id="13" idx="0"/>
          </p:cNvCxnSpPr>
          <p:nvPr/>
        </p:nvCxnSpPr>
        <p:spPr>
          <a:xfrm>
            <a:off x="4859712" y="1997880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627000" y="3789040"/>
            <a:ext cx="1025584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2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Прямая со стрелкой 52"/>
          <p:cNvCxnSpPr>
            <a:stCxn id="11" idx="2"/>
            <a:endCxn id="52" idx="0"/>
          </p:cNvCxnSpPr>
          <p:nvPr/>
        </p:nvCxnSpPr>
        <p:spPr>
          <a:xfrm>
            <a:off x="4139712" y="1997880"/>
            <a:ext cx="8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571840" y="3089996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40" y="3089996"/>
                <a:ext cx="576064" cy="4768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/>
          <p:cNvCxnSpPr>
            <a:stCxn id="13" idx="2"/>
            <a:endCxn id="56" idx="0"/>
          </p:cNvCxnSpPr>
          <p:nvPr/>
        </p:nvCxnSpPr>
        <p:spPr>
          <a:xfrm>
            <a:off x="4859712" y="2882692"/>
            <a:ext cx="16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6" idx="2"/>
            <a:endCxn id="52" idx="7"/>
          </p:cNvCxnSpPr>
          <p:nvPr/>
        </p:nvCxnSpPr>
        <p:spPr>
          <a:xfrm rot="5400000">
            <a:off x="4538390" y="3530830"/>
            <a:ext cx="285484" cy="357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2"/>
            <a:endCxn id="12" idx="0"/>
          </p:cNvCxnSpPr>
          <p:nvPr/>
        </p:nvCxnSpPr>
        <p:spPr>
          <a:xfrm>
            <a:off x="1979712" y="1997880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0" idx="2"/>
            <a:endCxn id="13" idx="0"/>
          </p:cNvCxnSpPr>
          <p:nvPr/>
        </p:nvCxnSpPr>
        <p:spPr>
          <a:xfrm>
            <a:off x="3419712" y="1997880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6767816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16" y="1521048"/>
                <a:ext cx="576064" cy="4768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7487816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16" y="1521048"/>
                <a:ext cx="576064" cy="4768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Прямоугольник 71"/>
          <p:cNvSpPr/>
          <p:nvPr/>
        </p:nvSpPr>
        <p:spPr>
          <a:xfrm>
            <a:off x="7884368" y="2342692"/>
            <a:ext cx="1222960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8207816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algn="ctr"/>
                <a:endParaRPr lang="ru-RU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16" y="1521048"/>
                <a:ext cx="576064" cy="4768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 стрелкой 73"/>
          <p:cNvCxnSpPr>
            <a:stCxn id="73" idx="2"/>
            <a:endCxn id="72" idx="0"/>
          </p:cNvCxnSpPr>
          <p:nvPr/>
        </p:nvCxnSpPr>
        <p:spPr>
          <a:xfrm>
            <a:off x="8495848" y="1997880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7263136" y="3789040"/>
            <a:ext cx="1025584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N-2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Прямая со стрелкой 75"/>
          <p:cNvCxnSpPr>
            <a:stCxn id="71" idx="2"/>
            <a:endCxn id="75" idx="0"/>
          </p:cNvCxnSpPr>
          <p:nvPr/>
        </p:nvCxnSpPr>
        <p:spPr>
          <a:xfrm>
            <a:off x="7775848" y="1997880"/>
            <a:ext cx="8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8207976" y="3089996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976" y="3089996"/>
                <a:ext cx="576064" cy="4768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Прямая со стрелкой 77"/>
          <p:cNvCxnSpPr>
            <a:stCxn id="72" idx="2"/>
            <a:endCxn id="77" idx="0"/>
          </p:cNvCxnSpPr>
          <p:nvPr/>
        </p:nvCxnSpPr>
        <p:spPr>
          <a:xfrm>
            <a:off x="8495848" y="2882692"/>
            <a:ext cx="16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77" idx="2"/>
            <a:endCxn id="75" idx="7"/>
          </p:cNvCxnSpPr>
          <p:nvPr/>
        </p:nvCxnSpPr>
        <p:spPr>
          <a:xfrm rot="5400000">
            <a:off x="8174526" y="3530830"/>
            <a:ext cx="285484" cy="357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70" idx="2"/>
            <a:endCxn id="72" idx="0"/>
          </p:cNvCxnSpPr>
          <p:nvPr/>
        </p:nvCxnSpPr>
        <p:spPr>
          <a:xfrm>
            <a:off x="7055848" y="1997880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15550" y="153456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79512" y="1420362"/>
            <a:ext cx="8712968" cy="69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186044" y="1455445"/>
            <a:ext cx="172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Исходная последовательность кадров</a:t>
            </a:r>
            <a:endParaRPr lang="ru-RU" sz="12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186044" y="2986344"/>
            <a:ext cx="8712968" cy="6806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/>
          <p:cNvSpPr txBox="1"/>
          <p:nvPr/>
        </p:nvSpPr>
        <p:spPr>
          <a:xfrm>
            <a:off x="179512" y="312026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Интерполированные кадры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815550" y="30436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7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Базовые допущения при моделировании корреляционного шума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</p:spPr>
            <p:txBody>
              <a:bodyPr/>
              <a:lstStyle/>
              <a:p>
                <a:pPr algn="just"/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1</a:t>
                </a:r>
                <a:r>
                  <a:rPr lang="ru-RU" sz="1800" dirty="0" smtClean="0"/>
                  <a:t>.</a:t>
                </a:r>
                <a:r>
                  <a:rPr lang="ru-RU" sz="1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80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sz="1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–</a:t>
                </a:r>
                <a:r>
                  <a:rPr lang="ru-RU" sz="1800" dirty="0" smtClean="0"/>
                  <a:t> случайная величина из некоторого вероятностного закона, плотность которого можно аппроксимировать как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Lap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sz="1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1800" b="1" dirty="0" smtClean="0"/>
                  <a:t>	</a:t>
                </a:r>
                <a:r>
                  <a:rPr lang="ru-RU" sz="1600" b="1" dirty="0" smtClean="0"/>
                  <a:t>	</a:t>
                </a:r>
                <a:endParaRPr lang="ru-RU" sz="1600" dirty="0" smtClean="0"/>
              </a:p>
              <a:p>
                <a:pPr algn="just"/>
                <a:endParaRPr lang="ru-RU" sz="1600" b="1" dirty="0" smtClean="0"/>
              </a:p>
              <a:p>
                <a:pPr algn="just"/>
                <a:endParaRPr lang="ru-RU" sz="1600" b="1" dirty="0" smtClean="0"/>
              </a:p>
              <a:p>
                <a:pPr marL="0" indent="0" algn="just">
                  <a:buNone/>
                </a:pPr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2</a:t>
                </a:r>
                <a:r>
                  <a:rPr lang="ru-RU" sz="1800" dirty="0" smtClean="0"/>
                  <a:t>. Декодер может рассчитать аппроксимацию шума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 smtClean="0"/>
                  <a:t>причем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 – </a:t>
                </a:r>
                <a:r>
                  <a:rPr lang="ru-RU" sz="1800" dirty="0" smtClean="0"/>
                  <a:t>случайное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искажение.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  <a:blipFill rotWithShape="1">
                <a:blip r:embed="rId2"/>
                <a:stretch>
                  <a:fillRect l="-667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  <p:pic>
        <p:nvPicPr>
          <p:cNvPr id="5" name="Picture 6" descr="C:\Work\Aspirant\Disser\Src\My\CodecModel\soccer_2_band1_noisetrue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0" y="1878255"/>
            <a:ext cx="2448000" cy="19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7855284" y="2712218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6749400" y="2621694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6346" y="1496810"/>
            <a:ext cx="211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Реальный шум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pic>
        <p:nvPicPr>
          <p:cNvPr id="9" name="Picture 9" descr="C:\Work\Aspirant\Disser\Src\My\CodecModel\soccer_2_band1_noiseest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73" y="4287046"/>
            <a:ext cx="2448000" cy="19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/>
          <p:cNvSpPr/>
          <p:nvPr/>
        </p:nvSpPr>
        <p:spPr>
          <a:xfrm>
            <a:off x="6478592" y="4633687"/>
            <a:ext cx="468052" cy="1220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8026764" y="4729916"/>
            <a:ext cx="288032" cy="122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1779" y="3861048"/>
            <a:ext cx="217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Аппроксимация шума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14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Базовые допущения при моделировании корреляционного шума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</p:spPr>
            <p:txBody>
              <a:bodyPr/>
              <a:lstStyle/>
              <a:p>
                <a:pPr algn="just"/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1</a:t>
                </a:r>
                <a:r>
                  <a:rPr lang="ru-RU" sz="1800" dirty="0" smtClean="0"/>
                  <a:t>.</a:t>
                </a:r>
                <a:r>
                  <a:rPr lang="ru-RU" sz="1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80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sz="1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–</a:t>
                </a:r>
                <a:r>
                  <a:rPr lang="ru-RU" sz="1800" dirty="0" smtClean="0"/>
                  <a:t> случайная величина из некоторого вероятностного закона, плотность которого можно аппроксимировать как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Lap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sz="1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1800" b="1" dirty="0" smtClean="0"/>
                  <a:t>	</a:t>
                </a:r>
                <a:r>
                  <a:rPr lang="ru-RU" sz="1600" b="1" dirty="0" smtClean="0"/>
                  <a:t>	</a:t>
                </a:r>
                <a:endParaRPr lang="ru-RU" sz="1600" dirty="0" smtClean="0"/>
              </a:p>
              <a:p>
                <a:pPr algn="just"/>
                <a:endParaRPr lang="ru-RU" sz="1600" b="1" dirty="0" smtClean="0"/>
              </a:p>
              <a:p>
                <a:pPr algn="just"/>
                <a:endParaRPr lang="ru-RU" sz="1600" b="1" dirty="0" smtClean="0"/>
              </a:p>
              <a:p>
                <a:pPr marL="0" indent="0" algn="just">
                  <a:buNone/>
                </a:pPr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2</a:t>
                </a:r>
                <a:r>
                  <a:rPr lang="ru-RU" sz="1800" dirty="0" smtClean="0"/>
                  <a:t>. Декодер может рассчитать аппроксимацию шума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 smtClean="0"/>
                  <a:t>причем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 – </a:t>
                </a:r>
                <a:r>
                  <a:rPr lang="ru-RU" sz="1800" dirty="0" smtClean="0"/>
                  <a:t>случайное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искажение.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  <a:blipFill rotWithShape="1">
                <a:blip r:embed="rId2"/>
                <a:stretch>
                  <a:fillRect l="-667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  <p:pic>
        <p:nvPicPr>
          <p:cNvPr id="5" name="Picture 6" descr="C:\Work\Aspirant\Disser\Src\My\CodecModel\soccer_2_band1_noisetrue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0" y="1878255"/>
            <a:ext cx="2448000" cy="19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7855284" y="2712218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6749400" y="2621694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6346" y="1496810"/>
            <a:ext cx="211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Реальный шум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pic>
        <p:nvPicPr>
          <p:cNvPr id="9" name="Picture 9" descr="C:\Work\Aspirant\Disser\Src\My\CodecModel\soccer_2_band1_noiseest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73" y="4287046"/>
            <a:ext cx="2448000" cy="19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/>
          <p:cNvSpPr/>
          <p:nvPr/>
        </p:nvSpPr>
        <p:spPr>
          <a:xfrm>
            <a:off x="6478592" y="4633687"/>
            <a:ext cx="468052" cy="1220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8026764" y="4729916"/>
            <a:ext cx="288032" cy="122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1779" y="3861048"/>
            <a:ext cx="217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Аппроксимация шума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8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2. Разработанный алгоритм временной интерполяции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3024256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Отличия от базового алгоритма:</a:t>
            </a:r>
            <a:endParaRPr lang="en-US" sz="2000" dirty="0" smtClean="0"/>
          </a:p>
          <a:p>
            <a:r>
              <a:rPr lang="ru-RU" sz="2000" dirty="0"/>
              <a:t>и</a:t>
            </a:r>
            <a:r>
              <a:rPr lang="ru-RU" sz="2000" dirty="0" smtClean="0"/>
              <a:t>ерархическая оценка движения с блоками разного размера;</a:t>
            </a:r>
          </a:p>
          <a:p>
            <a:pPr marL="342900" lvl="1" indent="-342900">
              <a:buFontTx/>
              <a:buChar char="•"/>
            </a:pPr>
            <a:r>
              <a:rPr lang="ru-RU" sz="2000" dirty="0" smtClean="0"/>
              <a:t>градиентный спуск при поиске вектора движения блока;</a:t>
            </a:r>
            <a:endParaRPr lang="ru-RU" sz="2400" dirty="0" smtClean="0"/>
          </a:p>
          <a:p>
            <a:r>
              <a:rPr lang="ru-RU" sz="2000" dirty="0" smtClean="0"/>
              <a:t>учет «надежности» векторов движения при дополнительном поиске;</a:t>
            </a:r>
            <a:endParaRPr lang="en-US" sz="2000" dirty="0" smtClean="0"/>
          </a:p>
          <a:p>
            <a:r>
              <a:rPr lang="ru-RU" sz="2000" dirty="0" smtClean="0"/>
              <a:t>учет статичных регионов.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39419"/>
              </p:ext>
            </p:extLst>
          </p:nvPr>
        </p:nvGraphicFramePr>
        <p:xfrm>
          <a:off x="2123728" y="4005064"/>
          <a:ext cx="4752527" cy="228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1"/>
                <a:gridCol w="1368152"/>
                <a:gridCol w="165618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100" b="1" dirty="0" smtClean="0"/>
                        <a:t>Последовательность</a:t>
                      </a:r>
                      <a:endParaRPr lang="ru-RU" sz="11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 smtClean="0"/>
                        <a:t>Среднее</a:t>
                      </a:r>
                      <a:r>
                        <a:rPr lang="ru-RU" sz="1100" b="1" baseline="0" dirty="0" smtClean="0"/>
                        <a:t> значение</a:t>
                      </a:r>
                      <a:r>
                        <a:rPr lang="ru-RU" sz="1100" b="1" dirty="0" smtClean="0"/>
                        <a:t> </a:t>
                      </a:r>
                      <a:r>
                        <a:rPr lang="en-US" sz="1100" b="1" dirty="0" smtClean="0"/>
                        <a:t>PSNR</a:t>
                      </a:r>
                      <a:r>
                        <a:rPr lang="ru-RU" sz="1100" b="1" dirty="0" smtClean="0"/>
                        <a:t>,</a:t>
                      </a:r>
                      <a:r>
                        <a:rPr lang="ru-RU" sz="1100" b="1" baseline="0" dirty="0" smtClean="0"/>
                        <a:t> дБ</a:t>
                      </a:r>
                      <a:endParaRPr lang="ru-RU" sz="11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 smtClean="0"/>
                        <a:t>Базовый алгоритм</a:t>
                      </a:r>
                      <a:endParaRPr lang="ru-R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 smtClean="0"/>
                        <a:t>Разработанны</a:t>
                      </a:r>
                      <a:r>
                        <a:rPr lang="ru-RU" sz="1100" b="1" baseline="0" dirty="0" smtClean="0"/>
                        <a:t>й алгоритм</a:t>
                      </a:r>
                      <a:endParaRPr lang="ru-RU" sz="11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COASTGUARD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32,12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34,66</a:t>
                      </a:r>
                      <a:endParaRPr lang="ru-RU" sz="11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FOREMAN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32,55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34,25</a:t>
                      </a:r>
                      <a:endParaRPr lang="ru-RU" sz="11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HALL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36,89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37,35</a:t>
                      </a:r>
                      <a:endParaRPr lang="ru-RU" sz="11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SOCCER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25,13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27,66</a:t>
                      </a:r>
                      <a:endParaRPr lang="ru-RU" sz="11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46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134"/>
          <p:cNvSpPr/>
          <p:nvPr/>
        </p:nvSpPr>
        <p:spPr>
          <a:xfrm>
            <a:off x="251520" y="4014356"/>
            <a:ext cx="7992888" cy="279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Прямоугольник 202"/>
          <p:cNvSpPr/>
          <p:nvPr/>
        </p:nvSpPr>
        <p:spPr>
          <a:xfrm>
            <a:off x="3491880" y="5013176"/>
            <a:ext cx="1609810" cy="1800200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251520" y="1484784"/>
            <a:ext cx="7992888" cy="2190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/>
              <a:t>Раздел 1. </a:t>
            </a:r>
            <a:r>
              <a:rPr lang="ru-RU" sz="3000" b="1" dirty="0" smtClean="0"/>
              <a:t>Основные модули базовой модели </a:t>
            </a:r>
            <a:r>
              <a:rPr lang="en-US" sz="3000" b="1" dirty="0" smtClean="0"/>
              <a:t>DISCOVER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Передатчик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12110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Приемник</a:t>
            </a:r>
            <a:endParaRPr lang="ru-RU" dirty="0"/>
          </a:p>
        </p:txBody>
      </p:sp>
      <p:sp>
        <p:nvSpPr>
          <p:cNvPr id="8" name="Rectangle"/>
          <p:cNvSpPr/>
          <p:nvPr/>
        </p:nvSpPr>
        <p:spPr>
          <a:xfrm>
            <a:off x="2195736" y="2420888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"/>
          <p:cNvSpPr/>
          <p:nvPr/>
        </p:nvSpPr>
        <p:spPr>
          <a:xfrm>
            <a:off x="2195736" y="4474434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Дек</a:t>
            </a:r>
            <a:r>
              <a:rPr sz="1064" dirty="0" err="1" smtClean="0">
                <a:solidFill>
                  <a:srgbClr val="000000"/>
                </a:solidFill>
                <a:latin typeface="Arial"/>
              </a:rPr>
              <a:t>одер</a:t>
            </a:r>
            <a:r>
              <a:rPr sz="1064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7164288" y="2420888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7164288" y="4474434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Дек</a:t>
            </a:r>
            <a:r>
              <a:rPr sz="1064" dirty="0" err="1" smtClean="0">
                <a:solidFill>
                  <a:srgbClr val="000000"/>
                </a:solidFill>
                <a:latin typeface="Arial"/>
              </a:rPr>
              <a:t>одер</a:t>
            </a:r>
            <a:r>
              <a:rPr sz="1064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287704" y="1633446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04" y="1633446"/>
                <a:ext cx="576064" cy="5040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7256256" y="1664453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56" y="1664453"/>
                <a:ext cx="576064" cy="5040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995936" y="1664453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664453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"/>
          <p:cNvSpPr/>
          <p:nvPr/>
        </p:nvSpPr>
        <p:spPr>
          <a:xfrm>
            <a:off x="3635896" y="2420888"/>
            <a:ext cx="129614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"/>
          <p:cNvSpPr/>
          <p:nvPr/>
        </p:nvSpPr>
        <p:spPr>
          <a:xfrm>
            <a:off x="3635896" y="3038131"/>
            <a:ext cx="129614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Помехоустойчивый кодер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"/>
          <p:cNvSpPr/>
          <p:nvPr/>
        </p:nvSpPr>
        <p:spPr>
          <a:xfrm>
            <a:off x="5273799" y="4149080"/>
            <a:ext cx="1440000" cy="58135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b="1" dirty="0" smtClean="0">
                <a:solidFill>
                  <a:srgbClr val="000000"/>
                </a:solidFill>
                <a:latin typeface="Arial"/>
              </a:rPr>
              <a:t>Помехоустойчивый декодер</a:t>
            </a:r>
            <a:endParaRPr sz="1064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"/>
          <p:cNvSpPr/>
          <p:nvPr/>
        </p:nvSpPr>
        <p:spPr>
          <a:xfrm>
            <a:off x="3635896" y="6127641"/>
            <a:ext cx="1296144" cy="579382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b="1" dirty="0" smtClean="0">
                <a:solidFill>
                  <a:srgbClr val="000000"/>
                </a:solidFill>
                <a:latin typeface="Arial"/>
              </a:rPr>
              <a:t>Аппроксимация промежуточного кадра</a:t>
            </a:r>
            <a:endParaRPr sz="1064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ctangle"/>
          <p:cNvSpPr/>
          <p:nvPr/>
        </p:nvSpPr>
        <p:spPr>
          <a:xfrm>
            <a:off x="3635896" y="5127580"/>
            <a:ext cx="129614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ctangle"/>
          <p:cNvSpPr/>
          <p:nvPr/>
        </p:nvSpPr>
        <p:spPr>
          <a:xfrm>
            <a:off x="3635896" y="4149080"/>
            <a:ext cx="1296144" cy="580488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b="1" dirty="0" smtClean="0">
                <a:solidFill>
                  <a:srgbClr val="000000"/>
                </a:solidFill>
                <a:latin typeface="Arial"/>
              </a:rPr>
              <a:t>Анализ ошибок </a:t>
            </a:r>
            <a:r>
              <a:rPr lang="ru-RU" sz="1064" b="1" dirty="0" err="1" smtClean="0">
                <a:solidFill>
                  <a:srgbClr val="000000"/>
                </a:solidFill>
                <a:latin typeface="Arial"/>
              </a:rPr>
              <a:t>межкадрового</a:t>
            </a:r>
            <a:r>
              <a:rPr lang="ru-RU" sz="1064" b="1" dirty="0" smtClean="0">
                <a:solidFill>
                  <a:srgbClr val="000000"/>
                </a:solidFill>
                <a:latin typeface="Arial"/>
              </a:rPr>
              <a:t> предсказания</a:t>
            </a:r>
            <a:endParaRPr sz="1064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2287704" y="6165304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04" y="6165304"/>
                <a:ext cx="576064" cy="504056"/>
              </a:xfrm>
              <a:prstGeom prst="rect">
                <a:avLst/>
              </a:prstGeom>
              <a:blipFill rotWithShape="1">
                <a:blip r:embed="rId5"/>
                <a:stretch>
                  <a:fillRect r="-4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7256256" y="6167021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56" y="6167021"/>
                <a:ext cx="576064" cy="504056"/>
              </a:xfrm>
              <a:prstGeom prst="rect">
                <a:avLst/>
              </a:prstGeom>
              <a:blipFill rotWithShape="1">
                <a:blip r:embed="rId6"/>
                <a:stretch>
                  <a:fillRect r="-5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5703308" y="5733256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08" y="5733256"/>
                <a:ext cx="576064" cy="504056"/>
              </a:xfrm>
              <a:prstGeom prst="rect">
                <a:avLst/>
              </a:prstGeom>
              <a:blipFill rotWithShape="1">
                <a:blip r:embed="rId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Овал 24"/>
          <p:cNvSpPr/>
          <p:nvPr/>
        </p:nvSpPr>
        <p:spPr>
          <a:xfrm>
            <a:off x="5273798" y="3006018"/>
            <a:ext cx="1430167" cy="52022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17" idx="2"/>
            <a:endCxn id="25" idx="2"/>
          </p:cNvCxnSpPr>
          <p:nvPr/>
        </p:nvCxnSpPr>
        <p:spPr>
          <a:xfrm>
            <a:off x="4932040" y="3266131"/>
            <a:ext cx="34175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18" idx="2"/>
            <a:endCxn id="25" idx="6"/>
          </p:cNvCxnSpPr>
          <p:nvPr/>
        </p:nvCxnSpPr>
        <p:spPr>
          <a:xfrm flipH="1" flipV="1">
            <a:off x="6703965" y="3266131"/>
            <a:ext cx="9834" cy="1173626"/>
          </a:xfrm>
          <a:prstGeom prst="bentConnector3">
            <a:avLst>
              <a:gd name="adj1" fmla="val -232458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25" idx="4"/>
            <a:endCxn id="18" idx="1"/>
          </p:cNvCxnSpPr>
          <p:nvPr/>
        </p:nvCxnSpPr>
        <p:spPr>
          <a:xfrm>
            <a:off x="5988882" y="3526243"/>
            <a:ext cx="4917" cy="6228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1" idx="2"/>
            <a:endCxn id="18" idx="0"/>
          </p:cNvCxnSpPr>
          <p:nvPr/>
        </p:nvCxnSpPr>
        <p:spPr>
          <a:xfrm>
            <a:off x="4932040" y="4439324"/>
            <a:ext cx="341759" cy="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0" idx="1"/>
            <a:endCxn id="21" idx="3"/>
          </p:cNvCxnSpPr>
          <p:nvPr/>
        </p:nvCxnSpPr>
        <p:spPr>
          <a:xfrm flipV="1">
            <a:off x="4283968" y="4729568"/>
            <a:ext cx="0" cy="398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9" idx="1"/>
            <a:endCxn id="20" idx="3"/>
          </p:cNvCxnSpPr>
          <p:nvPr/>
        </p:nvCxnSpPr>
        <p:spPr>
          <a:xfrm flipV="1">
            <a:off x="4283968" y="5583580"/>
            <a:ext cx="0" cy="5440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9" idx="3"/>
            <a:endCxn id="22" idx="0"/>
          </p:cNvCxnSpPr>
          <p:nvPr/>
        </p:nvCxnSpPr>
        <p:spPr>
          <a:xfrm>
            <a:off x="2575736" y="4930434"/>
            <a:ext cx="0" cy="12348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1" idx="3"/>
            <a:endCxn id="23" idx="0"/>
          </p:cNvCxnSpPr>
          <p:nvPr/>
        </p:nvCxnSpPr>
        <p:spPr>
          <a:xfrm>
            <a:off x="7544288" y="4930434"/>
            <a:ext cx="0" cy="1236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8" idx="3"/>
            <a:endCxn id="9" idx="1"/>
          </p:cNvCxnSpPr>
          <p:nvPr/>
        </p:nvCxnSpPr>
        <p:spPr>
          <a:xfrm>
            <a:off x="2575736" y="2876888"/>
            <a:ext cx="0" cy="15975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0" idx="3"/>
            <a:endCxn id="11" idx="1"/>
          </p:cNvCxnSpPr>
          <p:nvPr/>
        </p:nvCxnSpPr>
        <p:spPr>
          <a:xfrm>
            <a:off x="7544288" y="2876888"/>
            <a:ext cx="0" cy="15975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2" idx="2"/>
            <a:endCxn id="8" idx="1"/>
          </p:cNvCxnSpPr>
          <p:nvPr/>
        </p:nvCxnSpPr>
        <p:spPr>
          <a:xfrm>
            <a:off x="2575736" y="2137502"/>
            <a:ext cx="0" cy="283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3" idx="2"/>
            <a:endCxn id="10" idx="1"/>
          </p:cNvCxnSpPr>
          <p:nvPr/>
        </p:nvCxnSpPr>
        <p:spPr>
          <a:xfrm>
            <a:off x="7544288" y="2168509"/>
            <a:ext cx="0" cy="252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4" idx="2"/>
            <a:endCxn id="16" idx="1"/>
          </p:cNvCxnSpPr>
          <p:nvPr/>
        </p:nvCxnSpPr>
        <p:spPr>
          <a:xfrm>
            <a:off x="4283968" y="2168509"/>
            <a:ext cx="0" cy="252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6" idx="3"/>
            <a:endCxn id="17" idx="1"/>
          </p:cNvCxnSpPr>
          <p:nvPr/>
        </p:nvCxnSpPr>
        <p:spPr>
          <a:xfrm>
            <a:off x="4283968" y="2876888"/>
            <a:ext cx="0" cy="1612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 182"/>
          <p:cNvSpPr txBox="1"/>
          <p:nvPr/>
        </p:nvSpPr>
        <p:spPr>
          <a:xfrm rot="5400000">
            <a:off x="6697656" y="3750080"/>
            <a:ext cx="577600" cy="2204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900" dirty="0" err="1">
                <a:solidFill>
                  <a:srgbClr val="000000"/>
                </a:solidFill>
                <a:latin typeface="Arial"/>
              </a:rPr>
              <a:t>обратная</a:t>
            </a:r>
            <a:r>
              <a:rPr sz="900" dirty="0">
                <a:solidFill>
                  <a:srgbClr val="000000"/>
                </a:solidFill>
                <a:latin typeface="Arial"/>
              </a:rPr>
              <a:t> </a:t>
            </a:r>
            <a:r>
              <a:rPr sz="900" dirty="0" err="1">
                <a:solidFill>
                  <a:srgbClr val="000000"/>
                </a:solidFill>
                <a:latin typeface="Arial"/>
              </a:rPr>
              <a:t>связь</a:t>
            </a:r>
            <a:endParaRPr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"/>
          <p:cNvSpPr/>
          <p:nvPr/>
        </p:nvSpPr>
        <p:spPr>
          <a:xfrm>
            <a:off x="5271340" y="5127580"/>
            <a:ext cx="144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ОДКП и восстановление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Прямая со стрелкой 140"/>
          <p:cNvCxnSpPr>
            <a:stCxn id="18" idx="3"/>
            <a:endCxn id="139" idx="1"/>
          </p:cNvCxnSpPr>
          <p:nvPr/>
        </p:nvCxnSpPr>
        <p:spPr>
          <a:xfrm flipH="1">
            <a:off x="5991340" y="4730434"/>
            <a:ext cx="2459" cy="3971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9" idx="3"/>
            <a:endCxn id="24" idx="0"/>
          </p:cNvCxnSpPr>
          <p:nvPr/>
        </p:nvCxnSpPr>
        <p:spPr>
          <a:xfrm>
            <a:off x="5991340" y="5583580"/>
            <a:ext cx="0" cy="1496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20" idx="2"/>
            <a:endCxn id="139" idx="0"/>
          </p:cNvCxnSpPr>
          <p:nvPr/>
        </p:nvCxnSpPr>
        <p:spPr>
          <a:xfrm>
            <a:off x="4932040" y="5355580"/>
            <a:ext cx="3393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22" idx="3"/>
            <a:endCxn id="19" idx="0"/>
          </p:cNvCxnSpPr>
          <p:nvPr/>
        </p:nvCxnSpPr>
        <p:spPr>
          <a:xfrm>
            <a:off x="2863768" y="6417332"/>
            <a:ext cx="772128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23" idx="1"/>
            <a:endCxn id="19" idx="2"/>
          </p:cNvCxnSpPr>
          <p:nvPr/>
        </p:nvCxnSpPr>
        <p:spPr>
          <a:xfrm flipH="1" flipV="1">
            <a:off x="4932040" y="6417332"/>
            <a:ext cx="2324216" cy="1717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Предложенный расширенный набор допущений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/>
              <a:lstStyle/>
              <a:p>
                <a:pPr algn="just"/>
                <a:endParaRPr lang="ru-RU" sz="1600" dirty="0"/>
              </a:p>
              <a:p>
                <a:pPr marL="0" indent="0" algn="just">
                  <a:buNone/>
                </a:pPr>
                <a:r>
                  <a:rPr lang="ru-RU" sz="1600" b="1" dirty="0" smtClean="0"/>
                  <a:t>Формулировка оптимизационной задачи</a:t>
                </a:r>
                <a:r>
                  <a:rPr lang="ru-RU" sz="1600" dirty="0" smtClean="0"/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1600" b="1">
                                <a:latin typeface="Cambria Math"/>
                              </a:rPr>
                              <m:t>𝛂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b="1">
                                    <a:latin typeface="Cambria Math"/>
                                  </a:rPr>
                                  <m:t>𝛂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1,2,…,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>
                                            <a:latin typeface="Cambria Math"/>
                                          </a:rPr>
                                          <m:t>𝐧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600" b="1">
                                            <a:latin typeface="Cambria Math"/>
                                          </a:rPr>
                                          <m:t>𝛂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1,2,…,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sz="1600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600" i="1">
                                                            <a:latin typeface="Cambria Math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∏"/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nary>
                                              <m:naryPr>
                                                <m:chr m:val="∑"/>
                                                <m:supHide m:val="on"/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∈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𝐶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  <m:t>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600" b="1">
                                                    <a:latin typeface="Cambria Math"/>
                                                  </a:rPr>
                                                  <m:t>𝛂</m:t>
                                                </m:r>
                                                <m:r>
                                                  <a:rPr lang="en-US" sz="1600" b="1">
                                                    <a:latin typeface="Cambria Math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nary>
                                          </m:sup>
                                        </m:sSup>
                                      </m:e>
                                    </m:nary>
                                  </m:e>
                                </m:func>
                              </m:e>
                            </m:func>
                            <m:r>
                              <m:rPr>
                                <m:nor/>
                              </m:rPr>
                              <a:rPr lang="en-US" sz="1600" dirty="0"/>
                              <m:t>,</m:t>
                            </m:r>
                          </m:e>
                        </m:func>
                      </m:e>
                    </m:func>
                  </m:oMath>
                </a14:m>
                <a:r>
                  <a:rPr lang="ru-RU" sz="1600" dirty="0" smtClean="0"/>
                  <a:t>   (1)</a:t>
                </a:r>
                <a:endParaRPr lang="en-US" sz="1600" dirty="0" smtClean="0"/>
              </a:p>
              <a:p>
                <a:pPr marL="0" indent="0" algn="just">
                  <a:buNone/>
                </a:pPr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𝐶</m:t>
                    </m:r>
                  </m:oMath>
                </a14:m>
                <a:r>
                  <a:rPr lang="ru-RU" sz="1600" dirty="0"/>
                  <a:t> – множество клик графа, описывающего </a:t>
                </a:r>
                <a:r>
                  <a:rPr lang="ru-RU" sz="1600" i="1" dirty="0" err="1"/>
                  <a:t>Марковское</a:t>
                </a:r>
                <a:r>
                  <a:rPr lang="ru-RU" sz="1600" i="1" dirty="0"/>
                  <a:t> свойство</a:t>
                </a:r>
                <a:r>
                  <a:rPr lang="ru-RU" sz="1600" dirty="0"/>
                  <a:t> поля распределений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</m:oMath>
                </a14:m>
                <a:r>
                  <a:rPr lang="ru-RU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b="1">
                        <a:latin typeface="Cambria Math"/>
                      </a:rPr>
                      <m:t>𝛂</m:t>
                    </m:r>
                    <m:r>
                      <a:rPr lang="en-US" sz="1600" b="1">
                        <a:latin typeface="Cambria Math"/>
                      </a:rPr>
                      <m:t>)</m:t>
                    </m:r>
                  </m:oMath>
                </a14:m>
                <a:r>
                  <a:rPr lang="ru-RU" sz="1600" dirty="0"/>
                  <a:t> – потенциалы клик.</a:t>
                </a:r>
                <a:endParaRPr lang="en-US" sz="1600" dirty="0"/>
              </a:p>
              <a:p>
                <a:pPr marL="0" indent="0" algn="just">
                  <a:buNone/>
                </a:pPr>
                <a:endParaRPr lang="en-US" sz="1600" dirty="0" smtClean="0"/>
              </a:p>
              <a:p>
                <a:pPr marL="0" indent="0" algn="just">
                  <a:buNone/>
                </a:pPr>
                <a:r>
                  <a:rPr lang="ru-RU" sz="1600" b="1" dirty="0" smtClean="0"/>
                  <a:t>Факторы</a:t>
                </a:r>
                <a:r>
                  <a:rPr lang="ru-RU" sz="1600" b="1" dirty="0"/>
                  <a:t>, мешающие применению модели в явном виде</a:t>
                </a:r>
                <a:r>
                  <a:rPr lang="ru-RU" sz="1600" dirty="0"/>
                  <a:t>:</a:t>
                </a:r>
              </a:p>
              <a:p>
                <a:pPr algn="just">
                  <a:buFontTx/>
                  <a:buChar char="-"/>
                </a:pPr>
                <a:r>
                  <a:rPr lang="ru-RU" sz="1600" dirty="0"/>
                  <a:t>в общем случае </a:t>
                </a:r>
                <a:r>
                  <a:rPr lang="ru-RU" sz="1600" dirty="0" smtClean="0"/>
                  <a:t>для произвольных потенциалов клик оптимизация выражения (3) является </a:t>
                </a:r>
                <a:r>
                  <a:rPr lang="en-US" sz="1600" i="1" dirty="0"/>
                  <a:t>NP-</a:t>
                </a:r>
                <a:r>
                  <a:rPr lang="ru-RU" sz="1600" i="1" dirty="0" smtClean="0"/>
                  <a:t>полной задачей</a:t>
                </a:r>
                <a:r>
                  <a:rPr lang="ru-RU" sz="16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370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4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Кодирование зависимых источников с дополнительной информацией на декодере</a:t>
            </a:r>
            <a:endParaRPr lang="ru-RU" sz="3000" baseline="30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8350" y="6093296"/>
            <a:ext cx="8668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1100" dirty="0" smtClean="0"/>
              <a:t>A. </a:t>
            </a:r>
            <a:r>
              <a:rPr lang="en-US" sz="1100" dirty="0" err="1" smtClean="0"/>
              <a:t>Wyner</a:t>
            </a:r>
            <a:r>
              <a:rPr lang="en-US" sz="1100" dirty="0" smtClean="0"/>
              <a:t> and J. </a:t>
            </a:r>
            <a:r>
              <a:rPr lang="en-US" sz="1100" dirty="0" err="1" smtClean="0"/>
              <a:t>Ziv</a:t>
            </a:r>
            <a:r>
              <a:rPr lang="en-US" sz="1100" dirty="0" smtClean="0"/>
              <a:t>, “The Rate-Distortion Function for Source Coding with Side Information at the Decoder”, </a:t>
            </a:r>
            <a:r>
              <a:rPr lang="en-US" sz="1100" i="1" dirty="0" smtClean="0"/>
              <a:t>IEEE Transactions on Information Theory</a:t>
            </a:r>
            <a:r>
              <a:rPr lang="en-US" sz="1100" dirty="0" smtClean="0"/>
              <a:t>, vol. IT-22, no. 1, pp. 1-10, January 1976</a:t>
            </a:r>
            <a:endParaRPr lang="ru-RU" sz="1100" dirty="0" smtClean="0"/>
          </a:p>
          <a:p>
            <a:pPr marL="228600" indent="-228600">
              <a:buFontTx/>
              <a:buAutoNum type="arabicParenBoth"/>
            </a:pPr>
            <a:r>
              <a:rPr lang="en-US" sz="1100" dirty="0" smtClean="0"/>
              <a:t>D. </a:t>
            </a:r>
            <a:r>
              <a:rPr lang="en-US" sz="1100" dirty="0" err="1" smtClean="0"/>
              <a:t>Slepian</a:t>
            </a:r>
            <a:r>
              <a:rPr lang="en-US" sz="1100" dirty="0" smtClean="0"/>
              <a:t> and K. Wolf, “Noiseless Coding of Correlated Information Sources”, </a:t>
            </a:r>
            <a:r>
              <a:rPr lang="en-US" sz="1100" i="1" dirty="0"/>
              <a:t>IEEE Transactions on Information Theory</a:t>
            </a:r>
            <a:r>
              <a:rPr lang="en-US" sz="1100" dirty="0"/>
              <a:t>, vol. </a:t>
            </a:r>
            <a:r>
              <a:rPr lang="en-US" sz="1100" dirty="0" smtClean="0"/>
              <a:t>IT-19, </a:t>
            </a:r>
            <a:r>
              <a:rPr lang="en-US" sz="1100" dirty="0"/>
              <a:t>no. 1, pp. </a:t>
            </a:r>
            <a:r>
              <a:rPr lang="en-US" sz="1100" dirty="0" smtClean="0"/>
              <a:t>471-480, July 1973</a:t>
            </a:r>
            <a:endParaRPr lang="ru-RU" sz="1100" dirty="0"/>
          </a:p>
        </p:txBody>
      </p:sp>
      <p:sp>
        <p:nvSpPr>
          <p:cNvPr id="96" name="Rectangle"/>
          <p:cNvSpPr/>
          <p:nvPr/>
        </p:nvSpPr>
        <p:spPr>
          <a:xfrm>
            <a:off x="1235996" y="230433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ctangle"/>
          <p:cNvSpPr/>
          <p:nvPr/>
        </p:nvSpPr>
        <p:spPr>
          <a:xfrm>
            <a:off x="2957530" y="230433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Прямая со стрелкой 97"/>
          <p:cNvCxnSpPr>
            <a:stCxn id="96" idx="2"/>
            <a:endCxn id="97" idx="0"/>
          </p:cNvCxnSpPr>
          <p:nvPr/>
        </p:nvCxnSpPr>
        <p:spPr>
          <a:xfrm>
            <a:off x="1995996" y="2532330"/>
            <a:ext cx="9615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endCxn id="96" idx="0"/>
          </p:cNvCxnSpPr>
          <p:nvPr/>
        </p:nvCxnSpPr>
        <p:spPr>
          <a:xfrm>
            <a:off x="614528" y="2532330"/>
            <a:ext cx="6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62302" y="211966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2" y="2119664"/>
                <a:ext cx="79208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45049" y="281228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49" y="2812286"/>
                <a:ext cx="79208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Прямая со стрелкой 101"/>
          <p:cNvCxnSpPr/>
          <p:nvPr/>
        </p:nvCxnSpPr>
        <p:spPr>
          <a:xfrm>
            <a:off x="533584" y="3218818"/>
            <a:ext cx="280394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97" idx="3"/>
          </p:cNvCxnSpPr>
          <p:nvPr/>
        </p:nvCxnSpPr>
        <p:spPr>
          <a:xfrm flipV="1">
            <a:off x="3333793" y="2760330"/>
            <a:ext cx="3737" cy="4584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926896" y="2119664"/>
                <a:ext cx="79208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96" y="2119664"/>
                <a:ext cx="792088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3279"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Прямая со стрелкой 111"/>
          <p:cNvCxnSpPr>
            <a:stCxn id="97" idx="2"/>
          </p:cNvCxnSpPr>
          <p:nvPr/>
        </p:nvCxnSpPr>
        <p:spPr>
          <a:xfrm>
            <a:off x="3717530" y="2532330"/>
            <a:ext cx="7134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endCxn id="96" idx="3"/>
          </p:cNvCxnSpPr>
          <p:nvPr/>
        </p:nvCxnSpPr>
        <p:spPr>
          <a:xfrm flipV="1">
            <a:off x="1615996" y="2760330"/>
            <a:ext cx="0" cy="45424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"/>
          <p:cNvSpPr/>
          <p:nvPr/>
        </p:nvSpPr>
        <p:spPr>
          <a:xfrm>
            <a:off x="1261420" y="4458728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angle"/>
          <p:cNvSpPr/>
          <p:nvPr/>
        </p:nvSpPr>
        <p:spPr>
          <a:xfrm>
            <a:off x="2982954" y="4458728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Декодер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Прямая со стрелкой 136"/>
          <p:cNvCxnSpPr>
            <a:stCxn id="135" idx="2"/>
            <a:endCxn id="136" idx="0"/>
          </p:cNvCxnSpPr>
          <p:nvPr/>
        </p:nvCxnSpPr>
        <p:spPr>
          <a:xfrm>
            <a:off x="2021420" y="4686728"/>
            <a:ext cx="9615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endCxn id="135" idx="0"/>
          </p:cNvCxnSpPr>
          <p:nvPr/>
        </p:nvCxnSpPr>
        <p:spPr>
          <a:xfrm>
            <a:off x="639952" y="4686728"/>
            <a:ext cx="6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87726" y="4274062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6" y="4274062"/>
                <a:ext cx="7920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70473" y="496668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73" y="4966684"/>
                <a:ext cx="79208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Прямая со стрелкой 140"/>
          <p:cNvCxnSpPr/>
          <p:nvPr/>
        </p:nvCxnSpPr>
        <p:spPr>
          <a:xfrm>
            <a:off x="559008" y="5373216"/>
            <a:ext cx="280394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endCxn id="136" idx="3"/>
          </p:cNvCxnSpPr>
          <p:nvPr/>
        </p:nvCxnSpPr>
        <p:spPr>
          <a:xfrm flipV="1">
            <a:off x="3359217" y="4914728"/>
            <a:ext cx="3737" cy="4584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952320" y="4274062"/>
                <a:ext cx="79208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20" y="4274062"/>
                <a:ext cx="792088" cy="374270"/>
              </a:xfrm>
              <a:prstGeom prst="rect">
                <a:avLst/>
              </a:prstGeom>
              <a:blipFill rotWithShape="1">
                <a:blip r:embed="rId7"/>
                <a:stretch>
                  <a:fillRect t="-3226"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Прямая со стрелкой 143"/>
          <p:cNvCxnSpPr>
            <a:stCxn id="136" idx="2"/>
          </p:cNvCxnSpPr>
          <p:nvPr/>
        </p:nvCxnSpPr>
        <p:spPr>
          <a:xfrm>
            <a:off x="3742954" y="4686728"/>
            <a:ext cx="7134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086" y="1700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118086" y="39047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148428" y="4293096"/>
                <a:ext cx="2879956" cy="671209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ru-RU" b="1" dirty="0"/>
                  <a:t>Граница </a:t>
                </a:r>
                <a:r>
                  <a:rPr lang="ru-RU" b="1" dirty="0" err="1"/>
                  <a:t>Вайнера</a:t>
                </a:r>
                <a:r>
                  <a:rPr lang="ru-RU" b="1" dirty="0"/>
                  <a:t>-Зива: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28" y="4293096"/>
                <a:ext cx="2879956" cy="671209"/>
              </a:xfrm>
              <a:prstGeom prst="rect">
                <a:avLst/>
              </a:prstGeom>
              <a:blipFill rotWithShape="1">
                <a:blip r:embed="rId8"/>
                <a:stretch>
                  <a:fillRect l="-1688" t="-3571" r="-1055" b="-446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718984" y="2564904"/>
                <a:ext cx="2963375" cy="50840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4" y="2564904"/>
                <a:ext cx="2963375" cy="508409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851920" y="5085184"/>
                <a:ext cx="5400600" cy="97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ru-RU" dirty="0" smtClean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85184"/>
                <a:ext cx="5400600" cy="978794"/>
              </a:xfrm>
              <a:prstGeom prst="rect">
                <a:avLst/>
              </a:prstGeom>
              <a:blipFill rotWithShape="1">
                <a:blip r:embed="rId10"/>
                <a:stretch>
                  <a:fillRect l="-903" t="-2484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2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"/>
          <p:cNvSpPr/>
          <p:nvPr/>
        </p:nvSpPr>
        <p:spPr>
          <a:xfrm>
            <a:off x="1619672" y="1443393"/>
            <a:ext cx="1473349" cy="2559759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bevel/>
          </a:ln>
          <a:effectLst/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Применение распределенного кодирования для сжатия видео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25291" y="2484746"/>
                <a:ext cx="28832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Ошибка </a:t>
                </a:r>
                <a:r>
                  <a:rPr lang="ru-RU" sz="1400" b="1" dirty="0" err="1" smtClean="0"/>
                  <a:t>межкадрового</a:t>
                </a:r>
                <a:r>
                  <a:rPr lang="ru-RU" sz="1400" b="1" dirty="0" smtClean="0"/>
                  <a:t> предсказания</a:t>
                </a:r>
                <a:r>
                  <a:rPr lang="ru-RU" sz="1400" dirty="0" smtClean="0"/>
                  <a:t> (</a:t>
                </a:r>
                <a:r>
                  <a:rPr lang="en-US" sz="1400" dirty="0" smtClean="0"/>
                  <a:t>correlation noise</a:t>
                </a:r>
                <a:r>
                  <a:rPr lang="ru-RU" sz="1400" dirty="0" smtClean="0"/>
                  <a:t>)</a:t>
                </a:r>
                <a:r>
                  <a:rPr lang="en-US" sz="1400" dirty="0" smtClean="0"/>
                  <a:t>:</a:t>
                </a:r>
                <a:endParaRPr lang="ru-RU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𝐲</m:t>
                      </m:r>
                      <m:r>
                        <a:rPr lang="en-US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91" y="2484746"/>
                <a:ext cx="2883213" cy="1015663"/>
              </a:xfrm>
              <a:prstGeom prst="rect">
                <a:avLst/>
              </a:prstGeom>
              <a:blipFill rotWithShape="1">
                <a:blip r:embed="rId2"/>
                <a:stretch>
                  <a:fillRect t="-602" b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Группа 85"/>
          <p:cNvGrpSpPr/>
          <p:nvPr/>
        </p:nvGrpSpPr>
        <p:grpSpPr>
          <a:xfrm>
            <a:off x="18683" y="1454085"/>
            <a:ext cx="6148346" cy="3798714"/>
            <a:chOff x="18683" y="1454085"/>
            <a:chExt cx="6148346" cy="3798714"/>
          </a:xfrm>
        </p:grpSpPr>
        <p:sp>
          <p:nvSpPr>
            <p:cNvPr id="32" name="Rectangle"/>
            <p:cNvSpPr/>
            <p:nvPr/>
          </p:nvSpPr>
          <p:spPr>
            <a:xfrm>
              <a:off x="3547075" y="1454085"/>
              <a:ext cx="1800037" cy="2559759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solidFill>
                <a:schemeClr val="tx1"/>
              </a:solidFill>
              <a:bevel/>
            </a:ln>
            <a:effectLst/>
          </p:spPr>
          <p:txBody>
            <a:bodyPr wrap="square" lIns="36000" tIns="18000" rIns="36000" bIns="18000" rtlCol="0" anchor="ctr"/>
            <a:lstStyle/>
            <a:p>
              <a:pPr algn="ctr"/>
              <a:endParaRPr sz="1064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907704" y="3509074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2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3619083" y="3509074"/>
              <a:ext cx="1584176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2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" name="Прямая со стрелкой 7"/>
            <p:cNvCxnSpPr>
              <a:stCxn id="5" idx="2"/>
              <a:endCxn id="6" idx="0"/>
            </p:cNvCxnSpPr>
            <p:nvPr/>
          </p:nvCxnSpPr>
          <p:spPr>
            <a:xfrm>
              <a:off x="2667704" y="3737074"/>
              <a:ext cx="9513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"/>
            <p:cNvSpPr/>
            <p:nvPr/>
          </p:nvSpPr>
          <p:spPr>
            <a:xfrm>
              <a:off x="3756599" y="2644978"/>
              <a:ext cx="1309144" cy="515234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Генерация дополнительной информации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"/>
            <p:cNvSpPr/>
            <p:nvPr/>
          </p:nvSpPr>
          <p:spPr>
            <a:xfrm>
              <a:off x="1939792" y="1804834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Rectangle"/>
            <p:cNvSpPr/>
            <p:nvPr/>
          </p:nvSpPr>
          <p:spPr>
            <a:xfrm>
              <a:off x="3619083" y="1804834"/>
              <a:ext cx="1584176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" name="Прямая со стрелкой 16"/>
            <p:cNvCxnSpPr>
              <a:stCxn id="15" idx="2"/>
              <a:endCxn id="16" idx="0"/>
            </p:cNvCxnSpPr>
            <p:nvPr/>
          </p:nvCxnSpPr>
          <p:spPr>
            <a:xfrm>
              <a:off x="2699792" y="2032834"/>
              <a:ext cx="9192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0" idx="1"/>
              <a:endCxn id="16" idx="3"/>
            </p:cNvCxnSpPr>
            <p:nvPr/>
          </p:nvCxnSpPr>
          <p:spPr>
            <a:xfrm flipV="1">
              <a:off x="4411171" y="2260834"/>
              <a:ext cx="0" cy="384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6213" y="184816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13" y="1848168"/>
                  <a:ext cx="6480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9773" y="355240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73" y="3552408"/>
                  <a:ext cx="6480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 стрелкой 22"/>
            <p:cNvCxnSpPr>
              <a:stCxn id="20" idx="3"/>
              <a:endCxn id="15" idx="0"/>
            </p:cNvCxnSpPr>
            <p:nvPr/>
          </p:nvCxnSpPr>
          <p:spPr>
            <a:xfrm>
              <a:off x="804285" y="2032834"/>
              <a:ext cx="11355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21" idx="3"/>
              <a:endCxn id="5" idx="0"/>
            </p:cNvCxnSpPr>
            <p:nvPr/>
          </p:nvCxnSpPr>
          <p:spPr>
            <a:xfrm>
              <a:off x="807845" y="3737074"/>
              <a:ext cx="1099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3034" y="194885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34" y="194885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01836" y="3367742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𝐳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836" y="3367742"/>
                  <a:ext cx="373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93209" y="3552408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𝐳</m:t>
                            </m:r>
                          </m:e>
                        </m:acc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209" y="3552408"/>
                  <a:ext cx="3738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4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/>
            <p:cNvCxnSpPr>
              <a:stCxn id="6" idx="2"/>
              <a:endCxn id="31" idx="1"/>
            </p:cNvCxnSpPr>
            <p:nvPr/>
          </p:nvCxnSpPr>
          <p:spPr>
            <a:xfrm>
              <a:off x="5203259" y="3737074"/>
              <a:ext cx="589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051131" y="2260834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31" y="2260834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779323" y="18481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323" y="1848168"/>
                  <a:ext cx="37061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Прямая со стрелкой 36"/>
            <p:cNvCxnSpPr>
              <a:stCxn id="16" idx="2"/>
              <a:endCxn id="36" idx="1"/>
            </p:cNvCxnSpPr>
            <p:nvPr/>
          </p:nvCxnSpPr>
          <p:spPr>
            <a:xfrm>
              <a:off x="5203259" y="2032834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оединительная линия уступом 40"/>
            <p:cNvCxnSpPr>
              <a:stCxn id="6" idx="2"/>
              <a:endCxn id="10" idx="2"/>
            </p:cNvCxnSpPr>
            <p:nvPr/>
          </p:nvCxnSpPr>
          <p:spPr>
            <a:xfrm flipH="1" flipV="1">
              <a:off x="5065743" y="2902595"/>
              <a:ext cx="137516" cy="834479"/>
            </a:xfrm>
            <a:prstGeom prst="bentConnector3">
              <a:avLst>
                <a:gd name="adj1" fmla="val -166235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stCxn id="28" idx="2"/>
              <a:endCxn id="35" idx="1"/>
            </p:cNvCxnSpPr>
            <p:nvPr/>
          </p:nvCxnSpPr>
          <p:spPr>
            <a:xfrm rot="16200000" flipH="1">
              <a:off x="2571077" y="965446"/>
              <a:ext cx="127318" cy="283279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962899" y="2236882"/>
              <a:ext cx="170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rgbClr val="FF0000"/>
                  </a:solidFill>
                </a:rPr>
                <a:t>в</a:t>
              </a:r>
              <a:r>
                <a:rPr lang="ru-RU" sz="1200" b="1" dirty="0" smtClean="0">
                  <a:solidFill>
                    <a:srgbClr val="FF0000"/>
                  </a:solidFill>
                </a:rPr>
                <a:t>иртуальный канал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6337" y="1491294"/>
              <a:ext cx="1736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 smtClean="0"/>
                <a:t>Приемник</a:t>
              </a:r>
              <a:endParaRPr lang="ru-RU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83" y="2592468"/>
              <a:ext cx="138496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Промежуточные кадры</a:t>
              </a:r>
            </a:p>
            <a:p>
              <a:r>
                <a:rPr lang="ru-RU" sz="1100" dirty="0" smtClean="0"/>
                <a:t>(например, кадры с четными номерами)</a:t>
              </a:r>
              <a:endParaRPr lang="ru-RU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83" y="4144803"/>
              <a:ext cx="11062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/>
                <a:t>Ключевые кадры (например, кадры с нечетными номерами)</a:t>
              </a:r>
              <a:endParaRPr lang="ru-RU" sz="11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V="1">
              <a:off x="476689" y="3865956"/>
              <a:ext cx="7120" cy="334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V="1">
              <a:off x="476689" y="2236882"/>
              <a:ext cx="3560" cy="3491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Группа 83"/>
          <p:cNvGrpSpPr/>
          <p:nvPr/>
        </p:nvGrpSpPr>
        <p:grpSpPr>
          <a:xfrm>
            <a:off x="2333419" y="4950460"/>
            <a:ext cx="5133716" cy="1712907"/>
            <a:chOff x="3913354" y="5157192"/>
            <a:chExt cx="5133716" cy="1712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913354" y="5200526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354" y="5200526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Овал 42"/>
            <p:cNvSpPr/>
            <p:nvPr/>
          </p:nvSpPr>
          <p:spPr>
            <a:xfrm>
              <a:off x="6096149" y="5882698"/>
              <a:ext cx="277179" cy="277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Прямоугольник 43"/>
                <p:cNvSpPr/>
                <p:nvPr/>
              </p:nvSpPr>
              <p:spPr>
                <a:xfrm>
                  <a:off x="6039011" y="6500767"/>
                  <a:ext cx="3914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4" name="Прямоугольник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011" y="6500767"/>
                  <a:ext cx="39145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/>
                <p:cNvSpPr/>
                <p:nvPr/>
              </p:nvSpPr>
              <p:spPr>
                <a:xfrm>
                  <a:off x="8676456" y="5201578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Прямоугольник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456" y="5201578"/>
                  <a:ext cx="37061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"/>
            <p:cNvSpPr/>
            <p:nvPr/>
          </p:nvSpPr>
          <p:spPr>
            <a:xfrm>
              <a:off x="4676096" y="5157192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"/>
            <p:cNvSpPr/>
            <p:nvPr/>
          </p:nvSpPr>
          <p:spPr>
            <a:xfrm>
              <a:off x="7164288" y="5157192"/>
              <a:ext cx="108012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0" y="0"/>
                  </a:moveTo>
                  <a:lnTo>
                    <a:pt x="760000" y="0"/>
                  </a:lnTo>
                  <a:lnTo>
                    <a:pt x="760000" y="456000"/>
                  </a:lnTo>
                  <a:lnTo>
                    <a:pt x="0" y="45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lang="ru-RU" sz="1200" dirty="0" smtClean="0">
                  <a:solidFill>
                    <a:srgbClr val="000000"/>
                  </a:solidFill>
                  <a:latin typeface="Arial"/>
                </a:rPr>
                <a:t>Декодер 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</a:t>
              </a:r>
              <a:endParaRPr sz="12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1" name="Прямая со стрелкой 60"/>
            <p:cNvCxnSpPr>
              <a:stCxn id="39" idx="3"/>
              <a:endCxn id="57" idx="0"/>
            </p:cNvCxnSpPr>
            <p:nvPr/>
          </p:nvCxnSpPr>
          <p:spPr>
            <a:xfrm>
              <a:off x="4283968" y="5385192"/>
              <a:ext cx="3921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57" idx="2"/>
              <a:endCxn id="59" idx="0"/>
            </p:cNvCxnSpPr>
            <p:nvPr/>
          </p:nvCxnSpPr>
          <p:spPr>
            <a:xfrm>
              <a:off x="5436096" y="5385192"/>
              <a:ext cx="1728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59" idx="2"/>
              <a:endCxn id="53" idx="1"/>
            </p:cNvCxnSpPr>
            <p:nvPr/>
          </p:nvCxnSpPr>
          <p:spPr>
            <a:xfrm>
              <a:off x="8244408" y="5385192"/>
              <a:ext cx="432048" cy="1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Соединительная линия уступом 71"/>
            <p:cNvCxnSpPr>
              <a:stCxn id="39" idx="2"/>
              <a:endCxn id="43" idx="2"/>
            </p:cNvCxnSpPr>
            <p:nvPr/>
          </p:nvCxnSpPr>
          <p:spPr>
            <a:xfrm rot="16200000" flipH="1">
              <a:off x="4871690" y="4796829"/>
              <a:ext cx="451430" cy="19974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endCxn id="59" idx="3"/>
            </p:cNvCxnSpPr>
            <p:nvPr/>
          </p:nvCxnSpPr>
          <p:spPr>
            <a:xfrm flipV="1">
              <a:off x="7704348" y="5613192"/>
              <a:ext cx="0" cy="4080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43" idx="6"/>
            </p:cNvCxnSpPr>
            <p:nvPr/>
          </p:nvCxnSpPr>
          <p:spPr>
            <a:xfrm>
              <a:off x="6373328" y="6021288"/>
              <a:ext cx="13310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рямоугольник 80"/>
            <p:cNvSpPr/>
            <p:nvPr/>
          </p:nvSpPr>
          <p:spPr>
            <a:xfrm>
              <a:off x="5134501" y="5733256"/>
              <a:ext cx="2317819" cy="50405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14055" y="5657072"/>
              <a:ext cx="170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rgbClr val="FF0000"/>
                  </a:solidFill>
                </a:rPr>
                <a:t>в</a:t>
              </a:r>
              <a:r>
                <a:rPr lang="ru-RU" sz="1200" b="1" dirty="0" smtClean="0">
                  <a:solidFill>
                    <a:srgbClr val="FF0000"/>
                  </a:solidFill>
                </a:rPr>
                <a:t>иртуальный канал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668344" y="565707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ru-RU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5657072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Прямая со стрелкой 66"/>
            <p:cNvCxnSpPr>
              <a:stCxn id="44" idx="0"/>
              <a:endCxn id="43" idx="4"/>
            </p:cNvCxnSpPr>
            <p:nvPr/>
          </p:nvCxnSpPr>
          <p:spPr>
            <a:xfrm flipV="1">
              <a:off x="6234738" y="6159877"/>
              <a:ext cx="1" cy="340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976911" y="4765794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𝐜</m:t>
                      </m:r>
                      <m:r>
                        <a:rPr lang="en-US" b="1" i="0" dirty="0" smtClean="0"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1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11" y="4765794"/>
                <a:ext cx="675185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1324704" y="1462963"/>
            <a:ext cx="173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Передатчик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408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b="1" dirty="0" smtClean="0"/>
              <a:t>Задачи диссертационной работы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типовые методы сжатия видеоданных, основанные на принципах </a:t>
            </a:r>
            <a:r>
              <a:rPr lang="ru-RU" sz="1800" dirty="0" smtClean="0"/>
              <a:t>распределенного кодирования </a:t>
            </a:r>
            <a:r>
              <a:rPr lang="ru-RU" sz="1800" dirty="0"/>
              <a:t>источников.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способы формирования дополнительной информации на стороне декодера.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Предложить новый алгоритм генерации дополнительной информации, учитывающий особенности входных данных</a:t>
            </a:r>
            <a:r>
              <a:rPr lang="ru-RU" sz="1800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статистические характеристики ошибок </a:t>
            </a:r>
            <a:r>
              <a:rPr lang="ru-RU" sz="1800" dirty="0" err="1"/>
              <a:t>межкадрового</a:t>
            </a:r>
            <a:r>
              <a:rPr lang="ru-RU" sz="1800" dirty="0"/>
              <a:t> предсказания, возникающих при генерации дополнительной информации</a:t>
            </a:r>
            <a:r>
              <a:rPr lang="ru-RU" sz="1800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Разработать модель ошибок предсказания промежуточных кадров на стороне декодера.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Предложить алгоритм </a:t>
            </a:r>
            <a:r>
              <a:rPr lang="ru-RU" sz="1800" dirty="0" smtClean="0"/>
              <a:t>оценки параметров ошибок </a:t>
            </a:r>
            <a:r>
              <a:rPr lang="ru-RU" sz="1800" dirty="0" err="1"/>
              <a:t>межкадрового</a:t>
            </a:r>
            <a:r>
              <a:rPr lang="ru-RU" sz="1800" dirty="0"/>
              <a:t> предсказания.</a:t>
            </a:r>
          </a:p>
        </p:txBody>
      </p:sp>
      <p:sp>
        <p:nvSpPr>
          <p:cNvPr id="18435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8BB242-FBBA-4C1F-A416-1B5470B32742}" type="slidenum">
              <a:rPr lang="ru-RU" altLang="ru-RU" smtClean="0"/>
              <a:pPr eaLnBrk="1" hangingPunct="1"/>
              <a:t>6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/>
              <a:t>Структура </a:t>
            </a:r>
            <a:r>
              <a:rPr lang="ru-RU" sz="3000" b="1" dirty="0" smtClean="0"/>
              <a:t>диссертационной работы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46044"/>
              </p:ext>
            </p:extLst>
          </p:nvPr>
        </p:nvGraphicFramePr>
        <p:xfrm>
          <a:off x="323528" y="1280120"/>
          <a:ext cx="8568952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6912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Основные определения</a:t>
                      </a:r>
                      <a:r>
                        <a:rPr lang="ru-RU" baseline="0" dirty="0" smtClean="0"/>
                        <a:t> и обозначения.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Модель системы распределенного кодирования.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Основные факторы, влияющие на степень сжатия в системе распределенного кодирования.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Модель истинного движения объектов в видеопоследовательности.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Анализ</a:t>
                      </a:r>
                      <a:r>
                        <a:rPr lang="ru-RU" baseline="0" dirty="0" smtClean="0"/>
                        <a:t> базового алгоритма генерации дополнительной информации.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baseline="0" dirty="0" smtClean="0"/>
                        <a:t>Описание разработанного алгоритма генерации дополнительной информации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Анализ базового алгоритма оценки параметров ошибок </a:t>
                      </a:r>
                      <a:r>
                        <a:rPr lang="ru-RU" dirty="0" err="1" smtClean="0"/>
                        <a:t>межкадрового</a:t>
                      </a:r>
                      <a:r>
                        <a:rPr lang="ru-RU" dirty="0" smtClean="0"/>
                        <a:t> предсказания.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dirty="0" smtClean="0"/>
                        <a:t>Модель виртуального канала</a:t>
                      </a:r>
                      <a:r>
                        <a:rPr lang="ru-RU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baseline="0" dirty="0" smtClean="0"/>
                        <a:t>Описание разработанного алгоритма оценки параметров ошибок </a:t>
                      </a:r>
                      <a:r>
                        <a:rPr lang="ru-RU" b="1" baseline="0" dirty="0" err="1" smtClean="0"/>
                        <a:t>межкадрового</a:t>
                      </a:r>
                      <a:r>
                        <a:rPr lang="ru-RU" b="1" baseline="0" dirty="0" smtClean="0"/>
                        <a:t> предсказания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Сравнительный анализ разработанных алгоритмов.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altLang="ru-RU" sz="1800" b="1" dirty="0" smtClean="0"/>
                        <a:t>Метод сравнения алгоритмов генерации дополнительной информации.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Классификация методов распределенного кодирования источников видеоинформации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9" name="Rectangle"/>
          <p:cNvSpPr/>
          <p:nvPr/>
        </p:nvSpPr>
        <p:spPr>
          <a:xfrm>
            <a:off x="49676" y="1932443"/>
            <a:ext cx="2938147" cy="650243"/>
          </a:xfrm>
          <a:custGeom>
            <a:avLst/>
            <a:gdLst>
              <a:gd name="connsiteX0" fmla="*/ 0 w 1641600"/>
              <a:gd name="connsiteY0" fmla="*/ 273600 h 547200"/>
              <a:gd name="connsiteX1" fmla="*/ 820800 w 1641600"/>
              <a:gd name="connsiteY1" fmla="*/ 0 h 547200"/>
              <a:gd name="connsiteX2" fmla="*/ 1641600 w 1641600"/>
              <a:gd name="connsiteY2" fmla="*/ 273600 h 547200"/>
              <a:gd name="connsiteX3" fmla="*/ 820800 w 16416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600" h="547200">
                <a:moveTo>
                  <a:pt x="0" y="0"/>
                </a:moveTo>
                <a:lnTo>
                  <a:pt x="1641600" y="0"/>
                </a:lnTo>
                <a:lnTo>
                  <a:pt x="16416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типу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обрабатываемых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данных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3179428" y="1932444"/>
            <a:ext cx="2499919" cy="650242"/>
          </a:xfrm>
          <a:custGeom>
            <a:avLst/>
            <a:gdLst>
              <a:gd name="connsiteX0" fmla="*/ 0 w 1763200"/>
              <a:gd name="connsiteY0" fmla="*/ 273600 h 547200"/>
              <a:gd name="connsiteX1" fmla="*/ 881600 w 1763200"/>
              <a:gd name="connsiteY1" fmla="*/ 0 h 547200"/>
              <a:gd name="connsiteX2" fmla="*/ 1763200 w 1763200"/>
              <a:gd name="connsiteY2" fmla="*/ 273600 h 547200"/>
              <a:gd name="connsiteX3" fmla="*/ 881600 w 1763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200" h="547200">
                <a:moveTo>
                  <a:pt x="0" y="0"/>
                </a:moveTo>
                <a:lnTo>
                  <a:pt x="1763200" y="0"/>
                </a:lnTo>
                <a:lnTo>
                  <a:pt x="1763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наличию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связи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от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декодера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к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кодеру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5940151" y="1932444"/>
            <a:ext cx="2579773" cy="650243"/>
          </a:xfrm>
          <a:custGeom>
            <a:avLst/>
            <a:gdLst>
              <a:gd name="connsiteX0" fmla="*/ 0 w 1854400"/>
              <a:gd name="connsiteY0" fmla="*/ 273600 h 547200"/>
              <a:gd name="connsiteX1" fmla="*/ 927200 w 1854400"/>
              <a:gd name="connsiteY1" fmla="*/ 0 h 547200"/>
              <a:gd name="connsiteX2" fmla="*/ 1854400 w 1854400"/>
              <a:gd name="connsiteY2" fmla="*/ 273600 h 547200"/>
              <a:gd name="connsiteX3" fmla="*/ 927200 w 1854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400" h="547200">
                <a:moveTo>
                  <a:pt x="0" y="0"/>
                </a:moveTo>
                <a:lnTo>
                  <a:pt x="1854400" y="0"/>
                </a:lnTo>
                <a:lnTo>
                  <a:pt x="1854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области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обработки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49677" y="4212872"/>
            <a:ext cx="1550400" cy="656287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кадров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целиком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703064" y="4232162"/>
            <a:ext cx="1550400" cy="636998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частей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4749792" y="3221208"/>
            <a:ext cx="1550400" cy="547200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>
                <a:solidFill>
                  <a:srgbClr val="000000"/>
                </a:solidFill>
                <a:latin typeface="Arial"/>
              </a:rPr>
              <a:t>С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связью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2483768" y="3221208"/>
            <a:ext cx="1550400" cy="547200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Без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связи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5442150" y="4212842"/>
            <a:ext cx="1866154" cy="656318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в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преобразованном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пространстве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"/>
          <p:cNvSpPr/>
          <p:nvPr/>
        </p:nvSpPr>
        <p:spPr>
          <a:xfrm>
            <a:off x="7390981" y="4194007"/>
            <a:ext cx="1717523" cy="675153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в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пространстве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пикселей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Прямая со стрелкой 17"/>
          <p:cNvCxnSpPr>
            <a:stCxn id="9" idx="3"/>
            <a:endCxn id="12" idx="1"/>
          </p:cNvCxnSpPr>
          <p:nvPr/>
        </p:nvCxnSpPr>
        <p:spPr>
          <a:xfrm flipH="1">
            <a:off x="824877" y="2582686"/>
            <a:ext cx="693873" cy="163018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3" idx="1"/>
          </p:cNvCxnSpPr>
          <p:nvPr/>
        </p:nvCxnSpPr>
        <p:spPr>
          <a:xfrm>
            <a:off x="1518750" y="2582686"/>
            <a:ext cx="959514" cy="16494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6" idx="1"/>
          </p:cNvCxnSpPr>
          <p:nvPr/>
        </p:nvCxnSpPr>
        <p:spPr>
          <a:xfrm flipH="1">
            <a:off x="6375227" y="2582687"/>
            <a:ext cx="854811" cy="16301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3"/>
            <a:endCxn id="17" idx="1"/>
          </p:cNvCxnSpPr>
          <p:nvPr/>
        </p:nvCxnSpPr>
        <p:spPr>
          <a:xfrm>
            <a:off x="7230038" y="2582687"/>
            <a:ext cx="1019705" cy="16113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3"/>
            <a:endCxn id="15" idx="1"/>
          </p:cNvCxnSpPr>
          <p:nvPr/>
        </p:nvCxnSpPr>
        <p:spPr>
          <a:xfrm flipH="1">
            <a:off x="3258968" y="2582686"/>
            <a:ext cx="1170420" cy="63852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14" idx="1"/>
          </p:cNvCxnSpPr>
          <p:nvPr/>
        </p:nvCxnSpPr>
        <p:spPr>
          <a:xfrm>
            <a:off x="4429388" y="2582686"/>
            <a:ext cx="1095604" cy="63852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246" y="5445224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Концепция </a:t>
            </a:r>
            <a:r>
              <a:rPr lang="en-US" b="1" u="sng" dirty="0" smtClean="0"/>
              <a:t>Stanford</a:t>
            </a:r>
            <a:r>
              <a:rPr lang="ru-RU" b="1" u="sng" dirty="0" smtClean="0"/>
              <a:t> (2002)</a:t>
            </a:r>
            <a:endParaRPr lang="ru-RU" b="1" u="sng" dirty="0"/>
          </a:p>
        </p:txBody>
      </p:sp>
      <p:cxnSp>
        <p:nvCxnSpPr>
          <p:cNvPr id="25" name="Прямая соединительная линия 24"/>
          <p:cNvCxnSpPr>
            <a:stCxn id="12" idx="3"/>
            <a:endCxn id="24" idx="0"/>
          </p:cNvCxnSpPr>
          <p:nvPr/>
        </p:nvCxnSpPr>
        <p:spPr>
          <a:xfrm>
            <a:off x="824877" y="4869159"/>
            <a:ext cx="1439709" cy="576065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4" idx="3"/>
            <a:endCxn id="24" idx="0"/>
          </p:cNvCxnSpPr>
          <p:nvPr/>
        </p:nvCxnSpPr>
        <p:spPr>
          <a:xfrm flipH="1">
            <a:off x="2264586" y="3768408"/>
            <a:ext cx="3260406" cy="1676816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6" idx="3"/>
            <a:endCxn id="24" idx="0"/>
          </p:cNvCxnSpPr>
          <p:nvPr/>
        </p:nvCxnSpPr>
        <p:spPr>
          <a:xfrm flipH="1">
            <a:off x="2264586" y="4869160"/>
            <a:ext cx="4110641" cy="57606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3"/>
            <a:endCxn id="24" idx="0"/>
          </p:cNvCxnSpPr>
          <p:nvPr/>
        </p:nvCxnSpPr>
        <p:spPr>
          <a:xfrm flipH="1">
            <a:off x="2264586" y="4869160"/>
            <a:ext cx="5985157" cy="57606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8224" y="5939988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Концепция </a:t>
            </a:r>
            <a:r>
              <a:rPr lang="en-US" dirty="0" smtClean="0"/>
              <a:t>PRISM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>
            <a:stCxn id="13" idx="3"/>
            <a:endCxn id="29" idx="0"/>
          </p:cNvCxnSpPr>
          <p:nvPr/>
        </p:nvCxnSpPr>
        <p:spPr>
          <a:xfrm>
            <a:off x="2478264" y="4869160"/>
            <a:ext cx="4878843" cy="107082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5" idx="3"/>
            <a:endCxn id="29" idx="0"/>
          </p:cNvCxnSpPr>
          <p:nvPr/>
        </p:nvCxnSpPr>
        <p:spPr>
          <a:xfrm>
            <a:off x="3258968" y="3768408"/>
            <a:ext cx="4098139" cy="217158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7" idx="3"/>
            <a:endCxn id="29" idx="0"/>
          </p:cNvCxnSpPr>
          <p:nvPr/>
        </p:nvCxnSpPr>
        <p:spPr>
          <a:xfrm flipH="1">
            <a:off x="7357107" y="4869160"/>
            <a:ext cx="892636" cy="107082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 вправо 34"/>
          <p:cNvSpPr/>
          <p:nvPr/>
        </p:nvSpPr>
        <p:spPr>
          <a:xfrm rot="5400000">
            <a:off x="1982211" y="6000963"/>
            <a:ext cx="469087" cy="184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773641" y="6309320"/>
            <a:ext cx="307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/>
              <a:t>Модель </a:t>
            </a:r>
            <a:r>
              <a:rPr lang="en-US" b="1" u="sng" dirty="0" smtClean="0"/>
              <a:t>DISCOVER </a:t>
            </a:r>
            <a:r>
              <a:rPr lang="ru-RU" b="1" u="sng" dirty="0" smtClean="0"/>
              <a:t>(200</a:t>
            </a:r>
            <a:r>
              <a:rPr lang="en-US" b="1" u="sng" dirty="0" smtClean="0"/>
              <a:t>7</a:t>
            </a:r>
            <a:r>
              <a:rPr lang="ru-RU" b="1" u="sng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3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166"/>
          <p:cNvSpPr/>
          <p:nvPr/>
        </p:nvSpPr>
        <p:spPr>
          <a:xfrm>
            <a:off x="4211960" y="1412776"/>
            <a:ext cx="36004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4283968" y="1772816"/>
            <a:ext cx="3466203" cy="1935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Прямоугольник 164"/>
          <p:cNvSpPr/>
          <p:nvPr/>
        </p:nvSpPr>
        <p:spPr>
          <a:xfrm>
            <a:off x="1333252" y="1412776"/>
            <a:ext cx="2086619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627415" y="1747879"/>
            <a:ext cx="1720450" cy="29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356136" y="5434697"/>
            <a:ext cx="1584016" cy="1078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627414" y="5423520"/>
            <a:ext cx="1720452" cy="1078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3861048"/>
            <a:ext cx="3322027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Основные модули базовой модели </a:t>
            </a:r>
            <a:r>
              <a:rPr lang="en-US" sz="3000" b="1" dirty="0" smtClean="0"/>
              <a:t>DISCOVER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55" name="Rectangle"/>
          <p:cNvSpPr/>
          <p:nvPr/>
        </p:nvSpPr>
        <p:spPr>
          <a:xfrm>
            <a:off x="1934660" y="5823922"/>
            <a:ext cx="1341196" cy="58876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200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кадров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 (H.264 AVC Intra)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ctangle"/>
          <p:cNvSpPr/>
          <p:nvPr/>
        </p:nvSpPr>
        <p:spPr>
          <a:xfrm>
            <a:off x="4499912" y="5824732"/>
            <a:ext cx="1368232" cy="58795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одер</a:t>
            </a:r>
            <a:r>
              <a:rPr sz="1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/>
              </a:rPr>
              <a:t>ключевых</a:t>
            </a:r>
            <a:r>
              <a:rPr sz="1200" dirty="0">
                <a:solidFill>
                  <a:srgbClr val="000000"/>
                </a:solidFill>
                <a:latin typeface="Arial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Arial"/>
              </a:rPr>
              <a:t>кадров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(H.264 AVC Intra)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Прямая со стрелкой 32"/>
          <p:cNvCxnSpPr>
            <a:stCxn id="55" idx="2"/>
            <a:endCxn id="56" idx="0"/>
          </p:cNvCxnSpPr>
          <p:nvPr/>
        </p:nvCxnSpPr>
        <p:spPr>
          <a:xfrm>
            <a:off x="3275856" y="6118304"/>
            <a:ext cx="1224056" cy="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1" idx="3"/>
            <a:endCxn id="55" idx="0"/>
          </p:cNvCxnSpPr>
          <p:nvPr/>
        </p:nvCxnSpPr>
        <p:spPr>
          <a:xfrm>
            <a:off x="1113931" y="6118223"/>
            <a:ext cx="820729" cy="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"/>
          <p:cNvSpPr/>
          <p:nvPr/>
        </p:nvSpPr>
        <p:spPr>
          <a:xfrm>
            <a:off x="1912615" y="4197136"/>
            <a:ext cx="1152128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"/>
          <p:cNvSpPr/>
          <p:nvPr/>
        </p:nvSpPr>
        <p:spPr>
          <a:xfrm>
            <a:off x="1701502" y="3140968"/>
            <a:ext cx="157435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Помехоустойчивый кодер (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LDPCA/Turbo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)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"/>
          <p:cNvSpPr/>
          <p:nvPr/>
        </p:nvSpPr>
        <p:spPr>
          <a:xfrm>
            <a:off x="4355936" y="2117210"/>
            <a:ext cx="1584096" cy="58135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Помехоустойчивый декодер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LDPCA/Turbo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)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"/>
          <p:cNvSpPr/>
          <p:nvPr/>
        </p:nvSpPr>
        <p:spPr>
          <a:xfrm>
            <a:off x="6084008" y="4289778"/>
            <a:ext cx="1440320" cy="579382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err="1" smtClean="0">
                <a:solidFill>
                  <a:srgbClr val="000000"/>
                </a:solidFill>
                <a:latin typeface="Arial"/>
              </a:rPr>
              <a:t>Межкадровое</a:t>
            </a:r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 предсказание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"/>
          <p:cNvSpPr/>
          <p:nvPr/>
        </p:nvSpPr>
        <p:spPr>
          <a:xfrm>
            <a:off x="4499912" y="4351469"/>
            <a:ext cx="129614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ДКП и квантование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"/>
          <p:cNvSpPr/>
          <p:nvPr/>
        </p:nvSpPr>
        <p:spPr>
          <a:xfrm>
            <a:off x="4355936" y="2916378"/>
            <a:ext cx="1584096" cy="68059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Оценка параметров ошибок </a:t>
            </a:r>
            <a:r>
              <a:rPr lang="ru-RU" sz="1200" b="1" dirty="0" err="1" smtClean="0">
                <a:solidFill>
                  <a:srgbClr val="000000"/>
                </a:solidFill>
                <a:latin typeface="Arial"/>
              </a:rPr>
              <a:t>межкадрового</a:t>
            </a:r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 предсказания</a:t>
            </a:r>
            <a:endParaRPr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"/>
          <p:cNvSpPr/>
          <p:nvPr/>
        </p:nvSpPr>
        <p:spPr>
          <a:xfrm>
            <a:off x="6165995" y="2179887"/>
            <a:ext cx="144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ОДКП и восстановление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1773595" y="2147774"/>
            <a:ext cx="1430167" cy="52022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Буфер</a:t>
            </a:r>
            <a:endParaRPr lang="ru-RU" sz="1200" dirty="0"/>
          </a:p>
        </p:txBody>
      </p:sp>
      <p:cxnSp>
        <p:nvCxnSpPr>
          <p:cNvPr id="52" name="Прямая со стрелкой 51"/>
          <p:cNvCxnSpPr>
            <a:stCxn id="87" idx="0"/>
            <a:endCxn id="88" idx="2"/>
          </p:cNvCxnSpPr>
          <p:nvPr/>
        </p:nvCxnSpPr>
        <p:spPr>
          <a:xfrm flipH="1">
            <a:off x="5796056" y="4579469"/>
            <a:ext cx="2879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88" idx="1"/>
            <a:endCxn id="89" idx="3"/>
          </p:cNvCxnSpPr>
          <p:nvPr/>
        </p:nvCxnSpPr>
        <p:spPr>
          <a:xfrm flipV="1">
            <a:off x="5147984" y="3596968"/>
            <a:ext cx="0" cy="7545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89" idx="1"/>
            <a:endCxn id="86" idx="3"/>
          </p:cNvCxnSpPr>
          <p:nvPr/>
        </p:nvCxnSpPr>
        <p:spPr>
          <a:xfrm flipV="1">
            <a:off x="5147984" y="2698564"/>
            <a:ext cx="0" cy="2178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86" idx="2"/>
            <a:endCxn id="90" idx="0"/>
          </p:cNvCxnSpPr>
          <p:nvPr/>
        </p:nvCxnSpPr>
        <p:spPr>
          <a:xfrm>
            <a:off x="5940032" y="2407887"/>
            <a:ext cx="2259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24" idx="3"/>
            <a:endCxn id="84" idx="0"/>
          </p:cNvCxnSpPr>
          <p:nvPr/>
        </p:nvCxnSpPr>
        <p:spPr>
          <a:xfrm>
            <a:off x="473890" y="4425136"/>
            <a:ext cx="14387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4" idx="1"/>
            <a:endCxn id="85" idx="3"/>
          </p:cNvCxnSpPr>
          <p:nvPr/>
        </p:nvCxnSpPr>
        <p:spPr>
          <a:xfrm flipV="1">
            <a:off x="2488679" y="3596968"/>
            <a:ext cx="0" cy="600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5" idx="1"/>
            <a:endCxn id="93" idx="4"/>
          </p:cNvCxnSpPr>
          <p:nvPr/>
        </p:nvCxnSpPr>
        <p:spPr>
          <a:xfrm flipV="1">
            <a:off x="2488679" y="2667999"/>
            <a:ext cx="0" cy="472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3" idx="6"/>
            <a:endCxn id="86" idx="0"/>
          </p:cNvCxnSpPr>
          <p:nvPr/>
        </p:nvCxnSpPr>
        <p:spPr>
          <a:xfrm>
            <a:off x="3203762" y="2407887"/>
            <a:ext cx="115217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56" idx="2"/>
            <a:endCxn id="100" idx="1"/>
          </p:cNvCxnSpPr>
          <p:nvPr/>
        </p:nvCxnSpPr>
        <p:spPr>
          <a:xfrm>
            <a:off x="5868144" y="6118709"/>
            <a:ext cx="2160240" cy="19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331640" y="1412776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Передатчик</a:t>
            </a:r>
            <a:endParaRPr lang="ru-RU" dirty="0"/>
          </a:p>
        </p:txBody>
      </p:sp>
      <p:sp>
        <p:nvSpPr>
          <p:cNvPr id="168" name="TextBox 167"/>
          <p:cNvSpPr txBox="1"/>
          <p:nvPr/>
        </p:nvSpPr>
        <p:spPr>
          <a:xfrm>
            <a:off x="6444208" y="141277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Приемник</a:t>
            </a:r>
            <a:endParaRPr lang="ru-RU" dirty="0"/>
          </a:p>
        </p:txBody>
      </p:sp>
      <p:sp>
        <p:nvSpPr>
          <p:cNvPr id="184" name="Text 182"/>
          <p:cNvSpPr txBox="1"/>
          <p:nvPr/>
        </p:nvSpPr>
        <p:spPr>
          <a:xfrm>
            <a:off x="3530132" y="1734011"/>
            <a:ext cx="681828" cy="285574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050" dirty="0" err="1">
                <a:solidFill>
                  <a:srgbClr val="000000"/>
                </a:solidFill>
                <a:latin typeface="Arial"/>
              </a:rPr>
              <a:t>обратная</a:t>
            </a:r>
            <a:r>
              <a:rPr sz="1050" dirty="0">
                <a:solidFill>
                  <a:srgbClr val="000000"/>
                </a:solidFill>
                <a:latin typeface="Arial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Arial"/>
              </a:rPr>
              <a:t>связь</a:t>
            </a:r>
            <a:endParaRPr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3861048"/>
            <a:ext cx="25300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b="1" dirty="0" smtClean="0"/>
              <a:t>Генерация дополнительной информации</a:t>
            </a:r>
            <a:endParaRPr lang="ru-RU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12615" y="5434697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Кодер 2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4514761" y="5455399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-36512" y="5933557"/>
                <a:ext cx="1150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933557"/>
                <a:ext cx="115044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25947" y="4240470"/>
                <a:ext cx="447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" y="4240470"/>
                <a:ext cx="4479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/>
          <p:cNvSpPr/>
          <p:nvPr/>
        </p:nvSpPr>
        <p:spPr>
          <a:xfrm>
            <a:off x="1961837" y="1772816"/>
            <a:ext cx="102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Кодер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5357752" y="1747878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Прямоугольник 99"/>
              <p:cNvSpPr/>
              <p:nvPr/>
            </p:nvSpPr>
            <p:spPr>
              <a:xfrm>
                <a:off x="8028384" y="5933557"/>
                <a:ext cx="117288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Прямоугольник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933557"/>
                <a:ext cx="1172885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/>
          <p:cNvCxnSpPr>
            <a:endCxn id="87" idx="3"/>
          </p:cNvCxnSpPr>
          <p:nvPr/>
        </p:nvCxnSpPr>
        <p:spPr>
          <a:xfrm flipV="1">
            <a:off x="6804168" y="4869160"/>
            <a:ext cx="0" cy="1249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8244408" y="2223220"/>
                <a:ext cx="44794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2223220"/>
                <a:ext cx="447943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3279" r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Прямая со стрелкой 107"/>
          <p:cNvCxnSpPr>
            <a:stCxn id="90" idx="2"/>
            <a:endCxn id="58" idx="1"/>
          </p:cNvCxnSpPr>
          <p:nvPr/>
        </p:nvCxnSpPr>
        <p:spPr>
          <a:xfrm>
            <a:off x="7605995" y="2407887"/>
            <a:ext cx="638413" cy="2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86" idx="1"/>
            <a:endCxn id="93" idx="7"/>
          </p:cNvCxnSpPr>
          <p:nvPr/>
        </p:nvCxnSpPr>
        <p:spPr>
          <a:xfrm flipH="1">
            <a:off x="2994319" y="2117210"/>
            <a:ext cx="2153665" cy="106749"/>
          </a:xfrm>
          <a:prstGeom prst="bentConnector4">
            <a:avLst>
              <a:gd name="adj1" fmla="val -68"/>
              <a:gd name="adj2" fmla="val -2141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15446</TotalTime>
  <Words>3534</Words>
  <Application>Microsoft Office PowerPoint</Application>
  <PresentationFormat>Экран (4:3)</PresentationFormat>
  <Paragraphs>592</Paragraphs>
  <Slides>38</Slides>
  <Notes>5</Notes>
  <HiddenSlides>16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Default Design</vt:lpstr>
      <vt:lpstr>ОБРАБОТКА ВИДЕОИНФОРМАЦИИ В СИСТЕМАХ СЖАТИЯ, ОСНОВАННЫХ НА ПРИНЦИПАХ КОДИРОВАНИЯ ЗАВИСИМЫХ ИСТОЧНИКОВ</vt:lpstr>
      <vt:lpstr>Актуальность работы</vt:lpstr>
      <vt:lpstr>Цель, объект и предмет исследования</vt:lpstr>
      <vt:lpstr>Кодирование зависимых источников с дополнительной информацией на декодере</vt:lpstr>
      <vt:lpstr>Применение распределенного кодирования для сжатия видео</vt:lpstr>
      <vt:lpstr>Задачи диссертационной работы</vt:lpstr>
      <vt:lpstr>Структура диссертационной работы</vt:lpstr>
      <vt:lpstr>Классификация методов распределенного кодирования источников видеоинформации</vt:lpstr>
      <vt:lpstr>Основные модули базовой модели DISCOVER</vt:lpstr>
      <vt:lpstr>Разработка алгоритма межкадрового предсказания</vt:lpstr>
      <vt:lpstr>Модель кодека для сравнения алгоритмов межкадрового предсказания</vt:lpstr>
      <vt:lpstr>Результаты сравнения алгоритмов межкадрового предсказания в системе распределенном кодировании</vt:lpstr>
      <vt:lpstr>Ошибки межкадрового предсказания в распределенном кодировании</vt:lpstr>
      <vt:lpstr>Базовый алгоритм оценки параметров ошибок межкадрового предсказания</vt:lpstr>
      <vt:lpstr>Модифицированный алгоритм оценки параметров ошибок межкадрового предсказания</vt:lpstr>
      <vt:lpstr>Сравнение алгоритмов оценки параметров ошибок межкадрового предсказания</vt:lpstr>
      <vt:lpstr>Сравнение алгоритмов анализа ошибок межкадрового предсказания (реальные значения ошибок)</vt:lpstr>
      <vt:lpstr>Модель ошибок межкадрового предсказания</vt:lpstr>
      <vt:lpstr>Результаты сравнения с аналогами </vt:lpstr>
      <vt:lpstr>Внедрение результатов</vt:lpstr>
      <vt:lpstr>Положения, выносимые на защиту</vt:lpstr>
      <vt:lpstr>Критерий Бьёнтегаарда (BD-Rate)</vt:lpstr>
      <vt:lpstr>Основные результаты работы</vt:lpstr>
      <vt:lpstr>Раздел 4. Сравнительный анализ разработанных алгоритмов: моделирование корреляционного шума</vt:lpstr>
      <vt:lpstr>Раздел 4. Сравнительный анализ разработанных алгоритмов: генерация дополнительной информации</vt:lpstr>
      <vt:lpstr>Актуальность работы</vt:lpstr>
      <vt:lpstr>Раздел 4. Верхняя граница для функции «скорость-искажение»</vt:lpstr>
      <vt:lpstr>Раздел 4. Результаты сравнительного анализа разработанных алгоритмов</vt:lpstr>
      <vt:lpstr>Раздел 2. Модель истинного движения</vt:lpstr>
      <vt:lpstr>Раздел 1. Базовая модель распределенного кодирования DISCOVER</vt:lpstr>
      <vt:lpstr>Раздел 1. Основные влияющие на сжатие факторы</vt:lpstr>
      <vt:lpstr>Раздел 2. Разработанный алгоритм временной интерполяции</vt:lpstr>
      <vt:lpstr>Результаты предварительного сравнения предложенного алгоритма с базовым</vt:lpstr>
      <vt:lpstr>Раздел 3. Базовые допущения при моделировании корреляционного шума</vt:lpstr>
      <vt:lpstr>Раздел 3. Базовые допущения при моделировании корреляционного шума</vt:lpstr>
      <vt:lpstr>Раздел 2. Разработанный алгоритм временной интерполяции</vt:lpstr>
      <vt:lpstr>Раздел 1. Основные модули базовой модели DISCOVER</vt:lpstr>
      <vt:lpstr>Раздел 3. Предложенный расширенный набор допущений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wtpd86</dc:creator>
  <cp:lastModifiedBy>scorpeus</cp:lastModifiedBy>
  <cp:revision>2243</cp:revision>
  <dcterms:created xsi:type="dcterms:W3CDTF">2010-10-04T10:58:23Z</dcterms:created>
  <dcterms:modified xsi:type="dcterms:W3CDTF">2015-12-02T10:47:36Z</dcterms:modified>
</cp:coreProperties>
</file>