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handoutMasterIdLst>
    <p:handoutMasterId r:id="rId3"/>
  </p:handoutMasterIdLst>
  <p:sldIdLst>
    <p:sldId id="266" r:id="rId2"/>
  </p:sldIdLst>
  <p:sldSz cx="10693400" cy="7556500"/>
  <p:notesSz cx="6858000" cy="9144000"/>
  <p:embeddedFontLst>
    <p:embeddedFont>
      <p:font typeface="Plus Jakarta Sans" panose="020B060402020202020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370"/>
    <a:srgbClr val="F0A2A3"/>
    <a:srgbClr val="FDFDFD"/>
    <a:srgbClr val="EC4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1301" y="1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32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A043D4-EBF3-BE30-A702-13210BBC58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3F415-2888-1FD7-1CB9-35E703D12B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31A87-931B-425D-9E07-24DCF63F50D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4E927-5C7F-DCF6-B69F-2F20509D3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1153F-8AB6-236E-26BB-8DEC882469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24C13-B554-4B2F-8619-0246838A94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9220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F26B43"/>
          </p15:clr>
        </p15:guide>
        <p15:guide id="2" pos="6736" userDrawn="1">
          <p15:clr>
            <a:srgbClr val="F26B43"/>
          </p15:clr>
        </p15:guide>
        <p15:guide id="3" orient="horz" userDrawn="1">
          <p15:clr>
            <a:srgbClr val="F26B43"/>
          </p15:clr>
        </p15:guide>
        <p15:guide id="4" orient="horz" pos="4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5C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Software project roadmap">
            <a:extLst>
              <a:ext uri="{FF2B5EF4-FFF2-40B4-BE49-F238E27FC236}">
                <a16:creationId xmlns:a16="http://schemas.microsoft.com/office/drawing/2014/main" id="{588D1FB1-2631-7A44-533C-E40DF7A00C5C}"/>
              </a:ext>
            </a:extLst>
          </p:cNvPr>
          <p:cNvGrpSpPr/>
          <p:nvPr/>
        </p:nvGrpSpPr>
        <p:grpSpPr>
          <a:xfrm>
            <a:off x="0" y="0"/>
            <a:ext cx="10693400" cy="7560000"/>
            <a:chOff x="-10160" y="0"/>
            <a:chExt cx="10703560" cy="756000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99C953F-A015-5487-691F-EF807817D8ED}"/>
                </a:ext>
              </a:extLst>
            </p:cNvPr>
            <p:cNvGrpSpPr/>
            <p:nvPr/>
          </p:nvGrpSpPr>
          <p:grpSpPr>
            <a:xfrm>
              <a:off x="-10160" y="0"/>
              <a:ext cx="10703560" cy="7560000"/>
              <a:chOff x="-10160" y="0"/>
              <a:chExt cx="10703560" cy="7560000"/>
            </a:xfrm>
          </p:grpSpPr>
          <p:sp>
            <p:nvSpPr>
              <p:cNvPr id="2" name="Freeform 2"/>
              <p:cNvSpPr/>
              <p:nvPr/>
            </p:nvSpPr>
            <p:spPr>
              <a:xfrm>
                <a:off x="0" y="0"/>
                <a:ext cx="10693400" cy="7556500"/>
              </a:xfrm>
              <a:custGeom>
                <a:avLst/>
                <a:gdLst/>
                <a:ahLst/>
                <a:cxnLst/>
                <a:rect l="l" t="t" r="r" b="b"/>
                <a:pathLst>
                  <a:path w="10692000" h="7560000">
                    <a:moveTo>
                      <a:pt x="0" y="0"/>
                    </a:moveTo>
                    <a:lnTo>
                      <a:pt x="10692000" y="0"/>
                    </a:lnTo>
                    <a:lnTo>
                      <a:pt x="10692000" y="7560000"/>
                    </a:lnTo>
                    <a:lnTo>
                      <a:pt x="0" y="75600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alphaModFix amt="3000"/>
                </a:blip>
                <a:stretch>
                  <a:fillRect l="-37687" t="-1" b="-37687"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4" name="Freeform 4"/>
              <p:cNvSpPr/>
              <p:nvPr/>
            </p:nvSpPr>
            <p:spPr>
              <a:xfrm rot="10800000">
                <a:off x="-3" y="4122900"/>
                <a:ext cx="10692003" cy="3437100"/>
              </a:xfrm>
              <a:custGeom>
                <a:avLst/>
                <a:gdLst/>
                <a:ahLst/>
                <a:cxnLst/>
                <a:rect l="l" t="t" r="r" b="b"/>
                <a:pathLst>
                  <a:path w="3831772" h="1231779">
                    <a:moveTo>
                      <a:pt x="0" y="0"/>
                    </a:moveTo>
                    <a:lnTo>
                      <a:pt x="3831772" y="0"/>
                    </a:lnTo>
                    <a:lnTo>
                      <a:pt x="3831772" y="1231779"/>
                    </a:lnTo>
                    <a:lnTo>
                      <a:pt x="0" y="123177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65C91">
                      <a:alpha val="100000"/>
                    </a:srgbClr>
                  </a:gs>
                  <a:gs pos="100000">
                    <a:srgbClr val="565C91">
                      <a:alpha val="0"/>
                    </a:srgbClr>
                  </a:gs>
                </a:gsLst>
                <a:lin ang="5400000"/>
              </a:gra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" name="Freeform 7"/>
              <p:cNvSpPr/>
              <p:nvPr/>
            </p:nvSpPr>
            <p:spPr>
              <a:xfrm>
                <a:off x="-10160" y="0"/>
                <a:ext cx="10693400" cy="7556500"/>
              </a:xfrm>
              <a:custGeom>
                <a:avLst/>
                <a:gdLst/>
                <a:ahLst/>
                <a:cxnLst/>
                <a:rect l="l" t="t" r="r" b="b"/>
                <a:pathLst>
                  <a:path w="3831772" h="1231779">
                    <a:moveTo>
                      <a:pt x="0" y="0"/>
                    </a:moveTo>
                    <a:lnTo>
                      <a:pt x="3831772" y="0"/>
                    </a:lnTo>
                    <a:lnTo>
                      <a:pt x="3831772" y="1231779"/>
                    </a:lnTo>
                    <a:lnTo>
                      <a:pt x="0" y="123177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565C91">
                      <a:alpha val="100000"/>
                    </a:srgbClr>
                  </a:gs>
                  <a:gs pos="100000">
                    <a:srgbClr val="565C91">
                      <a:alpha val="0"/>
                    </a:srgbClr>
                  </a:gs>
                </a:gsLst>
                <a:lin ang="5400000"/>
              </a:gradFill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9A11C786-9BEC-EB1B-9434-00BE52A0D686}"/>
                </a:ext>
              </a:extLst>
            </p:cNvPr>
            <p:cNvGrpSpPr/>
            <p:nvPr/>
          </p:nvGrpSpPr>
          <p:grpSpPr>
            <a:xfrm>
              <a:off x="649352" y="1249738"/>
              <a:ext cx="9393296" cy="5818010"/>
              <a:chOff x="649352" y="1249738"/>
              <a:chExt cx="9393296" cy="5818010"/>
            </a:xfrm>
          </p:grpSpPr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A3608C2-8AC8-05F1-F67F-34D591E36514}"/>
                  </a:ext>
                </a:extLst>
              </p:cNvPr>
              <p:cNvGrpSpPr/>
              <p:nvPr/>
            </p:nvGrpSpPr>
            <p:grpSpPr>
              <a:xfrm>
                <a:off x="649352" y="1774018"/>
                <a:ext cx="9393296" cy="4167100"/>
                <a:chOff x="649352" y="1774018"/>
                <a:chExt cx="9393296" cy="4167100"/>
              </a:xfrm>
            </p:grpSpPr>
            <p:sp>
              <p:nvSpPr>
                <p:cNvPr id="9" name="Freeform 9"/>
                <p:cNvSpPr/>
                <p:nvPr/>
              </p:nvSpPr>
              <p:spPr>
                <a:xfrm rot="5400000">
                  <a:off x="8439621" y="2332109"/>
                  <a:ext cx="2161118" cy="104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118" h="1044936">
                      <a:moveTo>
                        <a:pt x="0" y="0"/>
                      </a:moveTo>
                      <a:lnTo>
                        <a:pt x="2161118" y="0"/>
                      </a:lnTo>
                      <a:lnTo>
                        <a:pt x="2161118" y="1044936"/>
                      </a:lnTo>
                      <a:lnTo>
                        <a:pt x="0" y="104493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3">
                    <a:alphaModFix amt="50000"/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0" name="Freeform 10"/>
                <p:cNvSpPr/>
                <p:nvPr/>
              </p:nvSpPr>
              <p:spPr>
                <a:xfrm rot="5400000" flipH="1" flipV="1">
                  <a:off x="91261" y="4338091"/>
                  <a:ext cx="2161118" cy="104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1118" h="1044936">
                      <a:moveTo>
                        <a:pt x="2161118" y="1044936"/>
                      </a:moveTo>
                      <a:lnTo>
                        <a:pt x="0" y="1044936"/>
                      </a:lnTo>
                      <a:lnTo>
                        <a:pt x="0" y="0"/>
                      </a:lnTo>
                      <a:lnTo>
                        <a:pt x="2161118" y="0"/>
                      </a:lnTo>
                      <a:lnTo>
                        <a:pt x="2161118" y="1044936"/>
                      </a:lnTo>
                      <a:close/>
                    </a:path>
                  </a:pathLst>
                </a:custGeom>
                <a:blipFill>
                  <a:blip r:embed="rId3">
                    <a:alphaModFix amt="50000"/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1" name="AutoShape 11"/>
                <p:cNvSpPr/>
                <p:nvPr/>
              </p:nvSpPr>
              <p:spPr>
                <a:xfrm>
                  <a:off x="6799367" y="1861306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2" name="AutoShape 12"/>
                <p:cNvSpPr/>
                <p:nvPr/>
              </p:nvSpPr>
              <p:spPr>
                <a:xfrm>
                  <a:off x="6799367" y="5869448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3" name="AutoShape 13"/>
                <p:cNvSpPr/>
                <p:nvPr/>
              </p:nvSpPr>
              <p:spPr>
                <a:xfrm>
                  <a:off x="6799367" y="3859056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" name="AutoShape 14"/>
                <p:cNvSpPr/>
                <p:nvPr/>
              </p:nvSpPr>
              <p:spPr>
                <a:xfrm>
                  <a:off x="4313086" y="1861306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5" name="AutoShape 15"/>
                <p:cNvSpPr/>
                <p:nvPr/>
              </p:nvSpPr>
              <p:spPr>
                <a:xfrm>
                  <a:off x="4313086" y="5869448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" name="AutoShape 16"/>
                <p:cNvSpPr/>
                <p:nvPr/>
              </p:nvSpPr>
              <p:spPr>
                <a:xfrm>
                  <a:off x="4313086" y="3859056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7" name="AutoShape 17"/>
                <p:cNvSpPr/>
                <p:nvPr/>
              </p:nvSpPr>
              <p:spPr>
                <a:xfrm>
                  <a:off x="1826805" y="1861306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1826805" y="5869448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9" name="AutoShape 19"/>
                <p:cNvSpPr/>
                <p:nvPr/>
              </p:nvSpPr>
              <p:spPr>
                <a:xfrm>
                  <a:off x="1826805" y="3859056"/>
                  <a:ext cx="2072311" cy="0"/>
                </a:xfrm>
                <a:prstGeom prst="line">
                  <a:avLst/>
                </a:prstGeom>
                <a:ln w="19050" cap="flat">
                  <a:solidFill>
                    <a:srgbClr val="FFFFFF">
                      <a:alpha val="49804"/>
                    </a:srgbClr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03D5D30C-FA38-225C-F2BB-B82563F31423}"/>
                  </a:ext>
                </a:extLst>
              </p:cNvPr>
              <p:cNvGrpSpPr/>
              <p:nvPr/>
            </p:nvGrpSpPr>
            <p:grpSpPr>
              <a:xfrm>
                <a:off x="8442578" y="5785783"/>
                <a:ext cx="1272171" cy="467849"/>
                <a:chOff x="8442578" y="5785783"/>
                <a:chExt cx="1272171" cy="467849"/>
              </a:xfrm>
            </p:grpSpPr>
            <p:sp>
              <p:nvSpPr>
                <p:cNvPr id="52" name="Freeform 52"/>
                <p:cNvSpPr/>
                <p:nvPr/>
              </p:nvSpPr>
              <p:spPr>
                <a:xfrm>
                  <a:off x="8999607" y="5785783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6" name="TextBox 86"/>
                <p:cNvSpPr txBox="1"/>
                <p:nvPr/>
              </p:nvSpPr>
              <p:spPr>
                <a:xfrm>
                  <a:off x="8442578" y="6076339"/>
                  <a:ext cx="1272171" cy="17729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New releases </a:t>
                  </a:r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;</a:t>
                  </a:r>
                  <a:r>
                    <a:rPr lang="en-US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)</a:t>
                  </a:r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5C8FBC7E-779F-005F-188A-65A18888E83F}"/>
                  </a:ext>
                </a:extLst>
              </p:cNvPr>
              <p:cNvGrpSpPr/>
              <p:nvPr/>
            </p:nvGrpSpPr>
            <p:grpSpPr>
              <a:xfrm>
                <a:off x="5956296" y="5785783"/>
                <a:ext cx="1272171" cy="889239"/>
                <a:chOff x="5956296" y="5785783"/>
                <a:chExt cx="1272171" cy="889239"/>
              </a:xfrm>
            </p:grpSpPr>
            <p:sp>
              <p:nvSpPr>
                <p:cNvPr id="46" name="Freeform 46"/>
                <p:cNvSpPr/>
                <p:nvPr/>
              </p:nvSpPr>
              <p:spPr>
                <a:xfrm>
                  <a:off x="6513326" y="5785783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" name="TextBox 70"/>
                <p:cNvSpPr txBox="1"/>
                <p:nvPr/>
              </p:nvSpPr>
              <p:spPr>
                <a:xfrm>
                  <a:off x="5956296" y="6076339"/>
                  <a:ext cx="1272171" cy="17729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Support</a:t>
                  </a:r>
                </a:p>
              </p:txBody>
            </p:sp>
            <p:sp>
              <p:nvSpPr>
                <p:cNvPr id="71" name="TextBox 71"/>
                <p:cNvSpPr txBox="1"/>
                <p:nvPr/>
              </p:nvSpPr>
              <p:spPr>
                <a:xfrm>
                  <a:off x="5956296" y="6265423"/>
                  <a:ext cx="1272171" cy="409599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Сбор фидбека;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Тестирование;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Исправление багов</a:t>
                  </a:r>
                  <a:endParaRPr lang="en-US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938EEFE-6564-9B33-622F-B54F81F94A82}"/>
                  </a:ext>
                </a:extLst>
              </p:cNvPr>
              <p:cNvGrpSpPr/>
              <p:nvPr/>
            </p:nvGrpSpPr>
            <p:grpSpPr>
              <a:xfrm>
                <a:off x="3470015" y="5785783"/>
                <a:ext cx="1509033" cy="1210538"/>
                <a:chOff x="3470015" y="5785783"/>
                <a:chExt cx="1509033" cy="1210538"/>
              </a:xfrm>
            </p:grpSpPr>
            <p:sp>
              <p:nvSpPr>
                <p:cNvPr id="37" name="Freeform 37"/>
                <p:cNvSpPr/>
                <p:nvPr/>
              </p:nvSpPr>
              <p:spPr>
                <a:xfrm>
                  <a:off x="4027045" y="5785783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6" name="TextBox 66"/>
                <p:cNvSpPr txBox="1"/>
                <p:nvPr/>
              </p:nvSpPr>
              <p:spPr>
                <a:xfrm>
                  <a:off x="3470015" y="6076339"/>
                  <a:ext cx="1509033" cy="300403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Версия 1.0 </a:t>
                  </a:r>
                  <a:r>
                    <a:rPr lang="en-US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patch 1</a:t>
                  </a:r>
                </a:p>
                <a:p>
                  <a:pPr algn="ctr"/>
                  <a:r>
                    <a:rPr lang="ru-RU" sz="800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Монетизация</a:t>
                  </a:r>
                  <a:endParaRPr lang="en-US" sz="800" b="1" dirty="0">
                    <a:solidFill>
                      <a:srgbClr val="FFFFFF"/>
                    </a:solidFill>
                    <a:latin typeface="Plus Jakarta Sans" pitchFamily="2" charset="0"/>
                    <a:ea typeface="Plus Jakarta Sans 1 Ultra-Bold"/>
                    <a:cs typeface="Plus Jakarta Sans" pitchFamily="2" charset="0"/>
                    <a:sym typeface="Plus Jakarta Sans 1 Ultra-Bold"/>
                  </a:endParaRPr>
                </a:p>
              </p:txBody>
            </p:sp>
            <p:sp>
              <p:nvSpPr>
                <p:cNvPr id="67" name="TextBox 67"/>
                <p:cNvSpPr txBox="1"/>
                <p:nvPr/>
              </p:nvSpPr>
              <p:spPr>
                <a:xfrm>
                  <a:off x="3588445" y="6444310"/>
                  <a:ext cx="1272171" cy="552011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Размещение рекламы;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Платное продвижение;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Премиум-аккаунты</a:t>
                  </a:r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12E89828-4B84-0E02-C929-11A7E649FA2F}"/>
                  </a:ext>
                </a:extLst>
              </p:cNvPr>
              <p:cNvGrpSpPr/>
              <p:nvPr/>
            </p:nvGrpSpPr>
            <p:grpSpPr>
              <a:xfrm>
                <a:off x="983735" y="5785783"/>
                <a:ext cx="1277878" cy="1281965"/>
                <a:chOff x="983735" y="5785783"/>
                <a:chExt cx="1277878" cy="1281965"/>
              </a:xfrm>
            </p:grpSpPr>
            <p:sp>
              <p:nvSpPr>
                <p:cNvPr id="31" name="Freeform 31"/>
                <p:cNvSpPr/>
                <p:nvPr/>
              </p:nvSpPr>
              <p:spPr>
                <a:xfrm>
                  <a:off x="1540764" y="5785783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2" name="TextBox 62"/>
                <p:cNvSpPr txBox="1"/>
                <p:nvPr/>
              </p:nvSpPr>
              <p:spPr>
                <a:xfrm>
                  <a:off x="983735" y="6076339"/>
                  <a:ext cx="1272171" cy="42351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Версия 1.0</a:t>
                  </a:r>
                </a:p>
                <a:p>
                  <a:pPr algn="ctr"/>
                  <a:r>
                    <a:rPr lang="ru-RU" sz="800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Добавление работы через платформу</a:t>
                  </a:r>
                </a:p>
              </p:txBody>
            </p:sp>
            <p:sp>
              <p:nvSpPr>
                <p:cNvPr id="63" name="TextBox 63"/>
                <p:cNvSpPr txBox="1"/>
                <p:nvPr/>
              </p:nvSpPr>
              <p:spPr>
                <a:xfrm>
                  <a:off x="989442" y="6517084"/>
                  <a:ext cx="1272171" cy="55066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55686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Оплата через приложение;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55686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Залог;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55686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Доставка</a:t>
                  </a:r>
                  <a:endParaRPr lang="en-US" sz="800" dirty="0">
                    <a:solidFill>
                      <a:srgbClr val="FFFFFF">
                        <a:alpha val="55686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1DFA9CAD-F892-BABD-A5D5-516AB967E1F6}"/>
                  </a:ext>
                </a:extLst>
              </p:cNvPr>
              <p:cNvGrpSpPr/>
              <p:nvPr/>
            </p:nvGrpSpPr>
            <p:grpSpPr>
              <a:xfrm>
                <a:off x="983735" y="3780000"/>
                <a:ext cx="1346640" cy="1377455"/>
                <a:chOff x="983735" y="3780000"/>
                <a:chExt cx="1346640" cy="1377455"/>
              </a:xfrm>
            </p:grpSpPr>
            <p:sp>
              <p:nvSpPr>
                <p:cNvPr id="28" name="Freeform 28"/>
                <p:cNvSpPr/>
                <p:nvPr/>
              </p:nvSpPr>
              <p:spPr>
                <a:xfrm>
                  <a:off x="1540764" y="3780000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5" name="TextBox 65"/>
                <p:cNvSpPr txBox="1"/>
                <p:nvPr/>
              </p:nvSpPr>
              <p:spPr>
                <a:xfrm>
                  <a:off x="983735" y="4070555"/>
                  <a:ext cx="1272171" cy="30040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Версия 0.5</a:t>
                  </a:r>
                </a:p>
                <a:p>
                  <a:pPr algn="ctr"/>
                  <a:r>
                    <a:rPr lang="ru-RU" sz="800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Добавление гарантий</a:t>
                  </a:r>
                </a:p>
              </p:txBody>
            </p:sp>
            <p:sp>
              <p:nvSpPr>
                <p:cNvPr id="64" name="TextBox 64"/>
                <p:cNvSpPr txBox="1"/>
                <p:nvPr/>
              </p:nvSpPr>
              <p:spPr>
                <a:xfrm>
                  <a:off x="1058204" y="4465727"/>
                  <a:ext cx="1272171" cy="69172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55686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Верификация документов;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55686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Проверка состояния до и после аренды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endParaRPr lang="en-US" sz="800" dirty="0">
                    <a:solidFill>
                      <a:srgbClr val="FFFFFF">
                        <a:alpha val="55686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</p:txBody>
            </p: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B2EA4AB4-419C-25F3-B13F-80AEF8265E41}"/>
                  </a:ext>
                </a:extLst>
              </p:cNvPr>
              <p:cNvGrpSpPr/>
              <p:nvPr/>
            </p:nvGrpSpPr>
            <p:grpSpPr>
              <a:xfrm>
                <a:off x="3389733" y="3780000"/>
                <a:ext cx="1352453" cy="1597426"/>
                <a:chOff x="3389733" y="3780000"/>
                <a:chExt cx="1352453" cy="1597426"/>
              </a:xfrm>
            </p:grpSpPr>
            <p:sp>
              <p:nvSpPr>
                <p:cNvPr id="40" name="Freeform 40"/>
                <p:cNvSpPr/>
                <p:nvPr/>
              </p:nvSpPr>
              <p:spPr>
                <a:xfrm>
                  <a:off x="4027045" y="3780000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68" name="TextBox 68"/>
                <p:cNvSpPr txBox="1"/>
                <p:nvPr/>
              </p:nvSpPr>
              <p:spPr>
                <a:xfrm>
                  <a:off x="3470015" y="4070555"/>
                  <a:ext cx="1272171" cy="30040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Версия 0.4</a:t>
                  </a:r>
                </a:p>
                <a:p>
                  <a:pPr algn="ctr"/>
                  <a:r>
                    <a:rPr lang="ru-RU" sz="800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Создание базы знаний</a:t>
                  </a:r>
                </a:p>
              </p:txBody>
            </p:sp>
            <p:sp>
              <p:nvSpPr>
                <p:cNvPr id="69" name="TextBox 69"/>
                <p:cNvSpPr txBox="1"/>
                <p:nvPr/>
              </p:nvSpPr>
              <p:spPr>
                <a:xfrm>
                  <a:off x="3389733" y="4402223"/>
                  <a:ext cx="1272171" cy="97520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Видео и текстовые гайды от пользователей на конкретные модели;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Описание проектов, в которых участвовал инструмент</a:t>
                  </a:r>
                  <a:endParaRPr lang="en-US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96B68135-45F4-5826-5B96-41B3B81815E8}"/>
                  </a:ext>
                </a:extLst>
              </p:cNvPr>
              <p:cNvGrpSpPr/>
              <p:nvPr/>
            </p:nvGrpSpPr>
            <p:grpSpPr>
              <a:xfrm>
                <a:off x="5877240" y="3780000"/>
                <a:ext cx="1351227" cy="1357340"/>
                <a:chOff x="5877240" y="3780000"/>
                <a:chExt cx="1351227" cy="1357340"/>
              </a:xfrm>
            </p:grpSpPr>
            <p:sp>
              <p:nvSpPr>
                <p:cNvPr id="49" name="Freeform 49"/>
                <p:cNvSpPr/>
                <p:nvPr/>
              </p:nvSpPr>
              <p:spPr>
                <a:xfrm>
                  <a:off x="6513326" y="3780000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" name="TextBox 72"/>
                <p:cNvSpPr txBox="1"/>
                <p:nvPr/>
              </p:nvSpPr>
              <p:spPr>
                <a:xfrm>
                  <a:off x="5956296" y="4070555"/>
                  <a:ext cx="1272171" cy="30040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Версия 0.3</a:t>
                  </a:r>
                </a:p>
                <a:p>
                  <a:pPr algn="ctr"/>
                  <a:r>
                    <a:rPr lang="ru-RU" sz="800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Анализ объявлений</a:t>
                  </a:r>
                </a:p>
              </p:txBody>
            </p:sp>
            <p:sp>
              <p:nvSpPr>
                <p:cNvPr id="73" name="TextBox 73"/>
                <p:cNvSpPr txBox="1"/>
                <p:nvPr/>
              </p:nvSpPr>
              <p:spPr>
                <a:xfrm>
                  <a:off x="5877240" y="4444265"/>
                  <a:ext cx="1272171" cy="693075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Модерация;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Жалобы;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Оценка цены;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Сравнение объявлений</a:t>
                  </a: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7F0B4AF6-E6E9-ACFC-277C-1536B76E6C27}"/>
                  </a:ext>
                </a:extLst>
              </p:cNvPr>
              <p:cNvGrpSpPr/>
              <p:nvPr/>
            </p:nvGrpSpPr>
            <p:grpSpPr>
              <a:xfrm>
                <a:off x="8233471" y="3780000"/>
                <a:ext cx="1809177" cy="1284299"/>
                <a:chOff x="8233471" y="3780000"/>
                <a:chExt cx="1809177" cy="1284299"/>
              </a:xfrm>
            </p:grpSpPr>
            <p:sp>
              <p:nvSpPr>
                <p:cNvPr id="25" name="Freeform 25"/>
                <p:cNvSpPr/>
                <p:nvPr/>
              </p:nvSpPr>
              <p:spPr>
                <a:xfrm>
                  <a:off x="8999607" y="3780000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8" name="TextBox 88"/>
                <p:cNvSpPr txBox="1"/>
                <p:nvPr/>
              </p:nvSpPr>
              <p:spPr>
                <a:xfrm>
                  <a:off x="8442578" y="4070555"/>
                  <a:ext cx="1272171" cy="42351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Версия </a:t>
                  </a:r>
                  <a:r>
                    <a:rPr lang="en-US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0.</a:t>
                  </a:r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2</a:t>
                  </a:r>
                  <a:endParaRPr lang="ru-RU" sz="800" b="1" dirty="0">
                    <a:solidFill>
                      <a:srgbClr val="FFFFFF"/>
                    </a:solidFill>
                    <a:latin typeface="Plus Jakarta Sans" pitchFamily="2" charset="0"/>
                    <a:ea typeface="Plus Jakarta Sans 1 Ultra-Bold"/>
                    <a:cs typeface="Plus Jakarta Sans" pitchFamily="2" charset="0"/>
                    <a:sym typeface="Plus Jakarta Sans 1 Ultra-Bold"/>
                  </a:endParaRPr>
                </a:p>
                <a:p>
                  <a:pPr algn="ctr"/>
                  <a:r>
                    <a:rPr lang="ru-RU" sz="800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Увеличение удобства использования</a:t>
                  </a:r>
                  <a:endParaRPr lang="ru-RU" sz="1152" b="1" dirty="0">
                    <a:solidFill>
                      <a:srgbClr val="FFFFFF"/>
                    </a:solidFill>
                    <a:latin typeface="Plus Jakarta Sans" pitchFamily="2" charset="0"/>
                    <a:ea typeface="Plus Jakarta Sans 1 Ultra-Bold"/>
                    <a:cs typeface="Plus Jakarta Sans" pitchFamily="2" charset="0"/>
                    <a:sym typeface="Plus Jakarta Sans 1 Ultra-Bold"/>
                  </a:endParaRPr>
                </a:p>
              </p:txBody>
            </p:sp>
            <p:sp>
              <p:nvSpPr>
                <p:cNvPr id="89" name="TextBox 89"/>
                <p:cNvSpPr txBox="1"/>
                <p:nvPr/>
              </p:nvSpPr>
              <p:spPr>
                <a:xfrm>
                  <a:off x="8233471" y="4512288"/>
                  <a:ext cx="1809177" cy="552011"/>
                </a:xfrm>
                <a:prstGeom prst="rect">
                  <a:avLst/>
                </a:prstGeom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Добавление работы с видео;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Интеграция карты;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Рекомендации;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Сохранение параметров поиска</a:t>
                  </a:r>
                </a:p>
              </p:txBody>
            </p: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B62687D3-2CDB-F407-DC28-AC212A7EC911}"/>
                  </a:ext>
                </a:extLst>
              </p:cNvPr>
              <p:cNvGrpSpPr/>
              <p:nvPr/>
            </p:nvGrpSpPr>
            <p:grpSpPr>
              <a:xfrm>
                <a:off x="8429502" y="1777642"/>
                <a:ext cx="1285247" cy="1425076"/>
                <a:chOff x="8429502" y="1777642"/>
                <a:chExt cx="1285247" cy="1425076"/>
              </a:xfrm>
            </p:grpSpPr>
            <p:sp>
              <p:nvSpPr>
                <p:cNvPr id="22" name="Freeform 22"/>
                <p:cNvSpPr/>
                <p:nvPr/>
              </p:nvSpPr>
              <p:spPr>
                <a:xfrm>
                  <a:off x="8999607" y="1777642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5" name="TextBox 75"/>
                <p:cNvSpPr txBox="1"/>
                <p:nvPr/>
              </p:nvSpPr>
              <p:spPr>
                <a:xfrm>
                  <a:off x="8442578" y="2075341"/>
                  <a:ext cx="1272171" cy="723916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Версия </a:t>
                  </a:r>
                  <a:r>
                    <a:rPr lang="en-US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0.1</a:t>
                  </a:r>
                  <a:endParaRPr lang="ru-RU" sz="1152" b="1" dirty="0">
                    <a:solidFill>
                      <a:srgbClr val="FFFFFF"/>
                    </a:solidFill>
                    <a:latin typeface="Plus Jakarta Sans" pitchFamily="2" charset="0"/>
                    <a:ea typeface="Plus Jakarta Sans 1 Ultra-Bold"/>
                    <a:cs typeface="Plus Jakarta Sans" pitchFamily="2" charset="0"/>
                    <a:sym typeface="Plus Jakarta Sans 1 Ultra-Bold"/>
                  </a:endParaRPr>
                </a:p>
                <a:p>
                  <a:pPr algn="ctr"/>
                  <a:r>
                    <a:rPr lang="ru-RU" sz="800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Добавление функций для  общения внутри приложения </a:t>
                  </a:r>
                </a:p>
                <a:p>
                  <a:pPr algn="ctr"/>
                  <a:endParaRPr lang="en-US" sz="1152" b="1" dirty="0">
                    <a:solidFill>
                      <a:srgbClr val="FFFFFF"/>
                    </a:solidFill>
                    <a:latin typeface="Plus Jakarta Sans" pitchFamily="2" charset="0"/>
                    <a:ea typeface="Plus Jakarta Sans 1 Ultra-Bold"/>
                    <a:cs typeface="Plus Jakarta Sans" pitchFamily="2" charset="0"/>
                    <a:sym typeface="Plus Jakarta Sans 1 Ultra-Bold"/>
                  </a:endParaRPr>
                </a:p>
              </p:txBody>
            </p:sp>
            <p:sp>
              <p:nvSpPr>
                <p:cNvPr id="76" name="TextBox 76"/>
                <p:cNvSpPr txBox="1"/>
                <p:nvPr/>
              </p:nvSpPr>
              <p:spPr>
                <a:xfrm>
                  <a:off x="8429502" y="2650707"/>
                  <a:ext cx="1272171" cy="55201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Чат;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Отзывы;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Оценка;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Поддержка</a:t>
                  </a:r>
                  <a:endParaRPr lang="en-US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D1BCDACC-F5BD-52A3-CB99-83A489C81A57}"/>
                  </a:ext>
                </a:extLst>
              </p:cNvPr>
              <p:cNvGrpSpPr/>
              <p:nvPr/>
            </p:nvGrpSpPr>
            <p:grpSpPr>
              <a:xfrm>
                <a:off x="5956296" y="1777642"/>
                <a:ext cx="1272171" cy="1558127"/>
                <a:chOff x="5956296" y="1777642"/>
                <a:chExt cx="1272171" cy="1558127"/>
              </a:xfrm>
            </p:grpSpPr>
            <p:sp>
              <p:nvSpPr>
                <p:cNvPr id="43" name="Freeform 43"/>
                <p:cNvSpPr/>
                <p:nvPr/>
              </p:nvSpPr>
              <p:spPr>
                <a:xfrm>
                  <a:off x="6513326" y="1777642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8" name="TextBox 78"/>
                <p:cNvSpPr txBox="1"/>
                <p:nvPr/>
              </p:nvSpPr>
              <p:spPr>
                <a:xfrm>
                  <a:off x="5956296" y="2075341"/>
                  <a:ext cx="1272171" cy="17729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en-US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MVP</a:t>
                  </a:r>
                </a:p>
              </p:txBody>
            </p:sp>
            <p:sp>
              <p:nvSpPr>
                <p:cNvPr id="79" name="TextBox 79"/>
                <p:cNvSpPr txBox="1"/>
                <p:nvPr/>
              </p:nvSpPr>
              <p:spPr>
                <a:xfrm>
                  <a:off x="5956296" y="2360566"/>
                  <a:ext cx="1272171" cy="97520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Исправление багов;</a:t>
                  </a:r>
                  <a:endParaRPr lang="en-US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Доработка </a:t>
                  </a:r>
                  <a:r>
                    <a:rPr lang="en-US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frontend </a:t>
                  </a: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и </a:t>
                  </a:r>
                  <a:r>
                    <a:rPr lang="en-US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backend</a:t>
                  </a: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Тестовое использование ИИ для улучшения качества фото</a:t>
                  </a:r>
                  <a:endParaRPr lang="en-US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D3D1F6E6-0C70-F6A6-4F14-305904593E53}"/>
                  </a:ext>
                </a:extLst>
              </p:cNvPr>
              <p:cNvGrpSpPr/>
              <p:nvPr/>
            </p:nvGrpSpPr>
            <p:grpSpPr>
              <a:xfrm>
                <a:off x="3470015" y="1777642"/>
                <a:ext cx="1277626" cy="1474744"/>
                <a:chOff x="3470015" y="1777642"/>
                <a:chExt cx="1277626" cy="1474744"/>
              </a:xfrm>
            </p:grpSpPr>
            <p:sp>
              <p:nvSpPr>
                <p:cNvPr id="34" name="Freeform 34"/>
                <p:cNvSpPr/>
                <p:nvPr/>
              </p:nvSpPr>
              <p:spPr>
                <a:xfrm>
                  <a:off x="4027045" y="1777642"/>
                  <a:ext cx="158112" cy="15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1" name="TextBox 81"/>
                <p:cNvSpPr txBox="1"/>
                <p:nvPr/>
              </p:nvSpPr>
              <p:spPr>
                <a:xfrm>
                  <a:off x="3470015" y="2075341"/>
                  <a:ext cx="1272171" cy="354584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Черновое выполнение</a:t>
                  </a:r>
                  <a:endParaRPr lang="en-US" sz="1152" b="1" dirty="0">
                    <a:solidFill>
                      <a:srgbClr val="FFFFFF"/>
                    </a:solidFill>
                    <a:latin typeface="Plus Jakarta Sans" pitchFamily="2" charset="0"/>
                    <a:ea typeface="Plus Jakarta Sans 1 Ultra-Bold"/>
                    <a:cs typeface="Plus Jakarta Sans" pitchFamily="2" charset="0"/>
                    <a:sym typeface="Plus Jakarta Sans 1 Ultra-Bold"/>
                  </a:endParaRPr>
                </a:p>
              </p:txBody>
            </p:sp>
            <p:sp>
              <p:nvSpPr>
                <p:cNvPr id="82" name="TextBox 82"/>
                <p:cNvSpPr txBox="1"/>
                <p:nvPr/>
              </p:nvSpPr>
              <p:spPr>
                <a:xfrm>
                  <a:off x="3475470" y="2560658"/>
                  <a:ext cx="1272171" cy="691728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Создание основного дизайна</a:t>
                  </a:r>
                  <a:r>
                    <a:rPr lang="en-US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Создание макетов </a:t>
                  </a:r>
                  <a:r>
                    <a:rPr lang="en-US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frontend </a:t>
                  </a: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и </a:t>
                  </a:r>
                  <a:r>
                    <a:rPr lang="en-US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backend;</a:t>
                  </a: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Тестирование</a:t>
                  </a:r>
                  <a:endParaRPr lang="en-US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C582D2FC-86B5-3A33-3771-A8B62E63A9B4}"/>
                  </a:ext>
                </a:extLst>
              </p:cNvPr>
              <p:cNvGrpSpPr/>
              <p:nvPr/>
            </p:nvGrpSpPr>
            <p:grpSpPr>
              <a:xfrm>
                <a:off x="739067" y="1249738"/>
                <a:ext cx="1761507" cy="1664511"/>
                <a:chOff x="739067" y="1249738"/>
                <a:chExt cx="1761507" cy="1664511"/>
              </a:xfrm>
            </p:grpSpPr>
            <p:sp>
              <p:nvSpPr>
                <p:cNvPr id="59" name="TextBox 59"/>
                <p:cNvSpPr txBox="1"/>
                <p:nvPr/>
              </p:nvSpPr>
              <p:spPr>
                <a:xfrm>
                  <a:off x="739067" y="1249738"/>
                  <a:ext cx="1761507" cy="12311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rgbClr val="FFFFFF">
                          <a:alpha val="80000"/>
                        </a:srgbClr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Start</a:t>
                  </a:r>
                  <a:r>
                    <a:rPr lang="ru-RU" sz="800" b="1" dirty="0">
                      <a:solidFill>
                        <a:srgbClr val="FFFFFF">
                          <a:alpha val="80000"/>
                        </a:srgbClr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 </a:t>
                  </a:r>
                  <a:r>
                    <a:rPr lang="en-US" sz="800" b="1" dirty="0">
                      <a:solidFill>
                        <a:srgbClr val="FFFFFF">
                          <a:alpha val="80000"/>
                        </a:srgbClr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Here</a:t>
                  </a:r>
                </a:p>
              </p:txBody>
            </p:sp>
            <p:sp>
              <p:nvSpPr>
                <p:cNvPr id="55" name="AutoShape 55"/>
                <p:cNvSpPr/>
                <p:nvPr/>
              </p:nvSpPr>
              <p:spPr>
                <a:xfrm flipH="1">
                  <a:off x="1619821" y="1490899"/>
                  <a:ext cx="0" cy="174982"/>
                </a:xfrm>
                <a:prstGeom prst="line">
                  <a:avLst/>
                </a:prstGeom>
                <a:ln w="12700" cap="flat">
                  <a:solidFill>
                    <a:srgbClr val="FFFFFF">
                      <a:alpha val="40000"/>
                    </a:srgbClr>
                  </a:solidFill>
                  <a:prstDash val="solid"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7" name="Freeform 57"/>
                <p:cNvSpPr/>
                <p:nvPr/>
              </p:nvSpPr>
              <p:spPr>
                <a:xfrm>
                  <a:off x="1540765" y="1777641"/>
                  <a:ext cx="158111" cy="158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BE4"/>
                </a:solidFill>
                <a:ln w="19050" cap="sq">
                  <a:noFill/>
                  <a:prstDash val="solid"/>
                  <a:miter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4" name="TextBox 84"/>
                <p:cNvSpPr txBox="1"/>
                <p:nvPr/>
              </p:nvSpPr>
              <p:spPr>
                <a:xfrm>
                  <a:off x="983735" y="2075341"/>
                  <a:ext cx="1272171" cy="177293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algn="ctr"/>
                  <a:r>
                    <a:rPr lang="ru-RU" sz="1152" b="1" dirty="0">
                      <a:solidFill>
                        <a:srgbClr val="FFFFFF"/>
                      </a:solidFill>
                      <a:latin typeface="Plus Jakarta Sans" pitchFamily="2" charset="0"/>
                      <a:ea typeface="Plus Jakarta Sans 1 Ultra-Bold"/>
                      <a:cs typeface="Plus Jakarta Sans" pitchFamily="2" charset="0"/>
                      <a:sym typeface="Plus Jakarta Sans 1 Ultra-Bold"/>
                    </a:rPr>
                    <a:t>Планирование</a:t>
                  </a:r>
                  <a:endParaRPr lang="en-US" sz="1152" b="1" dirty="0">
                    <a:solidFill>
                      <a:srgbClr val="FFFFFF"/>
                    </a:solidFill>
                    <a:latin typeface="Plus Jakarta Sans" pitchFamily="2" charset="0"/>
                    <a:ea typeface="Plus Jakarta Sans 1 Ultra-Bold"/>
                    <a:cs typeface="Plus Jakarta Sans" pitchFamily="2" charset="0"/>
                    <a:sym typeface="Plus Jakarta Sans 1 Ultra-Bold"/>
                  </a:endParaRPr>
                </a:p>
              </p:txBody>
            </p:sp>
            <p:sp>
              <p:nvSpPr>
                <p:cNvPr id="85" name="TextBox 85"/>
                <p:cNvSpPr txBox="1"/>
                <p:nvPr/>
              </p:nvSpPr>
              <p:spPr>
                <a:xfrm>
                  <a:off x="976864" y="2362238"/>
                  <a:ext cx="1272171" cy="55201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Анализ конкурентов и рынка</a:t>
                  </a:r>
                  <a:r>
                    <a:rPr lang="en-US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;</a:t>
                  </a:r>
                  <a:endParaRPr lang="ru-RU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Составление </a:t>
                  </a:r>
                  <a:r>
                    <a:rPr lang="ru-RU" sz="800" dirty="0" err="1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бэклога</a:t>
                  </a:r>
                  <a:r>
                    <a:rPr lang="en-US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;</a:t>
                  </a:r>
                  <a:endParaRPr lang="ru-RU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  <a:p>
                  <a:pPr marL="228600" indent="-228600">
                    <a:lnSpc>
                      <a:spcPts val="1109"/>
                    </a:lnSpc>
                    <a:buFont typeface="+mj-lt"/>
                    <a:buAutoNum type="arabicPeriod"/>
                  </a:pPr>
                  <a:r>
                    <a:rPr lang="ru-RU" sz="800" dirty="0">
                      <a:solidFill>
                        <a:srgbClr val="FFFFFF">
                          <a:alpha val="69804"/>
                        </a:srgbClr>
                      </a:solidFill>
                      <a:latin typeface="Plus Jakarta Sans" pitchFamily="2" charset="0"/>
                      <a:ea typeface="Plus Jakarta Sans 1"/>
                      <a:cs typeface="Plus Jakarta Sans" pitchFamily="2" charset="0"/>
                      <a:sym typeface="Plus Jakarta Sans 1"/>
                    </a:rPr>
                    <a:t>Составление ТЗ</a:t>
                  </a:r>
                  <a:endParaRPr lang="en-US" sz="800" dirty="0">
                    <a:solidFill>
                      <a:srgbClr val="FFFFFF">
                        <a:alpha val="69804"/>
                      </a:srgbClr>
                    </a:solidFill>
                    <a:latin typeface="Plus Jakarta Sans" pitchFamily="2" charset="0"/>
                    <a:ea typeface="Plus Jakarta Sans 1"/>
                    <a:cs typeface="Plus Jakarta Sans" pitchFamily="2" charset="0"/>
                    <a:sym typeface="Plus Jakarta Sans 1"/>
                  </a:endParaRPr>
                </a:p>
              </p:txBody>
            </p:sp>
          </p:grpSp>
        </p:grpSp>
        <p:sp>
          <p:nvSpPr>
            <p:cNvPr id="92" name="TextBox 92"/>
            <p:cNvSpPr txBox="1"/>
            <p:nvPr/>
          </p:nvSpPr>
          <p:spPr>
            <a:xfrm>
              <a:off x="2891500" y="525033"/>
              <a:ext cx="4910398" cy="397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14"/>
                </a:lnSpc>
              </a:pPr>
              <a:r>
                <a:rPr lang="ru-RU" sz="2450" b="1" dirty="0" err="1">
                  <a:solidFill>
                    <a:srgbClr val="FFFFFF"/>
                  </a:solidFill>
                  <a:latin typeface="Plus Jakarta Sans" pitchFamily="2" charset="0"/>
                  <a:ea typeface="Plus Jakarta Sans 1 Ultra-Bold"/>
                  <a:cs typeface="Plus Jakarta Sans" pitchFamily="2" charset="0"/>
                  <a:sym typeface="Plus Jakarta Sans 1 Ultra-Bold"/>
                </a:rPr>
                <a:t>Отива</a:t>
              </a:r>
              <a:r>
                <a:rPr lang="ru-RU" sz="2450" b="1" dirty="0">
                  <a:solidFill>
                    <a:srgbClr val="FFFFFF"/>
                  </a:solidFill>
                  <a:latin typeface="Plus Jakarta Sans" pitchFamily="2" charset="0"/>
                  <a:ea typeface="Plus Jakarta Sans 1 Ultra-Bold"/>
                  <a:cs typeface="Plus Jakarta Sans" pitchFamily="2" charset="0"/>
                  <a:sym typeface="Plus Jakarta Sans 1 Ultra-Bold"/>
                </a:rPr>
                <a:t> </a:t>
              </a:r>
              <a:r>
                <a:rPr lang="en-US" sz="2450" b="1" dirty="0">
                  <a:solidFill>
                    <a:srgbClr val="FFFFFF"/>
                  </a:solidFill>
                  <a:latin typeface="Plus Jakarta Sans" pitchFamily="2" charset="0"/>
                  <a:ea typeface="Plus Jakarta Sans 1 Ultra-Bold"/>
                  <a:cs typeface="Plus Jakarta Sans" pitchFamily="2" charset="0"/>
                  <a:sym typeface="Plus Jakarta Sans 1 Ultra-Bold"/>
                </a:rPr>
                <a:t>Roadmap</a:t>
              </a:r>
            </a:p>
          </p:txBody>
        </p:sp>
      </p:grpSp>
      <p:sp>
        <p:nvSpPr>
          <p:cNvPr id="6" name="TextBox 84">
            <a:extLst>
              <a:ext uri="{FF2B5EF4-FFF2-40B4-BE49-F238E27FC236}">
                <a16:creationId xmlns:a16="http://schemas.microsoft.com/office/drawing/2014/main" id="{AC80DACC-46D3-4E62-BC12-A6AA8A180DB2}"/>
              </a:ext>
            </a:extLst>
          </p:cNvPr>
          <p:cNvSpPr txBox="1"/>
          <p:nvPr/>
        </p:nvSpPr>
        <p:spPr>
          <a:xfrm>
            <a:off x="1647735" y="1580568"/>
            <a:ext cx="1270963" cy="123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800" b="1" dirty="0">
                <a:solidFill>
                  <a:srgbClr val="FFFFFF"/>
                </a:solidFill>
                <a:latin typeface="Plus Jakarta Sans" pitchFamily="2" charset="0"/>
                <a:ea typeface="Plus Jakarta Sans 1 Ultra-Bold"/>
                <a:cs typeface="Plus Jakarta Sans" pitchFamily="2" charset="0"/>
                <a:sym typeface="Plus Jakarta Sans 1 Ultra-Bold"/>
              </a:rPr>
              <a:t>февраль - апрель 2025</a:t>
            </a:r>
            <a:endParaRPr lang="en-US" sz="800" b="1" dirty="0">
              <a:solidFill>
                <a:srgbClr val="FFFFFF"/>
              </a:solidFill>
              <a:latin typeface="Plus Jakarta Sans" pitchFamily="2" charset="0"/>
              <a:ea typeface="Plus Jakarta Sans 1 Ultra-Bold"/>
              <a:cs typeface="Plus Jakarta Sans" pitchFamily="2" charset="0"/>
              <a:sym typeface="Plus Jakarta Sans 1 Ultra-Bold"/>
            </a:endParaRPr>
          </a:p>
        </p:txBody>
      </p:sp>
      <p:sp>
        <p:nvSpPr>
          <p:cNvPr id="8" name="TextBox 84">
            <a:extLst>
              <a:ext uri="{FF2B5EF4-FFF2-40B4-BE49-F238E27FC236}">
                <a16:creationId xmlns:a16="http://schemas.microsoft.com/office/drawing/2014/main" id="{488B1147-BA3C-5E8A-92B3-1D04A8EB9E60}"/>
              </a:ext>
            </a:extLst>
          </p:cNvPr>
          <p:cNvSpPr txBox="1"/>
          <p:nvPr/>
        </p:nvSpPr>
        <p:spPr>
          <a:xfrm>
            <a:off x="3548072" y="1580310"/>
            <a:ext cx="1270963" cy="123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800" b="1" dirty="0">
                <a:solidFill>
                  <a:srgbClr val="FFFFFF"/>
                </a:solidFill>
                <a:latin typeface="Plus Jakarta Sans" pitchFamily="2" charset="0"/>
                <a:ea typeface="Plus Jakarta Sans 1 Ultra-Bold"/>
                <a:cs typeface="Plus Jakarta Sans" pitchFamily="2" charset="0"/>
                <a:sym typeface="Plus Jakarta Sans 1 Ultra-Bold"/>
              </a:rPr>
              <a:t>апрель - май 2025</a:t>
            </a:r>
            <a:endParaRPr lang="en-US" sz="800" b="1" dirty="0">
              <a:solidFill>
                <a:srgbClr val="FFFFFF"/>
              </a:solidFill>
              <a:latin typeface="Plus Jakarta Sans" pitchFamily="2" charset="0"/>
              <a:ea typeface="Plus Jakarta Sans 1 Ultra-Bold"/>
              <a:cs typeface="Plus Jakarta Sans" pitchFamily="2" charset="0"/>
              <a:sym typeface="Plus Jakarta Sans 1 Ultra-Bold"/>
            </a:endParaRPr>
          </a:p>
        </p:txBody>
      </p:sp>
      <p:sp>
        <p:nvSpPr>
          <p:cNvPr id="23" name="TextBox 84">
            <a:extLst>
              <a:ext uri="{FF2B5EF4-FFF2-40B4-BE49-F238E27FC236}">
                <a16:creationId xmlns:a16="http://schemas.microsoft.com/office/drawing/2014/main" id="{72646468-E10A-788B-9D46-34E9B9CA46AB}"/>
              </a:ext>
            </a:extLst>
          </p:cNvPr>
          <p:cNvSpPr txBox="1"/>
          <p:nvPr/>
        </p:nvSpPr>
        <p:spPr>
          <a:xfrm>
            <a:off x="5948145" y="1579632"/>
            <a:ext cx="1270963" cy="123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ru-RU" sz="800" b="1" dirty="0">
                <a:solidFill>
                  <a:srgbClr val="FFFFFF"/>
                </a:solidFill>
                <a:latin typeface="Plus Jakarta Sans" pitchFamily="2" charset="0"/>
                <a:ea typeface="Plus Jakarta Sans 1 Ultra-Bold"/>
                <a:cs typeface="Plus Jakarta Sans" pitchFamily="2" charset="0"/>
                <a:sym typeface="Plus Jakarta Sans 1 Ultra-Bold"/>
              </a:rPr>
              <a:t>май - июнь 2025</a:t>
            </a:r>
            <a:endParaRPr lang="en-US" sz="800" b="1" dirty="0">
              <a:solidFill>
                <a:srgbClr val="FFFFFF"/>
              </a:solidFill>
              <a:latin typeface="Plus Jakarta Sans" pitchFamily="2" charset="0"/>
              <a:ea typeface="Plus Jakarta Sans 1 Ultra-Bold"/>
              <a:cs typeface="Plus Jakarta Sans" pitchFamily="2" charset="0"/>
              <a:sym typeface="Plus Jakarta Sans 1 Ultra-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175</Words>
  <Application>Microsoft Office PowerPoint</Application>
  <PresentationFormat>Произвольный</PresentationFormat>
  <Paragraphs>58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Plus Jakarta Sans</vt:lpstr>
      <vt:lpstr>Calibri</vt:lpstr>
      <vt:lpstr>Aptos</vt:lpstr>
      <vt:lpstr>Arial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Roadmap Templates</dc:title>
  <dc:creator>Hoang Anh</dc:creator>
  <cp:lastModifiedBy>YA</cp:lastModifiedBy>
  <cp:revision>124</cp:revision>
  <dcterms:created xsi:type="dcterms:W3CDTF">2006-08-16T00:00:00Z</dcterms:created>
  <dcterms:modified xsi:type="dcterms:W3CDTF">2025-03-20T14:00:02Z</dcterms:modified>
  <dc:identifier>DAGS9LmW1sQ</dc:identifier>
</cp:coreProperties>
</file>