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62" r:id="rId5"/>
    <p:sldId id="263" r:id="rId6"/>
    <p:sldId id="265" r:id="rId7"/>
    <p:sldId id="282" r:id="rId8"/>
    <p:sldId id="281" r:id="rId9"/>
    <p:sldId id="266" r:id="rId10"/>
    <p:sldId id="268" r:id="rId11"/>
    <p:sldId id="283" r:id="rId12"/>
    <p:sldId id="264" r:id="rId13"/>
    <p:sldId id="272" r:id="rId14"/>
    <p:sldId id="276" r:id="rId15"/>
    <p:sldId id="273" r:id="rId16"/>
    <p:sldId id="278" r:id="rId17"/>
    <p:sldId id="277" r:id="rId18"/>
    <p:sldId id="285" r:id="rId19"/>
    <p:sldId id="256" r:id="rId20"/>
    <p:sldId id="287" r:id="rId21"/>
    <p:sldId id="284" r:id="rId22"/>
    <p:sldId id="280" r:id="rId23"/>
    <p:sldId id="288" r:id="rId2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" dirty="0">
              <a:latin typeface="Bahnschrift SemiBold" panose="020B0502040204020203" pitchFamily="34" charset="0"/>
            </a:rPr>
            <a:t>заявок 3 млн.</a:t>
          </a:r>
          <a:endParaRPr lang="ru-RU" noProof="0" dirty="0">
            <a:latin typeface="Bahnschrift SemiBold" panose="020B0502040204020203" pitchFamily="34" charset="0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dirty="0">
              <a:latin typeface="Bahnschrift SemiBold" panose="020B0502040204020203" pitchFamily="34" charset="0"/>
            </a:rPr>
            <a:t>параметры кредита </a:t>
          </a:r>
          <a:endParaRPr lang="ru-RU" noProof="0" dirty="0">
            <a:latin typeface="Bahnschrift SemiBold" panose="020B0502040204020203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93DC3F7E-9B2E-4376-B89E-C51C9021CD5E}">
      <dgm:prSet phldrT="[Text]"/>
      <dgm:spPr/>
      <dgm:t>
        <a:bodyPr rtlCol="0"/>
        <a:lstStyle/>
        <a:p>
          <a:pPr rtl="0"/>
          <a:r>
            <a:rPr lang="ru" dirty="0">
              <a:latin typeface="Bahnschrift SemiBold" panose="020B0502040204020203" pitchFamily="34" charset="0"/>
            </a:rPr>
            <a:t>записей </a:t>
          </a:r>
          <a:r>
            <a:rPr lang="ru-RU" altLang="ru-RU" dirty="0">
              <a:latin typeface="Bahnschrift SemiBold" panose="020B0502040204020203" pitchFamily="34" charset="0"/>
            </a:rPr>
            <a:t>26 млн. в 12 файлах</a:t>
          </a:r>
          <a:endParaRPr lang="ru-RU" noProof="0" dirty="0">
            <a:latin typeface="Bahnschrift SemiBold" panose="020B0502040204020203" pitchFamily="34" charset="0"/>
          </a:endParaRPr>
        </a:p>
      </dgm:t>
    </dgm:pt>
    <dgm:pt modelId="{11DC24C1-2DBB-409D-AA16-4BD85D75FAA4}" type="parTrans" cxnId="{8F7D89B5-5E69-4896-A1D8-806EEA4EB90B}">
      <dgm:prSet/>
      <dgm:spPr/>
      <dgm:t>
        <a:bodyPr/>
        <a:lstStyle/>
        <a:p>
          <a:endParaRPr lang="ru-RU"/>
        </a:p>
      </dgm:t>
    </dgm:pt>
    <dgm:pt modelId="{E307CA5E-4D20-4883-9F81-58C59A214196}" type="sibTrans" cxnId="{8F7D89B5-5E69-4896-A1D8-806EEA4EB90B}">
      <dgm:prSet/>
      <dgm:spPr/>
      <dgm:t>
        <a:bodyPr/>
        <a:lstStyle/>
        <a:p>
          <a:endParaRPr lang="ru-RU"/>
        </a:p>
      </dgm:t>
    </dgm:pt>
    <dgm:pt modelId="{E7FFD1EC-BB25-4961-BA9A-9E3A748FF782}">
      <dgm:prSet phldrT="[Text]"/>
      <dgm:spPr/>
      <dgm:t>
        <a:bodyPr rtlCol="0"/>
        <a:lstStyle/>
        <a:p>
          <a:pPr rtl="0"/>
          <a:r>
            <a:rPr lang="ru" dirty="0">
              <a:latin typeface="Bahnschrift SemiBold" panose="020B0502040204020203" pitchFamily="34" charset="0"/>
            </a:rPr>
            <a:t>сроки, суммы, просрочки</a:t>
          </a:r>
          <a:endParaRPr lang="ru-RU" noProof="0" dirty="0">
            <a:latin typeface="Bahnschrift SemiBold" panose="020B0502040204020203" pitchFamily="34" charset="0"/>
          </a:endParaRPr>
        </a:p>
      </dgm:t>
    </dgm:pt>
    <dgm:pt modelId="{FA8AE5AA-797A-48AE-8814-CD72DA3F1A00}" type="parTrans" cxnId="{E01BB3BE-5374-4DB6-9518-D229F1269D2E}">
      <dgm:prSet/>
      <dgm:spPr/>
      <dgm:t>
        <a:bodyPr/>
        <a:lstStyle/>
        <a:p>
          <a:endParaRPr lang="ru-RU"/>
        </a:p>
      </dgm:t>
    </dgm:pt>
    <dgm:pt modelId="{EAF086EA-B428-4546-B647-B76C069B1B24}" type="sibTrans" cxnId="{E01BB3BE-5374-4DB6-9518-D229F1269D2E}">
      <dgm:prSet/>
      <dgm:spPr/>
      <dgm:t>
        <a:bodyPr/>
        <a:lstStyle/>
        <a:p>
          <a:endParaRPr lang="ru-RU"/>
        </a:p>
      </dgm:t>
    </dgm:pt>
    <dgm:pt modelId="{7C6685A1-8DC5-410F-A88A-49A3EA91DFED}">
      <dgm:prSet phldrT="[Text]"/>
      <dgm:spPr/>
      <dgm:t>
        <a:bodyPr rtlCol="0"/>
        <a:lstStyle/>
        <a:p>
          <a:pPr rtl="0"/>
          <a:r>
            <a:rPr lang="ru-RU" dirty="0">
              <a:latin typeface="Bahnschrift SemiBold" panose="020B0502040204020203" pitchFamily="34" charset="0"/>
            </a:rPr>
            <a:t>целевая – </a:t>
          </a:r>
          <a:r>
            <a:rPr lang="en-US" dirty="0">
              <a:latin typeface="Bahnschrift SemiBold" panose="020B0502040204020203" pitchFamily="34" charset="0"/>
            </a:rPr>
            <a:t>flag </a:t>
          </a:r>
          <a:endParaRPr lang="ru-RU" noProof="0" dirty="0">
            <a:latin typeface="Bahnschrift SemiBold" panose="020B0502040204020203" pitchFamily="34" charset="0"/>
          </a:endParaRPr>
        </a:p>
      </dgm:t>
    </dgm:pt>
    <dgm:pt modelId="{C0AAABFA-B396-4515-A5A9-75ABA6BB571C}" type="parTrans" cxnId="{47558214-5654-40EF-A488-58B6DE35E857}">
      <dgm:prSet/>
      <dgm:spPr/>
      <dgm:t>
        <a:bodyPr/>
        <a:lstStyle/>
        <a:p>
          <a:endParaRPr lang="ru-RU"/>
        </a:p>
      </dgm:t>
    </dgm:pt>
    <dgm:pt modelId="{D1A17DFD-9C2D-4B83-8E7F-6780D87274A7}" type="sibTrans" cxnId="{47558214-5654-40EF-A488-58B6DE35E857}">
      <dgm:prSet/>
      <dgm:spPr/>
      <dgm:t>
        <a:bodyPr/>
        <a:lstStyle/>
        <a:p>
          <a:endParaRPr lang="ru-RU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704EBC2E-EACF-4D35-9B46-E62F2B7C9328}" type="pres">
      <dgm:prSet presAssocID="{93DC3F7E-9B2E-4376-B89E-C51C9021CD5E}" presName="text_2" presStyleLbl="node1" presStyleIdx="1" presStyleCnt="5">
        <dgm:presLayoutVars>
          <dgm:bulletEnabled val="1"/>
        </dgm:presLayoutVars>
      </dgm:prSet>
      <dgm:spPr/>
    </dgm:pt>
    <dgm:pt modelId="{B8B37420-9C9C-417D-BBB9-FE920992DB99}" type="pres">
      <dgm:prSet presAssocID="{93DC3F7E-9B2E-4376-B89E-C51C9021CD5E}" presName="accent_2" presStyleCnt="0"/>
      <dgm:spPr/>
    </dgm:pt>
    <dgm:pt modelId="{C0C8005E-5AF7-4773-9C0D-F42C08816F69}" type="pres">
      <dgm:prSet presAssocID="{93DC3F7E-9B2E-4376-B89E-C51C9021CD5E}" presName="accentRepeatNode" presStyleLbl="solidFgAcc1" presStyleIdx="1" presStyleCnt="5"/>
      <dgm:spPr/>
    </dgm:pt>
    <dgm:pt modelId="{A8D8EAFB-86AE-46B8-8E2C-B44A1F67934E}" type="pres">
      <dgm:prSet presAssocID="{E7FFD1EC-BB25-4961-BA9A-9E3A748FF782}" presName="text_3" presStyleLbl="node1" presStyleIdx="2" presStyleCnt="5">
        <dgm:presLayoutVars>
          <dgm:bulletEnabled val="1"/>
        </dgm:presLayoutVars>
      </dgm:prSet>
      <dgm:spPr/>
    </dgm:pt>
    <dgm:pt modelId="{F157AE9F-501B-455B-BF72-B88C468F5A34}" type="pres">
      <dgm:prSet presAssocID="{E7FFD1EC-BB25-4961-BA9A-9E3A748FF782}" presName="accent_3" presStyleCnt="0"/>
      <dgm:spPr/>
    </dgm:pt>
    <dgm:pt modelId="{2A859362-E076-4423-B764-E338CB7E83B5}" type="pres">
      <dgm:prSet presAssocID="{E7FFD1EC-BB25-4961-BA9A-9E3A748FF782}" presName="accentRepeatNode" presStyleLbl="solidFgAcc1" presStyleIdx="2" presStyleCnt="5"/>
      <dgm:spPr/>
    </dgm:pt>
    <dgm:pt modelId="{29F271B5-52C1-4705-BE1E-C439200A7666}" type="pres">
      <dgm:prSet presAssocID="{0BEF68B8-1228-47BB-83B5-7B9CD1E3F84E}" presName="text_4" presStyleLbl="node1" presStyleIdx="3" presStyleCnt="5">
        <dgm:presLayoutVars>
          <dgm:bulletEnabled val="1"/>
        </dgm:presLayoutVars>
      </dgm:prSet>
      <dgm:spPr/>
    </dgm:pt>
    <dgm:pt modelId="{27A471AE-3A65-471F-A6D4-ECC7BC5EB293}" type="pres">
      <dgm:prSet presAssocID="{0BEF68B8-1228-47BB-83B5-7B9CD1E3F84E}" presName="accent_4" presStyleCnt="0"/>
      <dgm:spPr/>
    </dgm:pt>
    <dgm:pt modelId="{3F8116AC-FAC3-4E95-9865-93CCFEB191B9}" type="pres">
      <dgm:prSet presAssocID="{0BEF68B8-1228-47BB-83B5-7B9CD1E3F84E}" presName="accentRepeatNode" presStyleLbl="solidFgAcc1" presStyleIdx="3" presStyleCnt="5"/>
      <dgm:spPr/>
    </dgm:pt>
    <dgm:pt modelId="{5D1FCA5A-16CE-477A-8433-131C750C5B90}" type="pres">
      <dgm:prSet presAssocID="{7C6685A1-8DC5-410F-A88A-49A3EA91DFED}" presName="text_5" presStyleLbl="node1" presStyleIdx="4" presStyleCnt="5">
        <dgm:presLayoutVars>
          <dgm:bulletEnabled val="1"/>
        </dgm:presLayoutVars>
      </dgm:prSet>
      <dgm:spPr/>
    </dgm:pt>
    <dgm:pt modelId="{79A238DA-52A1-411B-B702-D18B1B809D13}" type="pres">
      <dgm:prSet presAssocID="{7C6685A1-8DC5-410F-A88A-49A3EA91DFED}" presName="accent_5" presStyleCnt="0"/>
      <dgm:spPr/>
    </dgm:pt>
    <dgm:pt modelId="{94BB8FA3-21EE-4501-8729-871BC24C55A0}" type="pres">
      <dgm:prSet presAssocID="{7C6685A1-8DC5-410F-A88A-49A3EA91DFED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7558214-5654-40EF-A488-58B6DE35E857}" srcId="{7E5AA53B-3EEE-4DE4-BB81-9044890C2946}" destId="{7C6685A1-8DC5-410F-A88A-49A3EA91DFED}" srcOrd="4" destOrd="0" parTransId="{C0AAABFA-B396-4515-A5A9-75ABA6BB571C}" sibTransId="{D1A17DFD-9C2D-4B83-8E7F-6780D87274A7}"/>
    <dgm:cxn modelId="{7DC47722-DFB5-4C0B-A4EB-4ABB06737A5A}" type="presOf" srcId="{93DC3F7E-9B2E-4376-B89E-C51C9021CD5E}" destId="{704EBC2E-EACF-4D35-9B46-E62F2B7C9328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3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A14A0B0-C5C7-446B-B9A0-89B84293004A}" type="presOf" srcId="{7C6685A1-8DC5-410F-A88A-49A3EA91DFED}" destId="{5D1FCA5A-16CE-477A-8433-131C750C5B90}" srcOrd="0" destOrd="0" presId="urn:microsoft.com/office/officeart/2008/layout/VerticalCurvedList"/>
    <dgm:cxn modelId="{8F7D89B5-5E69-4896-A1D8-806EEA4EB90B}" srcId="{7E5AA53B-3EEE-4DE4-BB81-9044890C2946}" destId="{93DC3F7E-9B2E-4376-B89E-C51C9021CD5E}" srcOrd="1" destOrd="0" parTransId="{11DC24C1-2DBB-409D-AA16-4BD85D75FAA4}" sibTransId="{E307CA5E-4D20-4883-9F81-58C59A214196}"/>
    <dgm:cxn modelId="{E01BB3BE-5374-4DB6-9518-D229F1269D2E}" srcId="{7E5AA53B-3EEE-4DE4-BB81-9044890C2946}" destId="{E7FFD1EC-BB25-4961-BA9A-9E3A748FF782}" srcOrd="2" destOrd="0" parTransId="{FA8AE5AA-797A-48AE-8814-CD72DA3F1A00}" sibTransId="{EAF086EA-B428-4546-B647-B76C069B1B24}"/>
    <dgm:cxn modelId="{1CFC7DE6-0A2F-404E-9A4F-A359BED95A30}" type="presOf" srcId="{0BEF68B8-1228-47BB-83B5-7B9CD1E3F84E}" destId="{29F271B5-52C1-4705-BE1E-C439200A7666}" srcOrd="0" destOrd="0" presId="urn:microsoft.com/office/officeart/2008/layout/VerticalCurvedList"/>
    <dgm:cxn modelId="{68E50BF9-D614-481F-B9B3-17D615E20320}" type="presOf" srcId="{E7FFD1EC-BB25-4961-BA9A-9E3A748FF782}" destId="{A8D8EAFB-86AE-46B8-8E2C-B44A1F67934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F504165-8262-4758-95C9-0DDF99847440}" type="presParOf" srcId="{90561C55-3C6E-4D53-85E1-2C50BCDDA392}" destId="{704EBC2E-EACF-4D35-9B46-E62F2B7C9328}" srcOrd="3" destOrd="0" presId="urn:microsoft.com/office/officeart/2008/layout/VerticalCurvedList"/>
    <dgm:cxn modelId="{95088D16-D38D-4A51-A848-C63869210BE3}" type="presParOf" srcId="{90561C55-3C6E-4D53-85E1-2C50BCDDA392}" destId="{B8B37420-9C9C-417D-BBB9-FE920992DB99}" srcOrd="4" destOrd="0" presId="urn:microsoft.com/office/officeart/2008/layout/VerticalCurvedList"/>
    <dgm:cxn modelId="{8AEC5F16-7AC0-4F59-ABDB-85E87910428D}" type="presParOf" srcId="{B8B37420-9C9C-417D-BBB9-FE920992DB99}" destId="{C0C8005E-5AF7-4773-9C0D-F42C08816F69}" srcOrd="0" destOrd="0" presId="urn:microsoft.com/office/officeart/2008/layout/VerticalCurvedList"/>
    <dgm:cxn modelId="{C9C1EDCA-0858-4F59-A7DD-1829A4F10B4D}" type="presParOf" srcId="{90561C55-3C6E-4D53-85E1-2C50BCDDA392}" destId="{A8D8EAFB-86AE-46B8-8E2C-B44A1F67934E}" srcOrd="5" destOrd="0" presId="urn:microsoft.com/office/officeart/2008/layout/VerticalCurvedList"/>
    <dgm:cxn modelId="{6983D72F-EFC7-42C8-A14C-2C1DD164A5F4}" type="presParOf" srcId="{90561C55-3C6E-4D53-85E1-2C50BCDDA392}" destId="{F157AE9F-501B-455B-BF72-B88C468F5A34}" srcOrd="6" destOrd="0" presId="urn:microsoft.com/office/officeart/2008/layout/VerticalCurvedList"/>
    <dgm:cxn modelId="{D4C4422C-9DD1-478C-B8BC-932AB5AEEE55}" type="presParOf" srcId="{F157AE9F-501B-455B-BF72-B88C468F5A34}" destId="{2A859362-E076-4423-B764-E338CB7E83B5}" srcOrd="0" destOrd="0" presId="urn:microsoft.com/office/officeart/2008/layout/VerticalCurvedList"/>
    <dgm:cxn modelId="{3D43EC48-78F6-452E-974C-B0D086D72188}" type="presParOf" srcId="{90561C55-3C6E-4D53-85E1-2C50BCDDA392}" destId="{29F271B5-52C1-4705-BE1E-C439200A7666}" srcOrd="7" destOrd="0" presId="urn:microsoft.com/office/officeart/2008/layout/VerticalCurvedList"/>
    <dgm:cxn modelId="{914739E1-AA4B-426C-AFF4-5412C436502A}" type="presParOf" srcId="{90561C55-3C6E-4D53-85E1-2C50BCDDA392}" destId="{27A471AE-3A65-471F-A6D4-ECC7BC5EB293}" srcOrd="8" destOrd="0" presId="urn:microsoft.com/office/officeart/2008/layout/VerticalCurvedList"/>
    <dgm:cxn modelId="{CA9562D1-C487-4063-BE2A-1BF89BEA4BDE}" type="presParOf" srcId="{27A471AE-3A65-471F-A6D4-ECC7BC5EB293}" destId="{3F8116AC-FAC3-4E95-9865-93CCFEB191B9}" srcOrd="0" destOrd="0" presId="urn:microsoft.com/office/officeart/2008/layout/VerticalCurvedList"/>
    <dgm:cxn modelId="{7BE4C1FF-0DCC-4391-B3C4-14C9542411E3}" type="presParOf" srcId="{90561C55-3C6E-4D53-85E1-2C50BCDDA392}" destId="{5D1FCA5A-16CE-477A-8433-131C750C5B90}" srcOrd="9" destOrd="0" presId="urn:microsoft.com/office/officeart/2008/layout/VerticalCurvedList"/>
    <dgm:cxn modelId="{0B795401-64BF-45FC-AA72-D7B843701E78}" type="presParOf" srcId="{90561C55-3C6E-4D53-85E1-2C50BCDDA392}" destId="{79A238DA-52A1-411B-B702-D18B1B809D13}" srcOrd="10" destOrd="0" presId="urn:microsoft.com/office/officeart/2008/layout/VerticalCurvedList"/>
    <dgm:cxn modelId="{1EDCE3A9-7BBA-4C51-A99F-E7389514FB9B}" type="presParOf" srcId="{79A238DA-52A1-411B-B702-D18B1B809D13}" destId="{94BB8FA3-21EE-4501-8729-871BC24C55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Сеть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ru-RU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ru-RU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Спутник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ru-RU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ru-RU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Связь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ru-RU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ru-RU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NeighborX="36700" custLinFactNeighborY="-59531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>
              <a:latin typeface="Bahnschrift SemiBold" panose="020B0502040204020203" pitchFamily="34" charset="0"/>
            </a:rPr>
            <a:t>Загрузка частей данных из </a:t>
          </a:r>
          <a:r>
            <a:rPr lang="en-US" noProof="0" dirty="0">
              <a:latin typeface="Bahnschrift SemiBold" panose="020B0502040204020203" pitchFamily="34" charset="0"/>
            </a:rPr>
            <a:t>parquet</a:t>
          </a:r>
          <a:r>
            <a:rPr lang="ru-RU" noProof="0" dirty="0">
              <a:latin typeface="Bahnschrift SemiBold" panose="020B0502040204020203" pitchFamily="34" charset="0"/>
            </a:rPr>
            <a:t> </a:t>
          </a:r>
          <a:r>
            <a:rPr lang="ru-RU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>
              <a:latin typeface="Bahnschrift SemiBold" panose="020B0502040204020203" pitchFamily="34" charset="0"/>
            </a:rPr>
            <a:t>Перевод типов из </a:t>
          </a:r>
          <a:r>
            <a:rPr lang="en-US" noProof="0" dirty="0">
              <a:latin typeface="Bahnschrift SemiBold" panose="020B0502040204020203" pitchFamily="34" charset="0"/>
            </a:rPr>
            <a:t>int64 </a:t>
          </a:r>
          <a:r>
            <a:rPr lang="ru-RU" noProof="0" dirty="0">
              <a:latin typeface="Bahnschrift SemiBold" panose="020B0502040204020203" pitchFamily="34" charset="0"/>
            </a:rPr>
            <a:t>в </a:t>
          </a:r>
          <a:r>
            <a:rPr lang="en-US" noProof="0" dirty="0">
              <a:latin typeface="Bahnschrift SemiBold" panose="020B0502040204020203" pitchFamily="34" charset="0"/>
            </a:rPr>
            <a:t>int8</a:t>
          </a:r>
          <a:endParaRPr lang="ru-RU" noProof="0" dirty="0">
            <a:latin typeface="Bahnschrift SemiBold" panose="020B0502040204020203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>
              <a:latin typeface="Bahnschrift SemiBold" panose="020B0502040204020203" pitchFamily="34" charset="0"/>
            </a:rPr>
            <a:t>Отбор признаков и кодирование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u-RU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u-RU" noProof="0" dirty="0"/>
        </a:p>
      </dgm:t>
    </dgm:pt>
    <dgm:pt modelId="{CCA51286-1BD4-4B34-A418-268F146DFA5B}">
      <dgm:prSet phldrT="[Text]"/>
      <dgm:spPr/>
      <dgm:t>
        <a:bodyPr rtlCol="0"/>
        <a:lstStyle/>
        <a:p>
          <a:pPr rtl="0"/>
          <a:r>
            <a:rPr lang="ru-RU" noProof="0" dirty="0">
              <a:latin typeface="Bahnschrift SemiBold" panose="020B0502040204020203" pitchFamily="34" charset="0"/>
            </a:rPr>
            <a:t>Сохранение обработанной части </a:t>
          </a:r>
          <a:r>
            <a:rPr lang="ru-RU" noProof="0" dirty="0" err="1">
              <a:latin typeface="Bahnschrift SemiBold" panose="020B0502040204020203" pitchFamily="34" charset="0"/>
            </a:rPr>
            <a:t>датафрейма</a:t>
          </a:r>
          <a:endParaRPr lang="ru-RU" noProof="0" dirty="0">
            <a:latin typeface="Bahnschrift SemiBold" panose="020B0502040204020203" pitchFamily="34" charset="0"/>
          </a:endParaRPr>
        </a:p>
      </dgm:t>
    </dgm:pt>
    <dgm:pt modelId="{43F24F58-4B6F-447D-A92A-D89DBBBE0D21}" type="parTrans" cxnId="{4C6582A9-FBC8-4EED-917E-9D96D8CFD66E}">
      <dgm:prSet/>
      <dgm:spPr/>
      <dgm:t>
        <a:bodyPr/>
        <a:lstStyle/>
        <a:p>
          <a:endParaRPr lang="ru-RU"/>
        </a:p>
      </dgm:t>
    </dgm:pt>
    <dgm:pt modelId="{53FCBFE3-EE58-40E0-B0F7-6290562ADBBE}" type="sibTrans" cxnId="{4C6582A9-FBC8-4EED-917E-9D96D8CFD66E}">
      <dgm:prSet/>
      <dgm:spPr/>
      <dgm:t>
        <a:bodyPr/>
        <a:lstStyle/>
        <a:p>
          <a:endParaRPr lang="ru-RU"/>
        </a:p>
      </dgm:t>
    </dgm:pt>
    <dgm:pt modelId="{62CA3242-1D9B-43FB-AA4D-AD800E591CCB}">
      <dgm:prSet phldrT="[Text]"/>
      <dgm:spPr/>
      <dgm:t>
        <a:bodyPr rtlCol="0"/>
        <a:lstStyle/>
        <a:p>
          <a:pPr rtl="0"/>
          <a:r>
            <a:rPr lang="ru-RU" noProof="0" dirty="0">
              <a:latin typeface="Bahnschrift SemiBold" panose="020B0502040204020203" pitchFamily="34" charset="0"/>
            </a:rPr>
            <a:t>Соединение всех частей в единый </a:t>
          </a:r>
          <a:r>
            <a:rPr lang="ru-RU" noProof="0" dirty="0" err="1">
              <a:latin typeface="Bahnschrift SemiBold" panose="020B0502040204020203" pitchFamily="34" charset="0"/>
            </a:rPr>
            <a:t>датафрейм</a:t>
          </a:r>
          <a:endParaRPr lang="ru-RU" noProof="0" dirty="0">
            <a:latin typeface="Bahnschrift SemiBold" panose="020B0502040204020203" pitchFamily="34" charset="0"/>
          </a:endParaRPr>
        </a:p>
      </dgm:t>
    </dgm:pt>
    <dgm:pt modelId="{C7B68644-BE84-40AA-8082-84CBBCF56775}" type="parTrans" cxnId="{31ADC250-0AE0-4668-865A-423F0BDA24DC}">
      <dgm:prSet/>
      <dgm:spPr/>
      <dgm:t>
        <a:bodyPr/>
        <a:lstStyle/>
        <a:p>
          <a:endParaRPr lang="ru-RU"/>
        </a:p>
      </dgm:t>
    </dgm:pt>
    <dgm:pt modelId="{027D5315-E607-4CA1-90D1-B8521E0C8CF3}" type="sibTrans" cxnId="{31ADC250-0AE0-4668-865A-423F0BDA24DC}">
      <dgm:prSet/>
      <dgm:spPr/>
      <dgm:t>
        <a:bodyPr/>
        <a:lstStyle/>
        <a:p>
          <a:endParaRPr lang="ru-RU"/>
        </a:p>
      </dgm:t>
    </dgm:pt>
    <dgm:pt modelId="{755EEFB6-E727-4EB1-9195-2E6A29D1939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>
              <a:latin typeface="Bahnschrift SemiBold" panose="020B0502040204020203" pitchFamily="34" charset="0"/>
            </a:rPr>
            <a:t>Создание и удаление признаков</a:t>
          </a:r>
        </a:p>
      </dgm:t>
    </dgm:pt>
    <dgm:pt modelId="{5FF89DE6-5FD1-4522-9968-87567836BF99}" type="parTrans" cxnId="{EE4AB8B6-9349-4892-B27B-C9C7F992A78F}">
      <dgm:prSet/>
      <dgm:spPr/>
      <dgm:t>
        <a:bodyPr/>
        <a:lstStyle/>
        <a:p>
          <a:endParaRPr lang="ru-RU"/>
        </a:p>
      </dgm:t>
    </dgm:pt>
    <dgm:pt modelId="{B38BD243-1FBC-4E1A-86C6-46CBA8DED08D}" type="sibTrans" cxnId="{EE4AB8B6-9349-4892-B27B-C9C7F992A78F}">
      <dgm:prSet/>
      <dgm:spPr/>
      <dgm:t>
        <a:bodyPr/>
        <a:lstStyle/>
        <a:p>
          <a:endParaRPr lang="ru-RU"/>
        </a:p>
      </dgm:t>
    </dgm:pt>
    <dgm:pt modelId="{46911E47-5922-480D-B01F-F02912E9080E}">
      <dgm:prSet phldrT="[Text]"/>
      <dgm:spPr/>
      <dgm:t>
        <a:bodyPr rtlCol="0"/>
        <a:lstStyle/>
        <a:p>
          <a:pPr rtl="0"/>
          <a:r>
            <a:rPr lang="ru-RU" noProof="0" dirty="0">
              <a:latin typeface="Bahnschrift SemiBold" panose="020B0502040204020203" pitchFamily="34" charset="0"/>
            </a:rPr>
            <a:t>Обучение модели </a:t>
          </a:r>
          <a:r>
            <a:rPr lang="en-US" b="0" i="0" dirty="0" err="1">
              <a:solidFill>
                <a:srgbClr val="FFFFFF"/>
              </a:solidFill>
              <a:effectLst/>
              <a:latin typeface="system-ui"/>
            </a:rPr>
            <a:t>LGBMClassifier</a:t>
          </a:r>
          <a:r>
            <a:rPr lang="ru-RU" b="0" i="0" dirty="0">
              <a:solidFill>
                <a:srgbClr val="FFFFFF"/>
              </a:solidFill>
              <a:effectLst/>
              <a:latin typeface="system-ui"/>
            </a:rPr>
            <a:t> </a:t>
          </a:r>
          <a:r>
            <a:rPr lang="ru-RU" b="0" i="0" dirty="0">
              <a:solidFill>
                <a:srgbClr val="FFFFFF"/>
              </a:solidFill>
              <a:effectLst/>
              <a:latin typeface="Bahnschrift SemiBold" panose="020B0502040204020203" pitchFamily="34" charset="0"/>
            </a:rPr>
            <a:t>и сохранение в *</a:t>
          </a:r>
          <a:r>
            <a:rPr lang="en-US" b="0" i="0" dirty="0">
              <a:solidFill>
                <a:srgbClr val="FFFFFF"/>
              </a:solidFill>
              <a:effectLst/>
              <a:latin typeface="Bahnschrift SemiBold" panose="020B0502040204020203" pitchFamily="34" charset="0"/>
            </a:rPr>
            <a:t>.</a:t>
          </a:r>
          <a:r>
            <a:rPr lang="en-US" b="0" i="0" dirty="0" err="1">
              <a:solidFill>
                <a:srgbClr val="FFFFFF"/>
              </a:solidFill>
              <a:effectLst/>
              <a:latin typeface="Bahnschrift SemiBold" panose="020B0502040204020203" pitchFamily="34" charset="0"/>
            </a:rPr>
            <a:t>pkl</a:t>
          </a:r>
          <a:r>
            <a:rPr lang="ru-RU" noProof="0" dirty="0">
              <a:latin typeface="Bahnschrift SemiBold" panose="020B0502040204020203" pitchFamily="34" charset="0"/>
            </a:rPr>
            <a:t> </a:t>
          </a:r>
        </a:p>
      </dgm:t>
    </dgm:pt>
    <dgm:pt modelId="{1FAD0F55-C434-4576-8B9A-4FF6BCDB29C7}" type="sibTrans" cxnId="{C813B177-1F51-4D7E-AD41-6B2C211C182E}">
      <dgm:prSet/>
      <dgm:spPr/>
      <dgm:t>
        <a:bodyPr/>
        <a:lstStyle/>
        <a:p>
          <a:endParaRPr lang="ru-RU"/>
        </a:p>
      </dgm:t>
    </dgm:pt>
    <dgm:pt modelId="{70D8CB5A-FF06-4C60-A200-58C69D683768}" type="parTrans" cxnId="{C813B177-1F51-4D7E-AD41-6B2C211C182E}">
      <dgm:prSet/>
      <dgm:spPr/>
      <dgm:t>
        <a:bodyPr/>
        <a:lstStyle/>
        <a:p>
          <a:endParaRPr lang="ru-RU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95DE6538-27BD-44AF-A1A8-CA8F6B10FDD2}" type="pres">
      <dgm:prSet presAssocID="{0BEF68B8-1228-47BB-83B5-7B9CD1E3F84E}" presName="text_2" presStyleLbl="node1" presStyleIdx="1" presStyleCnt="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7"/>
      <dgm:spPr/>
    </dgm:pt>
    <dgm:pt modelId="{E131CE4A-9776-44F4-BC03-867682E21374}" type="pres">
      <dgm:prSet presAssocID="{5605D28D-2CE6-4513-8566-952984E21E14}" presName="text_3" presStyleLbl="node1" presStyleIdx="2" presStyleCnt="7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7"/>
      <dgm:spPr/>
    </dgm:pt>
    <dgm:pt modelId="{D24540EC-C242-4C8F-97A1-A1144AEC09DB}" type="pres">
      <dgm:prSet presAssocID="{755EEFB6-E727-4EB1-9195-2E6A29D1939D}" presName="text_4" presStyleLbl="node1" presStyleIdx="3" presStyleCnt="7">
        <dgm:presLayoutVars>
          <dgm:bulletEnabled val="1"/>
        </dgm:presLayoutVars>
      </dgm:prSet>
      <dgm:spPr/>
    </dgm:pt>
    <dgm:pt modelId="{5E927047-D58E-4F11-B31A-8C7D4B78080F}" type="pres">
      <dgm:prSet presAssocID="{755EEFB6-E727-4EB1-9195-2E6A29D1939D}" presName="accent_4" presStyleCnt="0"/>
      <dgm:spPr/>
    </dgm:pt>
    <dgm:pt modelId="{5BE36CFE-E4F6-4D25-B1EB-D70CADBB2E60}" type="pres">
      <dgm:prSet presAssocID="{755EEFB6-E727-4EB1-9195-2E6A29D1939D}" presName="accentRepeatNode" presStyleLbl="solidFgAcc1" presStyleIdx="3" presStyleCnt="7"/>
      <dgm:spPr/>
    </dgm:pt>
    <dgm:pt modelId="{C4FE132F-3593-4326-A0E3-AEFE6170F66B}" type="pres">
      <dgm:prSet presAssocID="{CCA51286-1BD4-4B34-A418-268F146DFA5B}" presName="text_5" presStyleLbl="node1" presStyleIdx="4" presStyleCnt="7">
        <dgm:presLayoutVars>
          <dgm:bulletEnabled val="1"/>
        </dgm:presLayoutVars>
      </dgm:prSet>
      <dgm:spPr/>
    </dgm:pt>
    <dgm:pt modelId="{B8B0295A-9943-4A8D-A5A5-CB2DA0CEC2B9}" type="pres">
      <dgm:prSet presAssocID="{CCA51286-1BD4-4B34-A418-268F146DFA5B}" presName="accent_5" presStyleCnt="0"/>
      <dgm:spPr/>
    </dgm:pt>
    <dgm:pt modelId="{4A0EC137-2EB0-4F13-849A-5B80BEF8A10A}" type="pres">
      <dgm:prSet presAssocID="{CCA51286-1BD4-4B34-A418-268F146DFA5B}" presName="accentRepeatNode" presStyleLbl="solidFgAcc1" presStyleIdx="4" presStyleCnt="7"/>
      <dgm:spPr/>
    </dgm:pt>
    <dgm:pt modelId="{D2873416-EDB7-44AE-B6AE-8041CDCAB6AD}" type="pres">
      <dgm:prSet presAssocID="{62CA3242-1D9B-43FB-AA4D-AD800E591CCB}" presName="text_6" presStyleLbl="node1" presStyleIdx="5" presStyleCnt="7">
        <dgm:presLayoutVars>
          <dgm:bulletEnabled val="1"/>
        </dgm:presLayoutVars>
      </dgm:prSet>
      <dgm:spPr/>
    </dgm:pt>
    <dgm:pt modelId="{ED62A2C8-2769-4EAE-89D6-139810F8E18A}" type="pres">
      <dgm:prSet presAssocID="{62CA3242-1D9B-43FB-AA4D-AD800E591CCB}" presName="accent_6" presStyleCnt="0"/>
      <dgm:spPr/>
    </dgm:pt>
    <dgm:pt modelId="{5FF0E407-70ED-4D4B-A726-389249E7461D}" type="pres">
      <dgm:prSet presAssocID="{62CA3242-1D9B-43FB-AA4D-AD800E591CCB}" presName="accentRepeatNode" presStyleLbl="solidFgAcc1" presStyleIdx="5" presStyleCnt="7"/>
      <dgm:spPr/>
    </dgm:pt>
    <dgm:pt modelId="{5CFCCB82-0B95-4A50-AC75-77D83A4071C9}" type="pres">
      <dgm:prSet presAssocID="{46911E47-5922-480D-B01F-F02912E9080E}" presName="text_7" presStyleLbl="node1" presStyleIdx="6" presStyleCnt="7">
        <dgm:presLayoutVars>
          <dgm:bulletEnabled val="1"/>
        </dgm:presLayoutVars>
      </dgm:prSet>
      <dgm:spPr/>
    </dgm:pt>
    <dgm:pt modelId="{76C619DE-33BA-4ECD-B5D0-6FDB252BFEA3}" type="pres">
      <dgm:prSet presAssocID="{46911E47-5922-480D-B01F-F02912E9080E}" presName="accent_7" presStyleCnt="0"/>
      <dgm:spPr/>
    </dgm:pt>
    <dgm:pt modelId="{9E13C055-BAE7-439F-8001-DC959C4D48D4}" type="pres">
      <dgm:prSet presAssocID="{46911E47-5922-480D-B01F-F02912E9080E}" presName="accentRepeatNode" presStyleLbl="solidFgAcc1" presStyleIdx="6" presStyleCnt="7"/>
      <dgm:spPr/>
    </dgm:pt>
  </dgm:ptLst>
  <dgm:cxnLst>
    <dgm:cxn modelId="{9A2F0710-1D98-4F79-A696-BA0930C0AF23}" type="presOf" srcId="{46911E47-5922-480D-B01F-F02912E9080E}" destId="{5CFCCB82-0B95-4A50-AC75-77D83A4071C9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E427C515-14B7-4341-BE3D-4146CA365FE2}" type="presOf" srcId="{62CA3242-1D9B-43FB-AA4D-AD800E591CCB}" destId="{D2873416-EDB7-44AE-B6AE-8041CDCAB6AD}" srcOrd="0" destOrd="0" presId="urn:microsoft.com/office/officeart/2008/layout/VerticalCurvedList"/>
    <dgm:cxn modelId="{68BCF62B-D0A4-4AF6-9B30-B604FDA1159A}" type="presOf" srcId="{755EEFB6-E727-4EB1-9195-2E6A29D1939D}" destId="{D24540EC-C242-4C8F-97A1-A1144AEC09DB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31ADC250-0AE0-4668-865A-423F0BDA24DC}" srcId="{7E5AA53B-3EEE-4DE4-BB81-9044890C2946}" destId="{62CA3242-1D9B-43FB-AA4D-AD800E591CCB}" srcOrd="5" destOrd="0" parTransId="{C7B68644-BE84-40AA-8082-84CBBCF56775}" sibTransId="{027D5315-E607-4CA1-90D1-B8521E0C8CF3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C813B177-1F51-4D7E-AD41-6B2C211C182E}" srcId="{7E5AA53B-3EEE-4DE4-BB81-9044890C2946}" destId="{46911E47-5922-480D-B01F-F02912E9080E}" srcOrd="6" destOrd="0" parTransId="{70D8CB5A-FF06-4C60-A200-58C69D683768}" sibTransId="{1FAD0F55-C434-4576-8B9A-4FF6BCDB29C7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C6582A9-FBC8-4EED-917E-9D96D8CFD66E}" srcId="{7E5AA53B-3EEE-4DE4-BB81-9044890C2946}" destId="{CCA51286-1BD4-4B34-A418-268F146DFA5B}" srcOrd="4" destOrd="0" parTransId="{43F24F58-4B6F-447D-A92A-D89DBBBE0D21}" sibTransId="{53FCBFE3-EE58-40E0-B0F7-6290562ADBBE}"/>
    <dgm:cxn modelId="{EE4AB8B6-9349-4892-B27B-C9C7F992A78F}" srcId="{7E5AA53B-3EEE-4DE4-BB81-9044890C2946}" destId="{755EEFB6-E727-4EB1-9195-2E6A29D1939D}" srcOrd="3" destOrd="0" parTransId="{5FF89DE6-5FD1-4522-9968-87567836BF99}" sibTransId="{B38BD243-1FBC-4E1A-86C6-46CBA8DED08D}"/>
    <dgm:cxn modelId="{AA46B1CA-E2B6-44A8-9FED-1E667FFB83CE}" type="presOf" srcId="{CCA51286-1BD4-4B34-A418-268F146DFA5B}" destId="{C4FE132F-3593-4326-A0E3-AEFE6170F66B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766218D9-B479-448B-9A01-BC179FBBE494}" type="presParOf" srcId="{90561C55-3C6E-4D53-85E1-2C50BCDDA392}" destId="{D24540EC-C242-4C8F-97A1-A1144AEC09DB}" srcOrd="7" destOrd="0" presId="urn:microsoft.com/office/officeart/2008/layout/VerticalCurvedList"/>
    <dgm:cxn modelId="{1C75FDBE-5D3F-4E90-A696-05B3FE290287}" type="presParOf" srcId="{90561C55-3C6E-4D53-85E1-2C50BCDDA392}" destId="{5E927047-D58E-4F11-B31A-8C7D4B78080F}" srcOrd="8" destOrd="0" presId="urn:microsoft.com/office/officeart/2008/layout/VerticalCurvedList"/>
    <dgm:cxn modelId="{D6E8D597-B5F4-4633-9AC5-A044DE25921F}" type="presParOf" srcId="{5E927047-D58E-4F11-B31A-8C7D4B78080F}" destId="{5BE36CFE-E4F6-4D25-B1EB-D70CADBB2E60}" srcOrd="0" destOrd="0" presId="urn:microsoft.com/office/officeart/2008/layout/VerticalCurvedList"/>
    <dgm:cxn modelId="{06011D67-7F00-4AFB-AD5D-2AD2B331934E}" type="presParOf" srcId="{90561C55-3C6E-4D53-85E1-2C50BCDDA392}" destId="{C4FE132F-3593-4326-A0E3-AEFE6170F66B}" srcOrd="9" destOrd="0" presId="urn:microsoft.com/office/officeart/2008/layout/VerticalCurvedList"/>
    <dgm:cxn modelId="{6C2A9DAC-674B-4129-B33C-75E431E351CF}" type="presParOf" srcId="{90561C55-3C6E-4D53-85E1-2C50BCDDA392}" destId="{B8B0295A-9943-4A8D-A5A5-CB2DA0CEC2B9}" srcOrd="10" destOrd="0" presId="urn:microsoft.com/office/officeart/2008/layout/VerticalCurvedList"/>
    <dgm:cxn modelId="{22A652D5-BDA4-4504-98F1-FFFF629A0617}" type="presParOf" srcId="{B8B0295A-9943-4A8D-A5A5-CB2DA0CEC2B9}" destId="{4A0EC137-2EB0-4F13-849A-5B80BEF8A10A}" srcOrd="0" destOrd="0" presId="urn:microsoft.com/office/officeart/2008/layout/VerticalCurvedList"/>
    <dgm:cxn modelId="{2A0ED298-4708-466B-B857-0F9DCA7133D6}" type="presParOf" srcId="{90561C55-3C6E-4D53-85E1-2C50BCDDA392}" destId="{D2873416-EDB7-44AE-B6AE-8041CDCAB6AD}" srcOrd="11" destOrd="0" presId="urn:microsoft.com/office/officeart/2008/layout/VerticalCurvedList"/>
    <dgm:cxn modelId="{5710A860-8CF5-4DF8-9476-9033CD8164A5}" type="presParOf" srcId="{90561C55-3C6E-4D53-85E1-2C50BCDDA392}" destId="{ED62A2C8-2769-4EAE-89D6-139810F8E18A}" srcOrd="12" destOrd="0" presId="urn:microsoft.com/office/officeart/2008/layout/VerticalCurvedList"/>
    <dgm:cxn modelId="{D3956D48-A7B2-49A6-92E0-F39FF74296F3}" type="presParOf" srcId="{ED62A2C8-2769-4EAE-89D6-139810F8E18A}" destId="{5FF0E407-70ED-4D4B-A726-389249E7461D}" srcOrd="0" destOrd="0" presId="urn:microsoft.com/office/officeart/2008/layout/VerticalCurvedList"/>
    <dgm:cxn modelId="{EE52BF40-D876-4169-AF15-3B397386D86A}" type="presParOf" srcId="{90561C55-3C6E-4D53-85E1-2C50BCDDA392}" destId="{5CFCCB82-0B95-4A50-AC75-77D83A4071C9}" srcOrd="13" destOrd="0" presId="urn:microsoft.com/office/officeart/2008/layout/VerticalCurvedList"/>
    <dgm:cxn modelId="{AA843451-6042-45ED-8DE7-069CFE952066}" type="presParOf" srcId="{90561C55-3C6E-4D53-85E1-2C50BCDDA392}" destId="{76C619DE-33BA-4ECD-B5D0-6FDB252BFEA3}" srcOrd="14" destOrd="0" presId="urn:microsoft.com/office/officeart/2008/layout/VerticalCurvedList"/>
    <dgm:cxn modelId="{ECDDD411-9FC7-43B3-82D8-963D02A95690}" type="presParOf" srcId="{76C619DE-33BA-4ECD-B5D0-6FDB252BFEA3}" destId="{9E13C055-BAE7-439F-8001-DC959C4D48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41977" y="-757258"/>
          <a:ext cx="5885789" cy="5885789"/>
        </a:xfrm>
        <a:prstGeom prst="blockArc">
          <a:avLst>
            <a:gd name="adj1" fmla="val 18900000"/>
            <a:gd name="adj2" fmla="val 2700000"/>
            <a:gd name="adj3" fmla="val 367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2932" y="273117"/>
          <a:ext cx="5785177" cy="5465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851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2600" kern="1200" dirty="0">
              <a:latin typeface="Bahnschrift SemiBold" panose="020B0502040204020203" pitchFamily="34" charset="0"/>
            </a:rPr>
            <a:t>заявок 3 млн.</a:t>
          </a:r>
          <a:endParaRPr lang="ru-RU" sz="2600" kern="1200" noProof="0" dirty="0">
            <a:latin typeface="Bahnschrift SemiBold" panose="020B0502040204020203" pitchFamily="34" charset="0"/>
          </a:endParaRPr>
        </a:p>
      </dsp:txBody>
      <dsp:txXfrm>
        <a:off x="412932" y="273117"/>
        <a:ext cx="5785177" cy="546583"/>
      </dsp:txXfrm>
    </dsp:sp>
    <dsp:sp modelId="{07CB3071-D555-47DA-A36A-69EB91531FD8}">
      <dsp:nvSpPr>
        <dsp:cNvPr id="0" name=""/>
        <dsp:cNvSpPr/>
      </dsp:nvSpPr>
      <dsp:spPr>
        <a:xfrm>
          <a:off x="71317" y="204794"/>
          <a:ext cx="683229" cy="6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4EBC2E-EACF-4D35-9B46-E62F2B7C9328}">
      <dsp:nvSpPr>
        <dsp:cNvPr id="0" name=""/>
        <dsp:cNvSpPr/>
      </dsp:nvSpPr>
      <dsp:spPr>
        <a:xfrm>
          <a:off x="804597" y="1092730"/>
          <a:ext cx="5393511" cy="5465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851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2600" kern="1200" dirty="0">
              <a:latin typeface="Bahnschrift SemiBold" panose="020B0502040204020203" pitchFamily="34" charset="0"/>
            </a:rPr>
            <a:t>записей </a:t>
          </a:r>
          <a:r>
            <a:rPr lang="ru-RU" altLang="ru-RU" sz="2600" kern="1200" dirty="0">
              <a:latin typeface="Bahnschrift SemiBold" panose="020B0502040204020203" pitchFamily="34" charset="0"/>
            </a:rPr>
            <a:t>26 млн. в 12 файлах</a:t>
          </a:r>
          <a:endParaRPr lang="ru-RU" sz="2600" kern="1200" noProof="0" dirty="0">
            <a:latin typeface="Bahnschrift SemiBold" panose="020B0502040204020203" pitchFamily="34" charset="0"/>
          </a:endParaRPr>
        </a:p>
      </dsp:txBody>
      <dsp:txXfrm>
        <a:off x="804597" y="1092730"/>
        <a:ext cx="5393511" cy="546583"/>
      </dsp:txXfrm>
    </dsp:sp>
    <dsp:sp modelId="{C0C8005E-5AF7-4773-9C0D-F42C08816F69}">
      <dsp:nvSpPr>
        <dsp:cNvPr id="0" name=""/>
        <dsp:cNvSpPr/>
      </dsp:nvSpPr>
      <dsp:spPr>
        <a:xfrm>
          <a:off x="462983" y="1024407"/>
          <a:ext cx="683229" cy="6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D8EAFB-86AE-46B8-8E2C-B44A1F67934E}">
      <dsp:nvSpPr>
        <dsp:cNvPr id="0" name=""/>
        <dsp:cNvSpPr/>
      </dsp:nvSpPr>
      <dsp:spPr>
        <a:xfrm>
          <a:off x="924807" y="1912344"/>
          <a:ext cx="5273301" cy="5465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851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2600" kern="1200" dirty="0">
              <a:latin typeface="Bahnschrift SemiBold" panose="020B0502040204020203" pitchFamily="34" charset="0"/>
            </a:rPr>
            <a:t>сроки, суммы, просрочки</a:t>
          </a:r>
          <a:endParaRPr lang="ru-RU" sz="2600" kern="1200" noProof="0" dirty="0">
            <a:latin typeface="Bahnschrift SemiBold" panose="020B0502040204020203" pitchFamily="34" charset="0"/>
          </a:endParaRPr>
        </a:p>
      </dsp:txBody>
      <dsp:txXfrm>
        <a:off x="924807" y="1912344"/>
        <a:ext cx="5273301" cy="546583"/>
      </dsp:txXfrm>
    </dsp:sp>
    <dsp:sp modelId="{2A859362-E076-4423-B764-E338CB7E83B5}">
      <dsp:nvSpPr>
        <dsp:cNvPr id="0" name=""/>
        <dsp:cNvSpPr/>
      </dsp:nvSpPr>
      <dsp:spPr>
        <a:xfrm>
          <a:off x="583193" y="1844021"/>
          <a:ext cx="683229" cy="6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F271B5-52C1-4705-BE1E-C439200A7666}">
      <dsp:nvSpPr>
        <dsp:cNvPr id="0" name=""/>
        <dsp:cNvSpPr/>
      </dsp:nvSpPr>
      <dsp:spPr>
        <a:xfrm>
          <a:off x="804597" y="2731957"/>
          <a:ext cx="5393511" cy="5465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851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Bahnschrift SemiBold" panose="020B0502040204020203" pitchFamily="34" charset="0"/>
            </a:rPr>
            <a:t>параметры кредита </a:t>
          </a:r>
          <a:endParaRPr lang="ru-RU" sz="2600" kern="1200" noProof="0" dirty="0">
            <a:latin typeface="Bahnschrift SemiBold" panose="020B0502040204020203" pitchFamily="34" charset="0"/>
          </a:endParaRPr>
        </a:p>
      </dsp:txBody>
      <dsp:txXfrm>
        <a:off x="804597" y="2731957"/>
        <a:ext cx="5393511" cy="546583"/>
      </dsp:txXfrm>
    </dsp:sp>
    <dsp:sp modelId="{3F8116AC-FAC3-4E95-9865-93CCFEB191B9}">
      <dsp:nvSpPr>
        <dsp:cNvPr id="0" name=""/>
        <dsp:cNvSpPr/>
      </dsp:nvSpPr>
      <dsp:spPr>
        <a:xfrm>
          <a:off x="462983" y="2663634"/>
          <a:ext cx="683229" cy="6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1FCA5A-16CE-477A-8433-131C750C5B90}">
      <dsp:nvSpPr>
        <dsp:cNvPr id="0" name=""/>
        <dsp:cNvSpPr/>
      </dsp:nvSpPr>
      <dsp:spPr>
        <a:xfrm>
          <a:off x="412932" y="3551571"/>
          <a:ext cx="5785177" cy="5465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851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Bahnschrift SemiBold" panose="020B0502040204020203" pitchFamily="34" charset="0"/>
            </a:rPr>
            <a:t>целевая – </a:t>
          </a:r>
          <a:r>
            <a:rPr lang="en-US" sz="2600" kern="1200" dirty="0">
              <a:latin typeface="Bahnschrift SemiBold" panose="020B0502040204020203" pitchFamily="34" charset="0"/>
            </a:rPr>
            <a:t>flag </a:t>
          </a:r>
          <a:endParaRPr lang="ru-RU" sz="2600" kern="1200" noProof="0" dirty="0">
            <a:latin typeface="Bahnschrift SemiBold" panose="020B0502040204020203" pitchFamily="34" charset="0"/>
          </a:endParaRPr>
        </a:p>
      </dsp:txBody>
      <dsp:txXfrm>
        <a:off x="412932" y="3551571"/>
        <a:ext cx="5785177" cy="546583"/>
      </dsp:txXfrm>
    </dsp:sp>
    <dsp:sp modelId="{94BB8FA3-21EE-4501-8729-871BC24C55A0}">
      <dsp:nvSpPr>
        <dsp:cNvPr id="0" name=""/>
        <dsp:cNvSpPr/>
      </dsp:nvSpPr>
      <dsp:spPr>
        <a:xfrm>
          <a:off x="71317" y="3483248"/>
          <a:ext cx="683229" cy="6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0" dirty="0"/>
            <a:t>Сеть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5024425" y="2317646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0" dirty="0"/>
            <a:t>Спутник</a:t>
          </a:r>
        </a:p>
      </dsp:txBody>
      <dsp:txXfrm>
        <a:off x="5024425" y="2317646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0" dirty="0"/>
            <a:t>Связь</a:t>
          </a:r>
        </a:p>
      </dsp:txBody>
      <dsp:txXfrm>
        <a:off x="7628474" y="2746269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4484" y="-617775"/>
          <a:ext cx="4795874" cy="4795874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50055" y="161852"/>
          <a:ext cx="6556961" cy="323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827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noProof="0" dirty="0">
              <a:latin typeface="Bahnschrift SemiBold" panose="020B0502040204020203" pitchFamily="34" charset="0"/>
            </a:rPr>
            <a:t>Загрузка частей данных из </a:t>
          </a:r>
          <a:r>
            <a:rPr lang="en-US" sz="1500" kern="1200" noProof="0" dirty="0">
              <a:latin typeface="Bahnschrift SemiBold" panose="020B0502040204020203" pitchFamily="34" charset="0"/>
            </a:rPr>
            <a:t>parquet</a:t>
          </a:r>
          <a:r>
            <a:rPr lang="ru-RU" sz="1500" kern="1200" noProof="0" dirty="0">
              <a:latin typeface="Bahnschrift SemiBold" panose="020B0502040204020203" pitchFamily="34" charset="0"/>
            </a:rPr>
            <a:t> </a:t>
          </a:r>
          <a:r>
            <a:rPr lang="ru-RU" sz="1500" kern="1200" noProof="0" dirty="0"/>
            <a:t>	</a:t>
          </a:r>
        </a:p>
      </dsp:txBody>
      <dsp:txXfrm>
        <a:off x="250055" y="161852"/>
        <a:ext cx="6556961" cy="323562"/>
      </dsp:txXfrm>
    </dsp:sp>
    <dsp:sp modelId="{07CB3071-D555-47DA-A36A-69EB91531FD8}">
      <dsp:nvSpPr>
        <dsp:cNvPr id="0" name=""/>
        <dsp:cNvSpPr/>
      </dsp:nvSpPr>
      <dsp:spPr>
        <a:xfrm>
          <a:off x="47829" y="121407"/>
          <a:ext cx="404452" cy="404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43070" y="647480"/>
          <a:ext cx="6263946" cy="323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827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noProof="0" dirty="0">
              <a:latin typeface="Bahnschrift SemiBold" panose="020B0502040204020203" pitchFamily="34" charset="0"/>
            </a:rPr>
            <a:t>Перевод типов из </a:t>
          </a:r>
          <a:r>
            <a:rPr lang="en-US" sz="1500" kern="1200" noProof="0" dirty="0">
              <a:latin typeface="Bahnschrift SemiBold" panose="020B0502040204020203" pitchFamily="34" charset="0"/>
            </a:rPr>
            <a:t>int64 </a:t>
          </a:r>
          <a:r>
            <a:rPr lang="ru-RU" sz="1500" kern="1200" noProof="0" dirty="0">
              <a:latin typeface="Bahnschrift SemiBold" panose="020B0502040204020203" pitchFamily="34" charset="0"/>
            </a:rPr>
            <a:t>в </a:t>
          </a:r>
          <a:r>
            <a:rPr lang="en-US" sz="1500" kern="1200" noProof="0" dirty="0">
              <a:latin typeface="Bahnschrift SemiBold" panose="020B0502040204020203" pitchFamily="34" charset="0"/>
            </a:rPr>
            <a:t>int8</a:t>
          </a:r>
          <a:endParaRPr lang="ru-RU" sz="1500" kern="1200" noProof="0" dirty="0">
            <a:latin typeface="Bahnschrift SemiBold" panose="020B0502040204020203" pitchFamily="34" charset="0"/>
          </a:endParaRPr>
        </a:p>
      </dsp:txBody>
      <dsp:txXfrm>
        <a:off x="543070" y="647480"/>
        <a:ext cx="6263946" cy="323562"/>
      </dsp:txXfrm>
    </dsp:sp>
    <dsp:sp modelId="{3F8116AC-FAC3-4E95-9865-93CCFEB191B9}">
      <dsp:nvSpPr>
        <dsp:cNvPr id="0" name=""/>
        <dsp:cNvSpPr/>
      </dsp:nvSpPr>
      <dsp:spPr>
        <a:xfrm>
          <a:off x="340843" y="607035"/>
          <a:ext cx="404452" cy="404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03640" y="1132752"/>
          <a:ext cx="6103375" cy="323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827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noProof="0" dirty="0">
              <a:latin typeface="Bahnschrift SemiBold" panose="020B0502040204020203" pitchFamily="34" charset="0"/>
            </a:rPr>
            <a:t>Отбор признаков и кодирование</a:t>
          </a:r>
        </a:p>
      </dsp:txBody>
      <dsp:txXfrm>
        <a:off x="703640" y="1132752"/>
        <a:ext cx="6103375" cy="323562"/>
      </dsp:txXfrm>
    </dsp:sp>
    <dsp:sp modelId="{A965097E-32F1-4AB8-8C4E-2814A7596B2F}">
      <dsp:nvSpPr>
        <dsp:cNvPr id="0" name=""/>
        <dsp:cNvSpPr/>
      </dsp:nvSpPr>
      <dsp:spPr>
        <a:xfrm>
          <a:off x="501414" y="1092307"/>
          <a:ext cx="404452" cy="404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540EC-C242-4C8F-97A1-A1144AEC09DB}">
      <dsp:nvSpPr>
        <dsp:cNvPr id="0" name=""/>
        <dsp:cNvSpPr/>
      </dsp:nvSpPr>
      <dsp:spPr>
        <a:xfrm>
          <a:off x="754909" y="1618380"/>
          <a:ext cx="6052107" cy="323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827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noProof="0" dirty="0">
              <a:latin typeface="Bahnschrift SemiBold" panose="020B0502040204020203" pitchFamily="34" charset="0"/>
            </a:rPr>
            <a:t>Создание и удаление признаков</a:t>
          </a:r>
        </a:p>
      </dsp:txBody>
      <dsp:txXfrm>
        <a:off x="754909" y="1618380"/>
        <a:ext cx="6052107" cy="323562"/>
      </dsp:txXfrm>
    </dsp:sp>
    <dsp:sp modelId="{5BE36CFE-E4F6-4D25-B1EB-D70CADBB2E60}">
      <dsp:nvSpPr>
        <dsp:cNvPr id="0" name=""/>
        <dsp:cNvSpPr/>
      </dsp:nvSpPr>
      <dsp:spPr>
        <a:xfrm>
          <a:off x="552682" y="1577935"/>
          <a:ext cx="404452" cy="404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E132F-3593-4326-A0E3-AEFE6170F66B}">
      <dsp:nvSpPr>
        <dsp:cNvPr id="0" name=""/>
        <dsp:cNvSpPr/>
      </dsp:nvSpPr>
      <dsp:spPr>
        <a:xfrm>
          <a:off x="703640" y="2104008"/>
          <a:ext cx="6103375" cy="323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827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noProof="0" dirty="0">
              <a:latin typeface="Bahnschrift SemiBold" panose="020B0502040204020203" pitchFamily="34" charset="0"/>
            </a:rPr>
            <a:t>Сохранение обработанной части </a:t>
          </a:r>
          <a:r>
            <a:rPr lang="ru-RU" sz="1500" kern="1200" noProof="0" dirty="0" err="1">
              <a:latin typeface="Bahnschrift SemiBold" panose="020B0502040204020203" pitchFamily="34" charset="0"/>
            </a:rPr>
            <a:t>датафрейма</a:t>
          </a:r>
          <a:endParaRPr lang="ru-RU" sz="1500" kern="1200" noProof="0" dirty="0">
            <a:latin typeface="Bahnschrift SemiBold" panose="020B0502040204020203" pitchFamily="34" charset="0"/>
          </a:endParaRPr>
        </a:p>
      </dsp:txBody>
      <dsp:txXfrm>
        <a:off x="703640" y="2104008"/>
        <a:ext cx="6103375" cy="323562"/>
      </dsp:txXfrm>
    </dsp:sp>
    <dsp:sp modelId="{4A0EC137-2EB0-4F13-849A-5B80BEF8A10A}">
      <dsp:nvSpPr>
        <dsp:cNvPr id="0" name=""/>
        <dsp:cNvSpPr/>
      </dsp:nvSpPr>
      <dsp:spPr>
        <a:xfrm>
          <a:off x="501414" y="2063563"/>
          <a:ext cx="404452" cy="404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73416-EDB7-44AE-B6AE-8041CDCAB6AD}">
      <dsp:nvSpPr>
        <dsp:cNvPr id="0" name=""/>
        <dsp:cNvSpPr/>
      </dsp:nvSpPr>
      <dsp:spPr>
        <a:xfrm>
          <a:off x="543070" y="2589280"/>
          <a:ext cx="6263946" cy="323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827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noProof="0" dirty="0">
              <a:latin typeface="Bahnschrift SemiBold" panose="020B0502040204020203" pitchFamily="34" charset="0"/>
            </a:rPr>
            <a:t>Соединение всех частей в единый </a:t>
          </a:r>
          <a:r>
            <a:rPr lang="ru-RU" sz="1500" kern="1200" noProof="0" dirty="0" err="1">
              <a:latin typeface="Bahnschrift SemiBold" panose="020B0502040204020203" pitchFamily="34" charset="0"/>
            </a:rPr>
            <a:t>датафрейм</a:t>
          </a:r>
          <a:endParaRPr lang="ru-RU" sz="1500" kern="1200" noProof="0" dirty="0">
            <a:latin typeface="Bahnschrift SemiBold" panose="020B0502040204020203" pitchFamily="34" charset="0"/>
          </a:endParaRPr>
        </a:p>
      </dsp:txBody>
      <dsp:txXfrm>
        <a:off x="543070" y="2589280"/>
        <a:ext cx="6263946" cy="323562"/>
      </dsp:txXfrm>
    </dsp:sp>
    <dsp:sp modelId="{5FF0E407-70ED-4D4B-A726-389249E7461D}">
      <dsp:nvSpPr>
        <dsp:cNvPr id="0" name=""/>
        <dsp:cNvSpPr/>
      </dsp:nvSpPr>
      <dsp:spPr>
        <a:xfrm>
          <a:off x="340843" y="2548835"/>
          <a:ext cx="404452" cy="404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CCB82-0B95-4A50-AC75-77D83A4071C9}">
      <dsp:nvSpPr>
        <dsp:cNvPr id="0" name=""/>
        <dsp:cNvSpPr/>
      </dsp:nvSpPr>
      <dsp:spPr>
        <a:xfrm>
          <a:off x="250055" y="3074908"/>
          <a:ext cx="6556961" cy="323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827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noProof="0" dirty="0">
              <a:latin typeface="Bahnschrift SemiBold" panose="020B0502040204020203" pitchFamily="34" charset="0"/>
            </a:rPr>
            <a:t>Обучение модели </a:t>
          </a:r>
          <a:r>
            <a:rPr lang="en-US" sz="1500" b="0" i="0" kern="1200" dirty="0" err="1">
              <a:solidFill>
                <a:srgbClr val="FFFFFF"/>
              </a:solidFill>
              <a:effectLst/>
              <a:latin typeface="system-ui"/>
            </a:rPr>
            <a:t>LGBMClassifier</a:t>
          </a:r>
          <a:r>
            <a:rPr lang="ru-RU" sz="1500" b="0" i="0" kern="1200" dirty="0">
              <a:solidFill>
                <a:srgbClr val="FFFFFF"/>
              </a:solidFill>
              <a:effectLst/>
              <a:latin typeface="system-ui"/>
            </a:rPr>
            <a:t> </a:t>
          </a:r>
          <a:r>
            <a:rPr lang="ru-RU" sz="1500" b="0" i="0" kern="1200" dirty="0">
              <a:solidFill>
                <a:srgbClr val="FFFFFF"/>
              </a:solidFill>
              <a:effectLst/>
              <a:latin typeface="Bahnschrift SemiBold" panose="020B0502040204020203" pitchFamily="34" charset="0"/>
            </a:rPr>
            <a:t>и сохранение в *</a:t>
          </a:r>
          <a:r>
            <a:rPr lang="en-US" sz="1500" b="0" i="0" kern="1200" dirty="0">
              <a:solidFill>
                <a:srgbClr val="FFFFFF"/>
              </a:solidFill>
              <a:effectLst/>
              <a:latin typeface="Bahnschrift SemiBold" panose="020B0502040204020203" pitchFamily="34" charset="0"/>
            </a:rPr>
            <a:t>.</a:t>
          </a:r>
          <a:r>
            <a:rPr lang="en-US" sz="1500" b="0" i="0" kern="1200" dirty="0" err="1">
              <a:solidFill>
                <a:srgbClr val="FFFFFF"/>
              </a:solidFill>
              <a:effectLst/>
              <a:latin typeface="Bahnschrift SemiBold" panose="020B0502040204020203" pitchFamily="34" charset="0"/>
            </a:rPr>
            <a:t>pkl</a:t>
          </a:r>
          <a:r>
            <a:rPr lang="ru-RU" sz="1500" kern="1200" noProof="0" dirty="0">
              <a:latin typeface="Bahnschrift SemiBold" panose="020B0502040204020203" pitchFamily="34" charset="0"/>
            </a:rPr>
            <a:t> </a:t>
          </a:r>
        </a:p>
      </dsp:txBody>
      <dsp:txXfrm>
        <a:off x="250055" y="3074908"/>
        <a:ext cx="6556961" cy="323562"/>
      </dsp:txXfrm>
    </dsp:sp>
    <dsp:sp modelId="{9E13C055-BAE7-439F-8001-DC959C4D48D4}">
      <dsp:nvSpPr>
        <dsp:cNvPr id="0" name=""/>
        <dsp:cNvSpPr/>
      </dsp:nvSpPr>
      <dsp:spPr>
        <a:xfrm>
          <a:off x="47829" y="3034463"/>
          <a:ext cx="404452" cy="404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15.08.2024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15.08.2024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25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91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7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1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15.08.2024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5C401F45-0AC1-3BFB-BDCC-8487D62F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28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F5684-60FB-63E0-F962-99AF9BC0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2" y="257452"/>
            <a:ext cx="3511415" cy="57961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Итоговый проект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2FE201-8A1A-AB77-B7F6-E36FEBDB805D}"/>
              </a:ext>
            </a:extLst>
          </p:cNvPr>
          <p:cNvSpPr txBox="1">
            <a:spLocks/>
          </p:cNvSpPr>
          <p:nvPr/>
        </p:nvSpPr>
        <p:spPr>
          <a:xfrm>
            <a:off x="201522" y="354515"/>
            <a:ext cx="6782937" cy="965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Курс: </a:t>
            </a:r>
            <a:r>
              <a:rPr lang="en-US" sz="2400" i="1" dirty="0">
                <a:solidFill>
                  <a:schemeClr val="tx1"/>
                </a:solidFill>
              </a:rPr>
              <a:t>Machine Learning Junior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6BBE7C0-AC55-AB79-E43B-DB87FEC8D038}"/>
              </a:ext>
            </a:extLst>
          </p:cNvPr>
          <p:cNvSpPr txBox="1">
            <a:spLocks/>
          </p:cNvSpPr>
          <p:nvPr/>
        </p:nvSpPr>
        <p:spPr>
          <a:xfrm>
            <a:off x="201523" y="5503463"/>
            <a:ext cx="5528068" cy="965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Выполнил: </a:t>
            </a:r>
            <a:r>
              <a:rPr lang="ru-RU" b="1" dirty="0" err="1">
                <a:solidFill>
                  <a:schemeClr val="tx1"/>
                </a:solidFill>
              </a:rPr>
              <a:t>Пуценко</a:t>
            </a:r>
            <a:r>
              <a:rPr lang="ru-RU" b="1" dirty="0">
                <a:solidFill>
                  <a:schemeClr val="tx1"/>
                </a:solidFill>
              </a:rPr>
              <a:t> Игорь</a:t>
            </a:r>
          </a:p>
        </p:txBody>
      </p:sp>
    </p:spTree>
    <p:extLst>
      <p:ext uri="{BB962C8B-B14F-4D97-AF65-F5344CB8AC3E}">
        <p14:creationId xmlns:p14="http://schemas.microsoft.com/office/powerpoint/2010/main" val="264781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3A2D5C-022F-DB77-A8A9-6D8071E3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 1">
            <a:extLst>
              <a:ext uri="{FF2B5EF4-FFF2-40B4-BE49-F238E27FC236}">
                <a16:creationId xmlns:a16="http://schemas.microsoft.com/office/drawing/2014/main" id="{7F58A298-349E-8F93-9C97-96CEEA035D2B}"/>
              </a:ext>
            </a:extLst>
          </p:cNvPr>
          <p:cNvSpPr txBox="1">
            <a:spLocks/>
          </p:cNvSpPr>
          <p:nvPr/>
        </p:nvSpPr>
        <p:spPr>
          <a:xfrm>
            <a:off x="4994104" y="311612"/>
            <a:ext cx="6505408" cy="491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>
                <a:solidFill>
                  <a:schemeClr val="tx1"/>
                </a:solidFill>
              </a:rPr>
              <a:t>Решение проблемы нехватки </a:t>
            </a:r>
            <a:r>
              <a:rPr lang="ru-RU" sz="2400" b="1" dirty="0" err="1">
                <a:solidFill>
                  <a:schemeClr val="tx1"/>
                </a:solidFill>
              </a:rPr>
              <a:t>озу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2057C-4E6D-344C-87A8-2DE2D7549135}"/>
              </a:ext>
            </a:extLst>
          </p:cNvPr>
          <p:cNvSpPr txBox="1"/>
          <p:nvPr/>
        </p:nvSpPr>
        <p:spPr>
          <a:xfrm>
            <a:off x="4994104" y="742523"/>
            <a:ext cx="707792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600" dirty="0"/>
              <a:t>Перевод типа данных с </a:t>
            </a:r>
            <a:r>
              <a:rPr lang="en-US" sz="1600" b="1" dirty="0"/>
              <a:t>int64</a:t>
            </a:r>
            <a:r>
              <a:rPr lang="en-US" sz="1600" dirty="0"/>
              <a:t> </a:t>
            </a:r>
            <a:r>
              <a:rPr lang="ru-RU" sz="1600" dirty="0"/>
              <a:t>на </a:t>
            </a:r>
            <a:r>
              <a:rPr lang="en-US" sz="1600" b="1" dirty="0"/>
              <a:t>int8</a:t>
            </a:r>
            <a:r>
              <a:rPr lang="ru-RU" sz="1600" b="1" dirty="0"/>
              <a:t> </a:t>
            </a:r>
            <a:r>
              <a:rPr lang="ru-RU" sz="1600" dirty="0"/>
              <a:t>и</a:t>
            </a:r>
            <a:r>
              <a:rPr lang="ru-RU" sz="1600" b="1" dirty="0"/>
              <a:t> </a:t>
            </a:r>
            <a:r>
              <a:rPr lang="en-US" sz="1600" b="1" dirty="0"/>
              <a:t>int32</a:t>
            </a:r>
            <a:endParaRPr lang="ru-RU" sz="1600" b="1" dirty="0"/>
          </a:p>
          <a:p>
            <a:pPr marL="457200" indent="-457200">
              <a:buFont typeface="+mj-lt"/>
              <a:buAutoNum type="arabicPeriod"/>
            </a:pPr>
            <a:r>
              <a:rPr lang="ru-RU" sz="1600" b="1" dirty="0"/>
              <a:t>Удаление</a:t>
            </a:r>
            <a:r>
              <a:rPr lang="ru-RU" sz="1600" dirty="0"/>
              <a:t> лишних </a:t>
            </a:r>
            <a:r>
              <a:rPr lang="ru-RU" sz="1600" dirty="0" err="1"/>
              <a:t>датафреймов</a:t>
            </a:r>
            <a:r>
              <a:rPr lang="ru-RU" sz="1600" dirty="0"/>
              <a:t>, сейчас не используемых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b="1" dirty="0" err="1"/>
              <a:t>Cоздание</a:t>
            </a:r>
            <a:r>
              <a:rPr lang="ru-RU" sz="1600" dirty="0"/>
              <a:t> общей функции для агрегирования всего датасета по 1 столбцу для экономии памяти</a:t>
            </a:r>
          </a:p>
        </p:txBody>
      </p:sp>
      <p:sp>
        <p:nvSpPr>
          <p:cNvPr id="9" name="Заголовок 1">
            <a:extLst>
              <a:ext uri="{FF2B5EF4-FFF2-40B4-BE49-F238E27FC236}">
                <a16:creationId xmlns:a16="http://schemas.microsoft.com/office/drawing/2014/main" id="{9AF86705-F581-B344-DD68-E3652422A4F7}"/>
              </a:ext>
            </a:extLst>
          </p:cNvPr>
          <p:cNvSpPr txBox="1">
            <a:spLocks/>
          </p:cNvSpPr>
          <p:nvPr/>
        </p:nvSpPr>
        <p:spPr>
          <a:xfrm>
            <a:off x="743117" y="3189456"/>
            <a:ext cx="4924258" cy="47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rgbClr val="FFFEFF"/>
              </a:solidFill>
            </a:endParaRPr>
          </a:p>
        </p:txBody>
      </p:sp>
      <p:sp>
        <p:nvSpPr>
          <p:cNvPr id="20" name="Заголовок 1">
            <a:extLst>
              <a:ext uri="{FF2B5EF4-FFF2-40B4-BE49-F238E27FC236}">
                <a16:creationId xmlns:a16="http://schemas.microsoft.com/office/drawing/2014/main" id="{2D722756-2035-00E3-D708-1D99A556F98C}"/>
              </a:ext>
            </a:extLst>
          </p:cNvPr>
          <p:cNvSpPr txBox="1">
            <a:spLocks/>
          </p:cNvSpPr>
          <p:nvPr/>
        </p:nvSpPr>
        <p:spPr>
          <a:xfrm>
            <a:off x="311285" y="5330757"/>
            <a:ext cx="9408810" cy="13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Уменьшение памяти, занимаемой </a:t>
            </a:r>
            <a:r>
              <a:rPr lang="ru-RU" b="1" dirty="0" err="1">
                <a:solidFill>
                  <a:schemeClr val="tx1"/>
                </a:solidFill>
              </a:rPr>
              <a:t>датафреймом</a:t>
            </a:r>
            <a:r>
              <a:rPr lang="ru-RU" b="1" dirty="0">
                <a:solidFill>
                  <a:schemeClr val="tx1"/>
                </a:solidFill>
              </a:rPr>
              <a:t> в </a:t>
            </a:r>
            <a:r>
              <a:rPr lang="ru-RU" sz="4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7,5</a:t>
            </a:r>
            <a:r>
              <a:rPr lang="ru-RU" b="1" dirty="0">
                <a:solidFill>
                  <a:schemeClr val="tx1"/>
                </a:solidFill>
              </a:rPr>
              <a:t> раз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ускорение скорости обработки в </a:t>
            </a:r>
            <a:r>
              <a:rPr lang="ru-RU" sz="5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3</a:t>
            </a:r>
            <a:r>
              <a:rPr lang="ru-RU" b="1" dirty="0">
                <a:solidFill>
                  <a:schemeClr val="tx1"/>
                </a:solidFill>
              </a:rPr>
              <a:t> раза</a:t>
            </a:r>
          </a:p>
        </p:txBody>
      </p:sp>
      <p:pic>
        <p:nvPicPr>
          <p:cNvPr id="5124" name="Picture 4" descr="Зеленая галочка в кружке без фона в png (пнг)">
            <a:extLst>
              <a:ext uri="{FF2B5EF4-FFF2-40B4-BE49-F238E27FC236}">
                <a16:creationId xmlns:a16="http://schemas.microsoft.com/office/drawing/2014/main" id="{98B4103C-C807-DF12-DC01-ECE965F76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54" y="5765752"/>
            <a:ext cx="953776" cy="123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Зеленая галочка в кружке без фона в png (пнг)">
            <a:extLst>
              <a:ext uri="{FF2B5EF4-FFF2-40B4-BE49-F238E27FC236}">
                <a16:creationId xmlns:a16="http://schemas.microsoft.com/office/drawing/2014/main" id="{FE77B713-922B-DDA8-4C6D-A5A3BCC16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496" y="4932796"/>
            <a:ext cx="953776" cy="123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7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266" y="180423"/>
            <a:ext cx="10886909" cy="700460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>
                <a:solidFill>
                  <a:schemeClr val="bg1"/>
                </a:solidFill>
              </a:rPr>
              <a:t>Значимость признаков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70" y="5467245"/>
            <a:ext cx="11409370" cy="904371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solidFill>
                  <a:srgbClr val="FFFF00"/>
                </a:solidFill>
              </a:rPr>
              <a:t>значимость категориальных и бинарных признаков                           значимость числовых признаков</a:t>
            </a:r>
          </a:p>
        </p:txBody>
      </p:sp>
      <p:sp>
        <p:nvSpPr>
          <p:cNvPr id="12" name="Заголовок 1">
            <a:extLst>
              <a:ext uri="{FF2B5EF4-FFF2-40B4-BE49-F238E27FC236}">
                <a16:creationId xmlns:a16="http://schemas.microsoft.com/office/drawing/2014/main" id="{7A8AFEB9-0F32-B507-D2F9-B7316D6A18C0}"/>
              </a:ext>
            </a:extLst>
          </p:cNvPr>
          <p:cNvSpPr txBox="1">
            <a:spLocks/>
          </p:cNvSpPr>
          <p:nvPr/>
        </p:nvSpPr>
        <p:spPr>
          <a:xfrm>
            <a:off x="3895891" y="5381620"/>
            <a:ext cx="10886909" cy="127090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431AB4-FE75-1AD7-DE1F-41EFBA709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70" y="905931"/>
            <a:ext cx="5856051" cy="44756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EDC4CA-B83C-9986-B6B4-D58B7C289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658" y="880883"/>
            <a:ext cx="5401429" cy="45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7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9034D-B415-50B0-443A-642CDA08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Удаление сильно коррелирующих признаков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(&gt;0,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CE7947C-8518-FF26-0D1F-86660FED949B}"/>
              </a:ext>
            </a:extLst>
          </p:cNvPr>
          <p:cNvGrpSpPr/>
          <p:nvPr/>
        </p:nvGrpSpPr>
        <p:grpSpPr>
          <a:xfrm>
            <a:off x="4881061" y="5355798"/>
            <a:ext cx="3222832" cy="720000"/>
            <a:chOff x="54818" y="2746269"/>
            <a:chExt cx="3222832" cy="72000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7D61169-CBF3-B214-2756-BC0327EBECF7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AF2687-190F-AC5F-092E-512F00FA746D}"/>
                </a:ext>
              </a:extLst>
            </p:cNvPr>
            <p:cNvSpPr txBox="1"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1600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3600" kern="1200" noProof="0" dirty="0"/>
            </a:p>
          </p:txBody>
        </p:sp>
      </p:grp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193D512C-EA3D-6578-8E0D-5548E25225CB}"/>
              </a:ext>
            </a:extLst>
          </p:cNvPr>
          <p:cNvSpPr/>
          <p:nvPr/>
        </p:nvSpPr>
        <p:spPr>
          <a:xfrm rot="20303880">
            <a:off x="5262221" y="3914731"/>
            <a:ext cx="2227634" cy="34053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15BD9BF-57E2-F6EE-5341-719E8EFE2C9F}"/>
              </a:ext>
            </a:extLst>
          </p:cNvPr>
          <p:cNvGrpSpPr/>
          <p:nvPr/>
        </p:nvGrpSpPr>
        <p:grpSpPr>
          <a:xfrm>
            <a:off x="4694134" y="5205745"/>
            <a:ext cx="7041365" cy="1020106"/>
            <a:chOff x="54818" y="2446163"/>
            <a:chExt cx="7041365" cy="1020106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C4583362-1ADF-1BB1-02E3-7E4BF604F14C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94F77B-F90F-4CCC-0F5B-E5FF8B7E490B}"/>
                </a:ext>
              </a:extLst>
            </p:cNvPr>
            <p:cNvSpPr txBox="1"/>
            <p:nvPr/>
          </p:nvSpPr>
          <p:spPr>
            <a:xfrm>
              <a:off x="1247135" y="2446163"/>
              <a:ext cx="584904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1600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400" dirty="0">
                  <a:latin typeface="Bahnschrift SemiBold" panose="020B0502040204020203" pitchFamily="34" charset="0"/>
                </a:rPr>
                <a:t>После многочисленных экспериментов перед генерацией осталось </a:t>
              </a:r>
              <a:r>
                <a:rPr lang="ru-RU" sz="2800" b="1" dirty="0">
                  <a:solidFill>
                    <a:srgbClr val="00B050"/>
                  </a:solidFill>
                  <a:latin typeface="Bahnschrift SemiBold" panose="020B0502040204020203" pitchFamily="34" charset="0"/>
                </a:rPr>
                <a:t>41</a:t>
              </a:r>
              <a:r>
                <a:rPr lang="ru-RU" sz="2400" dirty="0">
                  <a:solidFill>
                    <a:schemeClr val="accent6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ru-RU" sz="2400" dirty="0">
                  <a:latin typeface="Bahnschrift SemiBold" panose="020B0502040204020203" pitchFamily="34" charset="0"/>
                </a:rPr>
                <a:t>признак</a:t>
              </a:r>
              <a:endParaRPr lang="ru-RU" sz="2400" kern="1200" noProof="0" dirty="0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5E6560C-B19B-5E43-4375-266171E3A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030" y="2037559"/>
            <a:ext cx="4598523" cy="4328139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8CCD9AD-B432-AB4A-58D3-F1606CC5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523" y="1881445"/>
            <a:ext cx="4188882" cy="32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8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EFF"/>
                </a:solidFill>
              </a:rPr>
              <a:t>Технические требования</a:t>
            </a:r>
          </a:p>
        </p:txBody>
      </p:sp>
      <p:graphicFrame>
        <p:nvGraphicFramePr>
          <p:cNvPr id="4" name="Объект 3" descr="значок графического элемента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B975C4-D1F4-46A7-E638-86A3F9AA69F0}"/>
              </a:ext>
            </a:extLst>
          </p:cNvPr>
          <p:cNvSpPr/>
          <p:nvPr/>
        </p:nvSpPr>
        <p:spPr>
          <a:xfrm>
            <a:off x="447675" y="696338"/>
            <a:ext cx="11296650" cy="5781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Заголовок 1">
            <a:extLst>
              <a:ext uri="{FF2B5EF4-FFF2-40B4-BE49-F238E27FC236}">
                <a16:creationId xmlns:a16="http://schemas.microsoft.com/office/drawing/2014/main" id="{7F58A298-349E-8F93-9C97-96CEEA035D2B}"/>
              </a:ext>
            </a:extLst>
          </p:cNvPr>
          <p:cNvSpPr txBox="1">
            <a:spLocks/>
          </p:cNvSpPr>
          <p:nvPr/>
        </p:nvSpPr>
        <p:spPr>
          <a:xfrm>
            <a:off x="743116" y="858445"/>
            <a:ext cx="8293879" cy="491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FFFEFF"/>
                </a:solidFill>
              </a:rPr>
              <a:t>                     Создание и удаление признаков</a:t>
            </a:r>
            <a:r>
              <a:rPr lang="en-US" dirty="0">
                <a:solidFill>
                  <a:srgbClr val="FFFEFF"/>
                </a:solidFill>
              </a:rPr>
              <a:t> </a:t>
            </a:r>
            <a:endParaRPr lang="ru-RU" dirty="0">
              <a:solidFill>
                <a:srgbClr val="FFFE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2057C-4E6D-344C-87A8-2DE2D7549135}"/>
              </a:ext>
            </a:extLst>
          </p:cNvPr>
          <p:cNvSpPr txBox="1"/>
          <p:nvPr/>
        </p:nvSpPr>
        <p:spPr>
          <a:xfrm>
            <a:off x="846306" y="1960384"/>
            <a:ext cx="9941667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Д</a:t>
            </a:r>
            <a:r>
              <a:rPr lang="ru-RU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лина кредитных историй </a:t>
            </a:r>
            <a:r>
              <a:rPr lang="ru-RU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(</a:t>
            </a: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credit_history_length</a:t>
            </a:r>
            <a:r>
              <a:rPr lang="ru-RU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К</a:t>
            </a:r>
            <a:r>
              <a:rPr lang="ru-RU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оличество открытых кредитов </a:t>
            </a:r>
            <a:r>
              <a:rPr lang="ru-RU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(</a:t>
            </a: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open_loans_credit</a:t>
            </a:r>
            <a:r>
              <a:rPr lang="ru-RU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У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величился ли кредитный лимит по сравнению с первым кредитом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growth_limit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Инвертирование признаков 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is_zero_loans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) –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просрочек нет и 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pre_loans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) -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сумму всех просрочек</a:t>
            </a: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Удаление признака 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pre_till_pclose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Удаление признака 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pre_loans_total_overdue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)</a:t>
            </a:r>
          </a:p>
          <a:p>
            <a:pPr marL="457200" indent="-457200">
              <a:buFontTx/>
              <a:buAutoNum type="arabicPeriod"/>
            </a:pP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Helvetica Neue"/>
            </a:endParaRPr>
          </a:p>
          <a:p>
            <a:pPr marL="457200" indent="-457200">
              <a:buFontTx/>
              <a:buAutoNum type="arabicPeriod"/>
            </a:pPr>
            <a:endParaRPr lang="ru-RU" sz="2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chemeClr val="accent6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Заголовок 1">
            <a:extLst>
              <a:ext uri="{FF2B5EF4-FFF2-40B4-BE49-F238E27FC236}">
                <a16:creationId xmlns:a16="http://schemas.microsoft.com/office/drawing/2014/main" id="{9AF86705-F581-B344-DD68-E3652422A4F7}"/>
              </a:ext>
            </a:extLst>
          </p:cNvPr>
          <p:cNvSpPr txBox="1">
            <a:spLocks/>
          </p:cNvSpPr>
          <p:nvPr/>
        </p:nvSpPr>
        <p:spPr>
          <a:xfrm>
            <a:off x="743117" y="3189456"/>
            <a:ext cx="4924258" cy="47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7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9034D-B415-50B0-443A-642CDA08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Обучение модели на одном обработанном паркете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CE7947C-8518-FF26-0D1F-86660FED949B}"/>
              </a:ext>
            </a:extLst>
          </p:cNvPr>
          <p:cNvGrpSpPr/>
          <p:nvPr/>
        </p:nvGrpSpPr>
        <p:grpSpPr>
          <a:xfrm>
            <a:off x="4881061" y="5355798"/>
            <a:ext cx="3222832" cy="720000"/>
            <a:chOff x="54818" y="2746269"/>
            <a:chExt cx="3222832" cy="72000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7D61169-CBF3-B214-2756-BC0327EBECF7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AF2687-190F-AC5F-092E-512F00FA746D}"/>
                </a:ext>
              </a:extLst>
            </p:cNvPr>
            <p:cNvSpPr txBox="1"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1600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3600" kern="1200" noProof="0" dirty="0"/>
            </a:p>
          </p:txBody>
        </p:sp>
      </p:grp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193D512C-EA3D-6578-8E0D-5548E25225CB}"/>
              </a:ext>
            </a:extLst>
          </p:cNvPr>
          <p:cNvSpPr/>
          <p:nvPr/>
        </p:nvSpPr>
        <p:spPr>
          <a:xfrm rot="20535970">
            <a:off x="6236206" y="3247741"/>
            <a:ext cx="1314385" cy="561975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15BD9BF-57E2-F6EE-5341-719E8EFE2C9F}"/>
              </a:ext>
            </a:extLst>
          </p:cNvPr>
          <p:cNvGrpSpPr/>
          <p:nvPr/>
        </p:nvGrpSpPr>
        <p:grpSpPr>
          <a:xfrm>
            <a:off x="107004" y="5343105"/>
            <a:ext cx="11887200" cy="882746"/>
            <a:chOff x="-4182814" y="2583523"/>
            <a:chExt cx="11323694" cy="882746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C4583362-1ADF-1BB1-02E3-7E4BF604F14C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94F77B-F90F-4CCC-0F5B-E5FF8B7E490B}"/>
                </a:ext>
              </a:extLst>
            </p:cNvPr>
            <p:cNvSpPr txBox="1"/>
            <p:nvPr/>
          </p:nvSpPr>
          <p:spPr>
            <a:xfrm>
              <a:off x="-4182814" y="2583523"/>
              <a:ext cx="11323694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algn="ctr" defTabSz="1600200"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i="0" dirty="0" err="1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LGBMClassifier</a:t>
              </a:r>
              <a:r>
                <a:rPr lang="ru-RU" sz="2400" dirty="0">
                  <a:latin typeface="Bahnschrift SemiBold" panose="020B0502040204020203" pitchFamily="34" charset="0"/>
                </a:rPr>
                <a:t> без баланса классов</a:t>
              </a:r>
            </a:p>
            <a:p>
              <a:pPr marL="0" lvl="0" indent="0" algn="ctr" defTabSz="1600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latin typeface="Bahnschrift SemiBold" panose="020B0502040204020203" pitchFamily="34" charset="0"/>
                </a:rPr>
                <a:t>ROC AUC: 0.7830189328676038</a:t>
              </a:r>
              <a:endParaRPr lang="ru-RU" sz="2400" dirty="0">
                <a:latin typeface="Bahnschrift SemiBold" panose="020B0502040204020203" pitchFamily="34" charset="0"/>
              </a:endParaRPr>
            </a:p>
            <a:p>
              <a:pPr marL="0" lvl="0" indent="0" algn="ctr" defTabSz="1600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400" kern="1200" noProof="0" dirty="0">
                <a:solidFill>
                  <a:srgbClr val="00B050"/>
                </a:solidFill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23" name="Объект 22">
            <a:extLst>
              <a:ext uri="{FF2B5EF4-FFF2-40B4-BE49-F238E27FC236}">
                <a16:creationId xmlns:a16="http://schemas.microsoft.com/office/drawing/2014/main" id="{062561C9-331F-949C-B7DB-669858085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952" y="1820415"/>
            <a:ext cx="4269644" cy="3385330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7918004-A3D6-1998-2577-2FCC1FD4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4" y="1983394"/>
            <a:ext cx="569275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92364-F246-2BA0-ACE2-CEEA0800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5803"/>
            <a:ext cx="11029616" cy="988332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Обучение модели на одном обработанном паркете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101C9-B409-716D-0B81-3FC05F0CC2E7}"/>
              </a:ext>
            </a:extLst>
          </p:cNvPr>
          <p:cNvSpPr txBox="1"/>
          <p:nvPr/>
        </p:nvSpPr>
        <p:spPr>
          <a:xfrm>
            <a:off x="3154193" y="5525387"/>
            <a:ext cx="6094378" cy="1740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600200">
              <a:spcBef>
                <a:spcPct val="0"/>
              </a:spcBef>
              <a:spcAft>
                <a:spcPct val="35000"/>
              </a:spcAft>
            </a:pP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LGBMClassifier</a:t>
            </a:r>
            <a:r>
              <a:rPr lang="ru-RU" sz="2400" dirty="0">
                <a:latin typeface="Bahnschrift SemiBold" panose="020B0502040204020203" pitchFamily="34" charset="0"/>
              </a:rPr>
              <a:t> с балансом классов</a:t>
            </a:r>
          </a:p>
          <a:p>
            <a:pPr algn="ctr" defTabSz="1600200"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Bahnschrift SemiBold" panose="020B0502040204020203" pitchFamily="34" charset="0"/>
              </a:rPr>
              <a:t>ROC AUC: 0.</a:t>
            </a:r>
            <a:r>
              <a:rPr lang="ru-RU" sz="2400" dirty="0">
                <a:latin typeface="Bahnschrift SemiBold" panose="020B0502040204020203" pitchFamily="34" charset="0"/>
              </a:rPr>
              <a:t>6726706790316037</a:t>
            </a:r>
          </a:p>
          <a:p>
            <a:pPr algn="ctr" defTabSz="1600200">
              <a:spcBef>
                <a:spcPct val="0"/>
              </a:spcBef>
              <a:spcAft>
                <a:spcPct val="35000"/>
              </a:spcAft>
            </a:pPr>
            <a:endParaRPr lang="ru-RU" sz="1800" dirty="0">
              <a:latin typeface="Bahnschrift SemiBold" panose="020B0502040204020203" pitchFamily="34" charset="0"/>
            </a:endParaRPr>
          </a:p>
          <a:p>
            <a:pPr algn="ctr" defTabSz="1600200">
              <a:spcBef>
                <a:spcPct val="0"/>
              </a:spcBef>
              <a:spcAft>
                <a:spcPct val="35000"/>
              </a:spcAft>
            </a:pPr>
            <a:endParaRPr lang="ru-RU" sz="1800" dirty="0">
              <a:latin typeface="Bahnschrift SemiBold" panose="020B0502040204020203" pitchFamily="34" charset="0"/>
            </a:endParaRP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EC2B3DA1-0E10-2105-3831-C2A7D47D41AE}"/>
              </a:ext>
            </a:extLst>
          </p:cNvPr>
          <p:cNvSpPr/>
          <p:nvPr/>
        </p:nvSpPr>
        <p:spPr>
          <a:xfrm rot="20535970">
            <a:off x="5644825" y="3413110"/>
            <a:ext cx="1314385" cy="561975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D1EEA0-1532-87EB-EC1F-DF7CF557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284" y="2016077"/>
            <a:ext cx="4849123" cy="3356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7FEEF4-FDBF-FC79-F4D6-E24A603B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08" y="2000050"/>
            <a:ext cx="5261158" cy="301942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48285D-0641-976F-DCFA-4257DCE2B68B}"/>
              </a:ext>
            </a:extLst>
          </p:cNvPr>
          <p:cNvSpPr/>
          <p:nvPr/>
        </p:nvSpPr>
        <p:spPr>
          <a:xfrm>
            <a:off x="8463064" y="2000050"/>
            <a:ext cx="2529191" cy="1984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29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0" y="50292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>
                <a:solidFill>
                  <a:schemeClr val="tx1"/>
                </a:solidFill>
              </a:rPr>
              <a:t>ПРОВЕРКА МОДЕЛИ НА ПЕРЕОБУЧЕНИЕ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3C93E-626B-EAA6-2B04-217BC4E3A568}"/>
              </a:ext>
            </a:extLst>
          </p:cNvPr>
          <p:cNvSpPr txBox="1"/>
          <p:nvPr/>
        </p:nvSpPr>
        <p:spPr>
          <a:xfrm>
            <a:off x="524040" y="3060569"/>
            <a:ext cx="6162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Средние значения ROC AUC: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Обучающая выборка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0. 7115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ru-RU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Валидационная</a:t>
            </a:r>
            <a:r>
              <a:rPr lang="ru-RU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выборка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0. 7065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DEA39-FD60-9DE1-CD34-BBC5410DBD2F}"/>
              </a:ext>
            </a:extLst>
          </p:cNvPr>
          <p:cNvSpPr txBox="1"/>
          <p:nvPr/>
        </p:nvSpPr>
        <p:spPr>
          <a:xfrm>
            <a:off x="524040" y="1673773"/>
            <a:ext cx="10993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Точность на обучающих данных (0.7115) и тестовых данных (0.7065): Эти значения достаточно близки друг к другу, что указывает на то, что модель не страдает от явного переобучения. Если бы модель действительно переобучилась, мы бы увидели значительно более высокий уровень производительности на тренировочных данных и заметно более низкий на тестовых.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094AE-2A5D-3304-788F-178231C40D78}"/>
              </a:ext>
            </a:extLst>
          </p:cNvPr>
          <p:cNvSpPr txBox="1"/>
          <p:nvPr/>
        </p:nvSpPr>
        <p:spPr>
          <a:xfrm>
            <a:off x="4788170" y="4809150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LightGBM</a:t>
            </a:r>
            <a:r>
              <a:rPr lang="ru-RU" dirty="0">
                <a:solidFill>
                  <a:schemeClr val="bg1"/>
                </a:solidFill>
              </a:rPr>
              <a:t> — это фреймворк для градиентного </a:t>
            </a:r>
            <a:r>
              <a:rPr lang="ru-RU" dirty="0" err="1">
                <a:solidFill>
                  <a:schemeClr val="bg1"/>
                </a:solidFill>
              </a:rPr>
              <a:t>бустинга</a:t>
            </a:r>
            <a:r>
              <a:rPr lang="ru-RU" dirty="0">
                <a:solidFill>
                  <a:schemeClr val="bg1"/>
                </a:solidFill>
              </a:rPr>
              <a:t> (GBT, GBDT, GBRT, GBM или MART) на основе алгоритмов дерева решений, используемая для ранжирования, классификации и многих других задач Machine Learning.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FDE9412-D1BD-5238-DE18-5980B276C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77" y="455093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9956" y="187803"/>
            <a:ext cx="13035711" cy="1035872"/>
          </a:xfrm>
        </p:spPr>
        <p:txBody>
          <a:bodyPr rtlCol="0">
            <a:noAutofit/>
          </a:bodyPr>
          <a:lstStyle/>
          <a:p>
            <a:pPr algn="ctr" rtl="0"/>
            <a:r>
              <a:rPr lang="ru-RU" sz="4400" dirty="0">
                <a:solidFill>
                  <a:schemeClr val="bg1"/>
                </a:solidFill>
              </a:rPr>
              <a:t> </a:t>
            </a:r>
            <a:r>
              <a:rPr lang="ru-RU" sz="4400" dirty="0">
                <a:solidFill>
                  <a:schemeClr val="tx1"/>
                </a:solidFill>
              </a:rPr>
              <a:t>Проблемы и вывод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03A75-F788-4B42-DC84-719973EF90DD}"/>
              </a:ext>
            </a:extLst>
          </p:cNvPr>
          <p:cNvSpPr txBox="1"/>
          <p:nvPr/>
        </p:nvSpPr>
        <p:spPr>
          <a:xfrm>
            <a:off x="5331870" y="1349749"/>
            <a:ext cx="50972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1. Модель не переобучилась, но она сталкивается с проблемами, связанными с неправильной классификацией экземпляров из класса 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FBB23-B085-190B-35FD-07C2B475EA68}"/>
              </a:ext>
            </a:extLst>
          </p:cNvPr>
          <p:cNvSpPr txBox="1"/>
          <p:nvPr/>
        </p:nvSpPr>
        <p:spPr>
          <a:xfrm>
            <a:off x="5269509" y="2439042"/>
            <a:ext cx="589784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2. В вашем случае основная проблема заключается в дисбалансе классов, где класс 0 доминирует, а класс 1 существенно меньше представлен. Это приводит к тому, что модель может хорошо работать в условиях, когда доминирующий класс (0) предсказывается с высокой точностью, но испытывает трудности с меньшинством (1).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0A5A4A-5FC9-2014-631B-7447C622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1267566"/>
            <a:ext cx="3918048" cy="30181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50F26D-00F4-CDB8-756B-5CBCF2086574}"/>
              </a:ext>
            </a:extLst>
          </p:cNvPr>
          <p:cNvSpPr txBox="1"/>
          <p:nvPr/>
        </p:nvSpPr>
        <p:spPr>
          <a:xfrm>
            <a:off x="446535" y="4411775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ru-RU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разработан как распределенная и эффективная система, обладающая следующими преимуществами:</a:t>
            </a:r>
          </a:p>
          <a:p>
            <a:r>
              <a:rPr lang="ru-RU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Высокая скорость обучения и эффективность.</a:t>
            </a:r>
          </a:p>
          <a:p>
            <a:r>
              <a:rPr lang="ru-RU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Низкое потребление памяти.</a:t>
            </a:r>
          </a:p>
          <a:p>
            <a:r>
              <a:rPr lang="ru-RU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Высокая точность.</a:t>
            </a:r>
          </a:p>
          <a:p>
            <a:r>
              <a:rPr lang="ru-RU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Поддержка параллельного, распределенного и GPU-обучения.</a:t>
            </a:r>
          </a:p>
          <a:p>
            <a:r>
              <a:rPr lang="ru-RU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Возможность работы с большими объемами данных.</a:t>
            </a:r>
            <a:endParaRPr lang="en-US" sz="1400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Благодаря этим преимуществам LGBM широко используется во многих проектах, победивших в соревнованиях по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152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130557-35C0-3891-F632-5B5C83B1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6936"/>
            <a:ext cx="12192000" cy="3891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8BE5D-ACF3-BBFB-2C6E-D4E8201DEDB0}"/>
              </a:ext>
            </a:extLst>
          </p:cNvPr>
          <p:cNvSpPr txBox="1"/>
          <p:nvPr/>
        </p:nvSpPr>
        <p:spPr>
          <a:xfrm>
            <a:off x="420721" y="71514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СОЗДАНИЕ ПАЙПЛАЙНА НА ВСЕЙ ВЫБОРКЕ</a:t>
            </a:r>
          </a:p>
        </p:txBody>
      </p:sp>
      <p:graphicFrame>
        <p:nvGraphicFramePr>
          <p:cNvPr id="6" name="Объект 5" descr="SmartArt">
            <a:extLst>
              <a:ext uri="{FF2B5EF4-FFF2-40B4-BE49-F238E27FC236}">
                <a16:creationId xmlns:a16="http://schemas.microsoft.com/office/drawing/2014/main" id="{A8AE802D-E053-DAB7-13C7-515564AA0A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335698"/>
              </p:ext>
            </p:extLst>
          </p:nvPr>
        </p:nvGraphicFramePr>
        <p:xfrm>
          <a:off x="4917031" y="126459"/>
          <a:ext cx="6854248" cy="3560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228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23D941-7BA7-A116-84F9-CDE9F8D2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4"/>
            <a:ext cx="12191999" cy="68160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9034D-B415-50B0-443A-642CDA08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8138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работа </a:t>
            </a:r>
            <a:r>
              <a:rPr lang="ru-RU" sz="3200" b="1" dirty="0" err="1">
                <a:solidFill>
                  <a:srgbClr val="FF0000"/>
                </a:solidFill>
              </a:rPr>
              <a:t>пайплайна</a:t>
            </a:r>
            <a:r>
              <a:rPr lang="ru-RU" sz="3200" b="1" dirty="0">
                <a:solidFill>
                  <a:srgbClr val="FF0000"/>
                </a:solidFill>
              </a:rPr>
              <a:t> и результаты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CE7947C-8518-FF26-0D1F-86660FED949B}"/>
              </a:ext>
            </a:extLst>
          </p:cNvPr>
          <p:cNvGrpSpPr/>
          <p:nvPr/>
        </p:nvGrpSpPr>
        <p:grpSpPr>
          <a:xfrm>
            <a:off x="4881061" y="5355798"/>
            <a:ext cx="3222832" cy="720000"/>
            <a:chOff x="54818" y="2746269"/>
            <a:chExt cx="3222832" cy="72000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7D61169-CBF3-B214-2756-BC0327EBECF7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AF2687-190F-AC5F-092E-512F00FA746D}"/>
                </a:ext>
              </a:extLst>
            </p:cNvPr>
            <p:cNvSpPr txBox="1"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1600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3600" kern="1200" noProof="0" dirty="0"/>
            </a:p>
          </p:txBody>
        </p:sp>
      </p:grp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5773A2-7226-A04E-B12C-8BC6749C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62810"/>
            <a:ext cx="11029615" cy="6718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SemiBold" panose="020B0502040204020203" pitchFamily="34" charset="0"/>
              </a:rPr>
              <a:t>	</a:t>
            </a:r>
          </a:p>
          <a:p>
            <a:pPr marL="0" indent="0">
              <a:buNone/>
            </a:pPr>
            <a:endParaRPr lang="ru-RU" sz="18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ru-RU" sz="18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ru-RU" sz="18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ru-RU" sz="18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ru-RU" sz="1800" dirty="0">
              <a:latin typeface="Bahnschrift SemiBold" panose="020B0502040204020203" pitchFamily="34" charset="0"/>
            </a:endParaRPr>
          </a:p>
          <a:p>
            <a:r>
              <a:rPr lang="ru-RU" sz="1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Время работы всего </a:t>
            </a:r>
            <a:r>
              <a:rPr lang="ru-RU" sz="1800" b="1" dirty="0" err="1">
                <a:solidFill>
                  <a:srgbClr val="FF0000"/>
                </a:solidFill>
                <a:latin typeface="Bahnschrift SemiBold" panose="020B0502040204020203" pitchFamily="34" charset="0"/>
              </a:rPr>
              <a:t>пайплайна</a:t>
            </a:r>
            <a:r>
              <a:rPr lang="ru-RU" sz="1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1 час</a:t>
            </a:r>
            <a:r>
              <a:rPr lang="ru-RU" sz="1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ru-RU" sz="1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На всем наборе данных модель показывает</a:t>
            </a:r>
            <a:r>
              <a:rPr lang="en-US" sz="1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 	ROC AUC = </a:t>
            </a:r>
            <a:r>
              <a:rPr lang="en-US" sz="24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0,</a:t>
            </a:r>
            <a:r>
              <a:rPr lang="ru-RU" sz="24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75</a:t>
            </a:r>
            <a:r>
              <a:rPr lang="ru-RU" sz="1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  <a:p>
            <a:endParaRPr lang="ru-RU" sz="1800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  <a:p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7635B34-762E-3E62-3510-7C1AA6C7AAA7}"/>
              </a:ext>
            </a:extLst>
          </p:cNvPr>
          <p:cNvGrpSpPr/>
          <p:nvPr/>
        </p:nvGrpSpPr>
        <p:grpSpPr>
          <a:xfrm>
            <a:off x="7932398" y="4277981"/>
            <a:ext cx="4116727" cy="1894217"/>
            <a:chOff x="3739628" y="2547568"/>
            <a:chExt cx="3324850" cy="918701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7BB58C9-BB81-547A-27C4-DB4013D74B72}"/>
                </a:ext>
              </a:extLst>
            </p:cNvPr>
            <p:cNvSpPr/>
            <p:nvPr/>
          </p:nvSpPr>
          <p:spPr>
            <a:xfrm>
              <a:off x="3841646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D7097C-08D8-C2D7-251E-CF72D38FA444}"/>
                </a:ext>
              </a:extLst>
            </p:cNvPr>
            <p:cNvSpPr txBox="1"/>
            <p:nvPr/>
          </p:nvSpPr>
          <p:spPr>
            <a:xfrm>
              <a:off x="3739628" y="2547568"/>
              <a:ext cx="3222832" cy="475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1600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dirty="0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4BEF55-61AD-9BE7-93E3-83ABDFE66E3A}"/>
              </a:ext>
            </a:extLst>
          </p:cNvPr>
          <p:cNvSpPr txBox="1"/>
          <p:nvPr/>
        </p:nvSpPr>
        <p:spPr>
          <a:xfrm>
            <a:off x="4464734" y="6139071"/>
            <a:ext cx="7727266" cy="707886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marL="0" lvl="0" indent="0" algn="ctr" defTabSz="160020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Модель удовлетворяет требованиям настоящего проекта и может быть использована в реальных задачах классификации.</a:t>
            </a:r>
            <a:endParaRPr lang="ru-RU" sz="2000" kern="1200" noProof="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760D35C-DBE7-CC9B-1229-8549840B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0" y="1401407"/>
            <a:ext cx="314368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E34C-742C-C2BB-BDA0-FFA47830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7800"/>
            <a:ext cx="11029616" cy="1013800"/>
          </a:xfrm>
        </p:spPr>
        <p:txBody>
          <a:bodyPr/>
          <a:lstStyle/>
          <a:p>
            <a:r>
              <a:rPr lang="ru-RU" dirty="0"/>
              <a:t>Немного о себе</a:t>
            </a:r>
            <a:r>
              <a:rPr lang="en-US" dirty="0"/>
              <a:t>: </a:t>
            </a:r>
            <a:r>
              <a:rPr lang="ru-RU" dirty="0" err="1"/>
              <a:t>Пуценко</a:t>
            </a:r>
            <a:r>
              <a:rPr lang="ru-RU" dirty="0"/>
              <a:t> </a:t>
            </a:r>
            <a:r>
              <a:rPr lang="ru-RU" dirty="0" err="1"/>
              <a:t>игорь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E4E0B-1231-4832-BCB9-ED97AE8A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9704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Ворвался в </a:t>
            </a:r>
            <a:r>
              <a:rPr lang="en-US" dirty="0">
                <a:latin typeface="Bahnschrift SemiBold Condensed" panose="020B0502040204020203" pitchFamily="34" charset="0"/>
              </a:rPr>
              <a:t>IT </a:t>
            </a:r>
            <a:r>
              <a:rPr lang="ru-RU" dirty="0">
                <a:latin typeface="Bahnschrift SemiBold Condensed" panose="020B0502040204020203" pitchFamily="34" charset="0"/>
              </a:rPr>
              <a:t>в 30 лет</a:t>
            </a:r>
          </a:p>
          <a:p>
            <a:r>
              <a:rPr lang="ru-RU" dirty="0">
                <a:latin typeface="Bahnschrift SemiBold Condensed" panose="020B0502040204020203" pitchFamily="34" charset="0"/>
              </a:rPr>
              <a:t>2,5 года учусь на платформе </a:t>
            </a:r>
            <a:r>
              <a:rPr lang="en-US" dirty="0" err="1">
                <a:latin typeface="Bahnschrift SemiBold Condensed" panose="020B0502040204020203" pitchFamily="34" charset="0"/>
              </a:rPr>
              <a:t>Skillbox</a:t>
            </a:r>
            <a:endParaRPr lang="en-US" dirty="0">
              <a:latin typeface="Bahnschrift SemiBold Condensed" panose="020B0502040204020203" pitchFamily="34" charset="0"/>
            </a:endParaRPr>
          </a:p>
          <a:p>
            <a:r>
              <a:rPr lang="ru-RU" dirty="0">
                <a:latin typeface="Bahnschrift SemiBold Condensed" panose="020B0502040204020203" pitchFamily="34" charset="0"/>
              </a:rPr>
              <a:t>До этого с аналитикой данных знаком не был, учусь и набираюсь знаний прямо сейчас</a:t>
            </a:r>
          </a:p>
          <a:p>
            <a:r>
              <a:rPr lang="ru-RU" dirty="0">
                <a:latin typeface="Bahnschrift SemiBold Condensed" panose="020B0502040204020203" pitchFamily="34" charset="0"/>
              </a:rPr>
              <a:t>Собственных проектов пока что нет</a:t>
            </a:r>
          </a:p>
          <a:p>
            <a:r>
              <a:rPr lang="ru-RU" dirty="0">
                <a:latin typeface="Bahnschrift SemiBold Condensed" panose="020B0502040204020203" pitchFamily="34" charset="0"/>
              </a:rPr>
              <a:t>Работаю пожарным</a:t>
            </a:r>
          </a:p>
          <a:p>
            <a:r>
              <a:rPr lang="ru-RU" dirty="0">
                <a:latin typeface="Bahnschrift SemiBold Condensed" panose="020B0502040204020203" pitchFamily="34" charset="0"/>
              </a:rPr>
              <a:t>Очень хороший и веселый человек</a:t>
            </a:r>
          </a:p>
          <a:p>
            <a:r>
              <a:rPr lang="ru-RU" dirty="0">
                <a:latin typeface="Bahnschrift SemiBold Condensed" panose="020B0502040204020203" pitchFamily="34" charset="0"/>
              </a:rPr>
              <a:t>Характер общительный</a:t>
            </a:r>
          </a:p>
          <a:p>
            <a:r>
              <a:rPr lang="ru-RU" dirty="0">
                <a:latin typeface="Bahnschrift SemiBold Condensed" panose="020B0502040204020203" pitchFamily="34" charset="0"/>
              </a:rPr>
              <a:t>Женат</a:t>
            </a:r>
          </a:p>
          <a:p>
            <a:r>
              <a:rPr lang="ru-RU" dirty="0">
                <a:latin typeface="Bahnschrift SemiBold Condensed" panose="020B0502040204020203" pitchFamily="34" charset="0"/>
              </a:rPr>
              <a:t>Хочу работать в области </a:t>
            </a:r>
            <a:r>
              <a:rPr lang="en-US" dirty="0">
                <a:latin typeface="Bahnschrift SemiBold Condensed" panose="020B0502040204020203" pitchFamily="34" charset="0"/>
              </a:rPr>
              <a:t>DS</a:t>
            </a:r>
            <a:r>
              <a:rPr lang="ru-RU" dirty="0">
                <a:latin typeface="Bahnschrift SemiBold Condensed" panose="020B0502040204020203" pitchFamily="34" charset="0"/>
              </a:rPr>
              <a:t> и </a:t>
            </a:r>
            <a:r>
              <a:rPr lang="en-US" dirty="0">
                <a:latin typeface="Bahnschrift SemiBold Condensed" panose="020B0502040204020203" pitchFamily="34" charset="0"/>
              </a:rPr>
              <a:t>ML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pic>
        <p:nvPicPr>
          <p:cNvPr id="1034" name="Picture 10" descr="Бухгалтерия – Бесплатные иконки: бизнес и финансы">
            <a:extLst>
              <a:ext uri="{FF2B5EF4-FFF2-40B4-BE49-F238E27FC236}">
                <a16:creationId xmlns:a16="http://schemas.microsoft.com/office/drawing/2014/main" id="{4322D2BF-FC40-9599-6C91-0FD60882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68" y="2357761"/>
            <a:ext cx="3128639" cy="31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95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82167-6147-9323-AD59-D6A2A02C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93587B-FA68-A6C7-2717-C0D5A9740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45" y="1819072"/>
            <a:ext cx="11313268" cy="4688732"/>
          </a:xfrm>
        </p:spPr>
      </p:pic>
    </p:spTree>
    <p:extLst>
      <p:ext uri="{BB962C8B-B14F-4D97-AF65-F5344CB8AC3E}">
        <p14:creationId xmlns:p14="http://schemas.microsoft.com/office/powerpoint/2010/main" val="346388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715D7C-D71E-B4D6-1779-898D3A0F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404" y="3861881"/>
            <a:ext cx="3394953" cy="16926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B10E5-A316-86D6-AE94-37665078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318"/>
            <a:ext cx="11029616" cy="1212444"/>
          </a:xfrm>
        </p:spPr>
        <p:txBody>
          <a:bodyPr/>
          <a:lstStyle/>
          <a:p>
            <a:r>
              <a:rPr lang="ru-RU" dirty="0"/>
              <a:t>Роль </a:t>
            </a:r>
            <a:r>
              <a:rPr lang="ru-RU" sz="2800" dirty="0"/>
              <a:t>кредитного риск-менеджмента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A85EB-8407-EE4B-6529-A627ECC5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По данным ЦБ, в России по итогам 2023-го оформленные кредиты и займы есть у 52 млн человек</a:t>
            </a: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sz="1800" b="1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Число неплательщиков по кредитам в России превысило 17,7 млн человек в 2023 году</a:t>
            </a: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Это почти каждый третий</a:t>
            </a:r>
          </a:p>
          <a:p>
            <a:r>
              <a:rPr lang="ru-RU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Заемщиков с тремя и более кредитами 11,2 млн человек.*</a:t>
            </a:r>
            <a:endParaRPr lang="ru-RU" sz="1800" b="1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К концу сентября 2023-го общая сумма долгов, подлежащая взысканию с граждан, выросла до 2,9 трлн рублей</a:t>
            </a: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sz="1800" b="1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  <a:r>
              <a:rPr lang="ru-RU" b="1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ru-RU" b="1" u="none" strike="noStrike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 финансовые трудности</a:t>
            </a:r>
          </a:p>
          <a:p>
            <a:r>
              <a:rPr lang="ru-RU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ru-RU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% - мошенничество</a:t>
            </a:r>
          </a:p>
          <a:p>
            <a:r>
              <a:rPr lang="ru-RU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10% - другие причины</a:t>
            </a:r>
          </a:p>
          <a:p>
            <a:pPr marL="0" indent="0">
              <a:buNone/>
            </a:pPr>
            <a:r>
              <a:rPr lang="ru-RU" sz="13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900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sz="13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Данные, взятые с открытых источников</a:t>
            </a:r>
          </a:p>
          <a:p>
            <a:endParaRPr lang="ru-RU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5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6DD2A5-9A8C-D8DC-3CF2-A1767CD6D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270" y="2112334"/>
            <a:ext cx="3911257" cy="39007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F0A38-78DB-8580-2980-F5954786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108941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Задача</a:t>
            </a:r>
            <a:r>
              <a:rPr lang="en-US" sz="2800" dirty="0"/>
              <a:t>:</a:t>
            </a:r>
            <a:br>
              <a:rPr lang="ru-RU" sz="2800" dirty="0"/>
            </a:br>
            <a:r>
              <a:rPr lang="ru-RU" sz="2800" dirty="0"/>
              <a:t>создание одной из моделей для оценки кредитного Скоринга (риска) - предсказание выхода клиента в дефолт по кредиту.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A085F-D798-2CF7-09C4-A41998CF9B61}"/>
              </a:ext>
            </a:extLst>
          </p:cNvPr>
          <p:cNvSpPr txBox="1"/>
          <p:nvPr/>
        </p:nvSpPr>
        <p:spPr>
          <a:xfrm>
            <a:off x="447473" y="2042808"/>
            <a:ext cx="79961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Задача кредитного скоринга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Кредитный скоринг – </a:t>
            </a:r>
            <a:r>
              <a:rPr lang="ru-RU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классическая банковская задача, которую решают много десятков лет. Её суть проста: перед тем, как выдать незнакомому человеку большую сумму денег, банк хочет оценить свои риски. Риск для банка формализуется с помощью понятия дефолта.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Определения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дефолта </a:t>
            </a:r>
            <a:r>
              <a:rPr lang="ru-RU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бывают разные, но общая суть такова: после выдачи клиенту кредитного продукта банк в течение N месяцев наблюдает, как клиент платит по этому кредиту. Если в течение непрерывного промежутка в K дней клиент не внес обязательный платеж, то считается, что он 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«ушел в дефолт</a:t>
            </a:r>
            <a:r>
              <a:rPr lang="ru-RU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». Варьирование значений для N и K порождает большой набор определений дефолта.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В нашем случае это просрочка на 90 дней.</a:t>
            </a:r>
            <a:r>
              <a:rPr lang="ru-RU" b="1" i="0" u="none" strike="noStrike" dirty="0">
                <a:solidFill>
                  <a:srgbClr val="1A466C"/>
                </a:solidFill>
                <a:effectLst/>
                <a:highlight>
                  <a:srgbClr val="FFFFFF"/>
                </a:highlight>
                <a:latin typeface="Helvetica Neue"/>
                <a:hlinkClick r:id="" action="ppaction://noaction"/>
              </a:rPr>
              <a:t>¶</a:t>
            </a:r>
            <a:endParaRPr lang="ru-RU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2343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F6EBA-1EDA-36E8-4FA1-92FE8A85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данных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C22B5-DE78-4D89-1BD2-A4F06320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содержат информацию о различных атрибутах заёмщиков и кредитных продуктов: о клиентах, которые уже имеют кредиты, их кредитной истории и финансовых показателях. Каждая запись в датасете представляет один конкретный кредитный продукт, выданный конкретному заёмщику.</a:t>
            </a: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Всего в датасете имеется изначально 61 признак</a:t>
            </a: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Отдельно целевая переменная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0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62D1A-85D1-8EF1-4F1A-3DD1EF7C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3244"/>
            <a:ext cx="11029616" cy="1104873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Цель</a:t>
            </a:r>
            <a:r>
              <a:rPr lang="en-US" sz="2400" dirty="0"/>
              <a:t>:</a:t>
            </a:r>
            <a:br>
              <a:rPr lang="ru-RU" sz="2400" dirty="0"/>
            </a:br>
            <a:r>
              <a:rPr lang="ru-RU" sz="2400" dirty="0"/>
              <a:t>создание одной из моделей для оценки кредитного Скоринга (риска) - предсказание выхода клиента в дефолт по кредиту.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438986-D789-37AC-D019-35A776CB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SemiCondensed" panose="020B0502040204020203" pitchFamily="34" charset="0"/>
              </a:rPr>
              <a:t>Цели, которые предстоит выполнить</a:t>
            </a:r>
            <a:r>
              <a:rPr lang="en-US" dirty="0">
                <a:latin typeface="Bahnschrift SemiCondensed" panose="020B0502040204020203" pitchFamily="34" charset="0"/>
              </a:rPr>
              <a:t>:</a:t>
            </a:r>
            <a:endParaRPr lang="ru-RU" dirty="0">
              <a:latin typeface="Bahnschrift SemiCondensed" panose="020B0502040204020203" pitchFamily="34" charset="0"/>
            </a:endParaRPr>
          </a:p>
          <a:p>
            <a:r>
              <a:rPr lang="ru-RU" dirty="0">
                <a:latin typeface="Bahnschrift SemiCondensed" panose="020B0502040204020203" pitchFamily="34" charset="0"/>
              </a:rPr>
              <a:t>инжиниринг признаков </a:t>
            </a:r>
          </a:p>
          <a:p>
            <a:r>
              <a:rPr lang="ru-RU" dirty="0">
                <a:latin typeface="Bahnschrift SemiCondensed" panose="020B0502040204020203" pitchFamily="34" charset="0"/>
              </a:rPr>
              <a:t>подбор лучшей модели </a:t>
            </a:r>
          </a:p>
          <a:p>
            <a:r>
              <a:rPr lang="ru-RU" dirty="0">
                <a:latin typeface="Bahnschrift SemiCondensed" panose="020B0502040204020203" pitchFamily="34" charset="0"/>
              </a:rPr>
              <a:t>настройка </a:t>
            </a:r>
            <a:r>
              <a:rPr lang="ru-RU" dirty="0" err="1">
                <a:latin typeface="Bahnschrift SemiCondensed" panose="020B0502040204020203" pitchFamily="34" charset="0"/>
              </a:rPr>
              <a:t>гиперпараметров</a:t>
            </a:r>
            <a:endParaRPr lang="en-US" dirty="0">
              <a:latin typeface="Bahnschrift SemiCondensed" panose="020B0502040204020203" pitchFamily="34" charset="0"/>
            </a:endParaRPr>
          </a:p>
          <a:p>
            <a:r>
              <a:rPr lang="ru-RU" dirty="0">
                <a:latin typeface="Bahnschrift SemiCondensed" panose="020B0502040204020203" pitchFamily="34" charset="0"/>
              </a:rPr>
              <a:t>Проверка модели на переобучение</a:t>
            </a:r>
          </a:p>
          <a:p>
            <a:r>
              <a:rPr lang="ru-RU" dirty="0">
                <a:latin typeface="Bahnschrift SemiCondensed" panose="020B0502040204020203" pitchFamily="34" charset="0"/>
              </a:rPr>
              <a:t>обработка ОЧЕНЬ больших массивов данных</a:t>
            </a:r>
          </a:p>
          <a:p>
            <a:r>
              <a:rPr lang="ru-RU" dirty="0">
                <a:latin typeface="Bahnschrift SemiCondensed" panose="020B0502040204020203" pitchFamily="34" charset="0"/>
              </a:rPr>
              <a:t>визуализация результатов моделирования</a:t>
            </a:r>
            <a:endParaRPr lang="en-US" dirty="0">
              <a:latin typeface="Bahnschrift SemiCondensed" panose="020B0502040204020203" pitchFamily="34" charset="0"/>
            </a:endParaRPr>
          </a:p>
          <a:p>
            <a:r>
              <a:rPr lang="ru-RU" dirty="0">
                <a:latin typeface="Bahnschrift SemiCondensed" panose="020B0502040204020203" pitchFamily="34" charset="0"/>
              </a:rPr>
              <a:t>Создание </a:t>
            </a:r>
            <a:r>
              <a:rPr lang="en-US" dirty="0">
                <a:latin typeface="Bahnschrift SemiCondensed" panose="020B0502040204020203" pitchFamily="34" charset="0"/>
              </a:rPr>
              <a:t>pipeline</a:t>
            </a:r>
            <a:endParaRPr lang="ru-RU" dirty="0">
              <a:latin typeface="Bahnschrift Semi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A167D7-EA79-B423-F94A-B7097940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243" y="2074115"/>
            <a:ext cx="3362223" cy="38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652508"/>
            <a:ext cx="1100116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dirty="0"/>
              <a:t>Характеристика данных  нашего задания</a:t>
            </a:r>
          </a:p>
        </p:txBody>
      </p:sp>
      <p:graphicFrame>
        <p:nvGraphicFramePr>
          <p:cNvPr id="6" name="Объект 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807756"/>
              </p:ext>
            </p:extLst>
          </p:nvPr>
        </p:nvGraphicFramePr>
        <p:xfrm>
          <a:off x="1061925" y="1834220"/>
          <a:ext cx="6258149" cy="4371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2275261-E275-4D42-D3AC-F4B18185D576}"/>
              </a:ext>
            </a:extLst>
          </p:cNvPr>
          <p:cNvGrpSpPr/>
          <p:nvPr/>
        </p:nvGrpSpPr>
        <p:grpSpPr>
          <a:xfrm>
            <a:off x="7948084" y="3731005"/>
            <a:ext cx="4004732" cy="546583"/>
            <a:chOff x="2889671" y="3079866"/>
            <a:chExt cx="5393511" cy="546583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363BBE9-5510-9042-AD62-CF284E150760}"/>
                </a:ext>
              </a:extLst>
            </p:cNvPr>
            <p:cNvSpPr/>
            <p:nvPr/>
          </p:nvSpPr>
          <p:spPr>
            <a:xfrm>
              <a:off x="2889671" y="3079866"/>
              <a:ext cx="5393511" cy="546583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69627E-9FFD-3E52-9458-39A3CCD83B55}"/>
                </a:ext>
              </a:extLst>
            </p:cNvPr>
            <p:cNvSpPr txBox="1"/>
            <p:nvPr/>
          </p:nvSpPr>
          <p:spPr>
            <a:xfrm>
              <a:off x="3278787" y="3079866"/>
              <a:ext cx="4509510" cy="546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3851" tIns="66040" rIns="66040" bIns="66040" numCol="1" spcCol="1270" rtlCol="0" anchor="ctr" anchorCtr="0">
              <a:noAutofit/>
            </a:bodyPr>
            <a:lstStyle/>
            <a:p>
              <a:pPr marL="0" lvl="0" indent="0" algn="l" defTabSz="11557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600" noProof="0" dirty="0" err="1">
                  <a:latin typeface="Bahnschrift SemiBold" panose="020B0502040204020203" pitchFamily="34" charset="0"/>
                </a:rPr>
                <a:t>бинаризованные</a:t>
              </a:r>
              <a:endParaRPr lang="ru-RU" sz="2600" kern="1200" noProof="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B5C27BDF-3921-8BE8-8356-284DAB5E4BA3}"/>
              </a:ext>
            </a:extLst>
          </p:cNvPr>
          <p:cNvGrpSpPr/>
          <p:nvPr/>
        </p:nvGrpSpPr>
        <p:grpSpPr>
          <a:xfrm>
            <a:off x="7948084" y="4612433"/>
            <a:ext cx="4004732" cy="546584"/>
            <a:chOff x="2842612" y="3196824"/>
            <a:chExt cx="5393511" cy="546584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9B772B28-E022-375D-AA64-5809E16A0F1E}"/>
                </a:ext>
              </a:extLst>
            </p:cNvPr>
            <p:cNvSpPr/>
            <p:nvPr/>
          </p:nvSpPr>
          <p:spPr>
            <a:xfrm>
              <a:off x="2842612" y="3196825"/>
              <a:ext cx="5393511" cy="546583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150A87-AD6F-328E-117A-188FABC68035}"/>
                </a:ext>
              </a:extLst>
            </p:cNvPr>
            <p:cNvSpPr txBox="1"/>
            <p:nvPr/>
          </p:nvSpPr>
          <p:spPr>
            <a:xfrm>
              <a:off x="3231728" y="3196824"/>
              <a:ext cx="4509510" cy="546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3851" tIns="66040" rIns="66040" bIns="66040" numCol="1" spcCol="1270" rtlCol="0" anchor="ctr" anchorCtr="0">
              <a:noAutofit/>
            </a:bodyPr>
            <a:lstStyle/>
            <a:p>
              <a:pPr marL="0" lvl="0" indent="0" algn="l" defTabSz="11557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600" noProof="0" dirty="0">
                  <a:latin typeface="Bahnschrift SemiBold" panose="020B0502040204020203" pitchFamily="34" charset="0"/>
                </a:rPr>
                <a:t>закодированные</a:t>
              </a:r>
              <a:endParaRPr lang="ru-RU" sz="2600" kern="1200" noProof="0" dirty="0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3074" name="Picture 2" descr="Пнг Фигурная скобка 10 фото">
            <a:extLst>
              <a:ext uri="{FF2B5EF4-FFF2-40B4-BE49-F238E27FC236}">
                <a16:creationId xmlns:a16="http://schemas.microsoft.com/office/drawing/2014/main" id="{FBCD4BCB-751F-4C22-903A-ABD9AC1E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933" y="3731006"/>
            <a:ext cx="1464411" cy="146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945F8B7-5A2E-3DAA-9754-B74250BACC94}"/>
              </a:ext>
            </a:extLst>
          </p:cNvPr>
          <p:cNvGrpSpPr/>
          <p:nvPr/>
        </p:nvGrpSpPr>
        <p:grpSpPr>
          <a:xfrm>
            <a:off x="7940138" y="5376904"/>
            <a:ext cx="4004732" cy="546584"/>
            <a:chOff x="2842612" y="3196824"/>
            <a:chExt cx="5393511" cy="546584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B6BF59E0-58C0-F0E1-5A24-9B2253358297}"/>
                </a:ext>
              </a:extLst>
            </p:cNvPr>
            <p:cNvSpPr/>
            <p:nvPr/>
          </p:nvSpPr>
          <p:spPr>
            <a:xfrm>
              <a:off x="2842612" y="3196825"/>
              <a:ext cx="5393511" cy="546583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7AB466-1568-F36B-E914-1B50C9718D61}"/>
                </a:ext>
              </a:extLst>
            </p:cNvPr>
            <p:cNvSpPr txBox="1"/>
            <p:nvPr/>
          </p:nvSpPr>
          <p:spPr>
            <a:xfrm>
              <a:off x="3231728" y="3196824"/>
              <a:ext cx="4076031" cy="546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3851" tIns="66040" rIns="66040" bIns="66040" numCol="1" spcCol="1270" rtlCol="0" anchor="ctr" anchorCtr="0">
              <a:noAutofit/>
            </a:bodyPr>
            <a:lstStyle/>
            <a:p>
              <a:pPr marL="0" lvl="0" indent="0" algn="l" defTabSz="11557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600" noProof="0" dirty="0"/>
                <a:t>            </a:t>
              </a:r>
              <a:r>
                <a:rPr lang="ru-RU" sz="2600" noProof="0" dirty="0">
                  <a:latin typeface="Bahnschrift SemiBold" panose="020B0502040204020203" pitchFamily="34" charset="0"/>
                </a:rPr>
                <a:t>= 0,    1</a:t>
              </a:r>
              <a:endParaRPr lang="ru-RU" sz="2600" kern="1200" noProof="0" dirty="0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3076" name="Picture 4" descr="Знак равенства удалить Igual - скачать Бесплатные иконки">
            <a:extLst>
              <a:ext uri="{FF2B5EF4-FFF2-40B4-BE49-F238E27FC236}">
                <a16:creationId xmlns:a16="http://schemas.microsoft.com/office/drawing/2014/main" id="{75FD7E22-19C2-EF21-50AB-C9548ECB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74" y="5376904"/>
            <a:ext cx="576309" cy="57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8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50541-20D7-2854-3AA6-7EE3100C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Инструменты для решения 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ADAD7C-C9DD-B924-DEF3-7679A250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901" y="1965522"/>
            <a:ext cx="5271394" cy="530148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Библиотеки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1B978B-B8F3-DD3D-21F6-8BF34C952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518894"/>
            <a:ext cx="1967453" cy="2374119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Pandas</a:t>
            </a:r>
            <a:endParaRPr lang="ru-RU" sz="1800" dirty="0"/>
          </a:p>
          <a:p>
            <a:r>
              <a:rPr lang="en-US" sz="1800" dirty="0" err="1"/>
              <a:t>Sklearn</a:t>
            </a:r>
            <a:endParaRPr lang="ru-RU" sz="1800" dirty="0"/>
          </a:p>
          <a:p>
            <a:r>
              <a:rPr lang="en-US" sz="1800" dirty="0"/>
              <a:t>Matplotlib</a:t>
            </a:r>
            <a:endParaRPr lang="ru-RU" sz="1800" dirty="0"/>
          </a:p>
          <a:p>
            <a:r>
              <a:rPr lang="en-US" sz="1800" dirty="0" err="1"/>
              <a:t>Scipy</a:t>
            </a:r>
            <a:endParaRPr lang="ru-RU" sz="1800" dirty="0"/>
          </a:p>
          <a:p>
            <a:r>
              <a:rPr lang="en-US" sz="1800" dirty="0" err="1"/>
              <a:t>Numpy</a:t>
            </a:r>
            <a:endParaRPr lang="ru-RU" sz="1800" dirty="0"/>
          </a:p>
          <a:p>
            <a:r>
              <a:rPr lang="en-US" dirty="0"/>
              <a:t>Seaborn</a:t>
            </a:r>
            <a:endParaRPr lang="ru-RU" dirty="0"/>
          </a:p>
          <a:p>
            <a:r>
              <a:rPr lang="en-US" dirty="0"/>
              <a:t>Time</a:t>
            </a:r>
            <a:endParaRPr lang="ru-RU" dirty="0"/>
          </a:p>
          <a:p>
            <a:r>
              <a:rPr lang="en-US" dirty="0" err="1"/>
              <a:t>os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7F2250-D757-E5D3-D0F9-7867AD2FB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48648" y="1965521"/>
            <a:ext cx="3822074" cy="55337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D16AC5-52BD-3E69-0497-4150EE52F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48648" y="2495670"/>
            <a:ext cx="3822074" cy="3795761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Логистическая регрессия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Метод </a:t>
            </a:r>
            <a:r>
              <a:rPr lang="en-US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K-</a:t>
            </a: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ближайших соседей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Дерево решений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Линейный дискриминантный анализ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Наивный байесовский метод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Многослойный перцептрон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Стохастический градиентный спуск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Случайный лес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Градиентный </a:t>
            </a:r>
            <a:r>
              <a:rPr lang="ru-RU" sz="16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бустинг</a:t>
            </a:r>
            <a:endParaRPr lang="ru-RU" sz="16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XGBClassifier</a:t>
            </a:r>
            <a:endParaRPr lang="en-US" sz="16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Catboots</a:t>
            </a:r>
            <a:endParaRPr lang="en-US" sz="16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LGBMClassifier</a:t>
            </a:r>
            <a:endParaRPr lang="en-US" sz="16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0" indent="0">
              <a:buNone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Helvetica Neue"/>
            </a:endParaRPr>
          </a:p>
          <a:p>
            <a:pPr marL="0" indent="0" algn="l">
              <a:buNone/>
            </a:pPr>
            <a:endParaRPr lang="ru-RU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endParaRPr lang="ru-RU" sz="1800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58640A-F1E9-6560-609C-0BEA97D7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07" y="2256817"/>
            <a:ext cx="5552762" cy="37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9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90200E-7F6F-8F5A-1C86-64961E2AD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81" y="133164"/>
            <a:ext cx="10993549" cy="772767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>
                <a:solidFill>
                  <a:schemeClr val="bg1"/>
                </a:solidFill>
              </a:rPr>
              <a:t>Анализ данных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21" y="322048"/>
            <a:ext cx="4085617" cy="484822"/>
          </a:xfrm>
        </p:spPr>
        <p:txBody>
          <a:bodyPr rtlCol="0">
            <a:normAutofit/>
          </a:bodyPr>
          <a:lstStyle/>
          <a:p>
            <a:pPr rtl="0"/>
            <a:r>
              <a:rPr lang="ru-RU" sz="2400" b="1" dirty="0">
                <a:solidFill>
                  <a:schemeClr val="tx1"/>
                </a:solidFill>
              </a:rPr>
              <a:t>Особенности датасета</a:t>
            </a:r>
            <a:r>
              <a:rPr lang="ru-RU" b="1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7E72C9-8899-5218-028E-CF6D93F55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14" y="1470135"/>
            <a:ext cx="2388315" cy="2514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6AEA30-94A9-3DCE-FF00-36763E408870}"/>
              </a:ext>
            </a:extLst>
          </p:cNvPr>
          <p:cNvSpPr txBox="1"/>
          <p:nvPr/>
        </p:nvSpPr>
        <p:spPr>
          <a:xfrm>
            <a:off x="8303751" y="133164"/>
            <a:ext cx="352191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Данные 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закодирован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инаризированы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поэтому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сложноанализируемые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Эти факторы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уменьшают информативность данных, затрудняя выполнение операций сравнения, ранжирования и арифметических вычислений с признаками.</a:t>
            </a:r>
          </a:p>
          <a:p>
            <a:pPr marL="342900" indent="-342900">
              <a:buFontTx/>
              <a:buAutoNum type="arabicPeriod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Данные не содержат 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пропусков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дубликатов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66737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4825</TotalTime>
  <Words>1062</Words>
  <Application>Microsoft Office PowerPoint</Application>
  <PresentationFormat>Широкоэкранный</PresentationFormat>
  <Paragraphs>156</Paragraphs>
  <Slides>20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Bahnschrift SemiBold</vt:lpstr>
      <vt:lpstr>Bahnschrift SemiBold Condensed</vt:lpstr>
      <vt:lpstr>Bahnschrift SemiCondensed</vt:lpstr>
      <vt:lpstr>Calibri</vt:lpstr>
      <vt:lpstr>Corbel</vt:lpstr>
      <vt:lpstr>Helvetica Neue</vt:lpstr>
      <vt:lpstr>Noto Serif</vt:lpstr>
      <vt:lpstr>system-ui</vt:lpstr>
      <vt:lpstr>Wingdings 2</vt:lpstr>
      <vt:lpstr>Дивиденд</vt:lpstr>
      <vt:lpstr>Итоговый проект</vt:lpstr>
      <vt:lpstr>Немного о себе: Пуценко игорь</vt:lpstr>
      <vt:lpstr>Роль кредитного риск-менеджмента</vt:lpstr>
      <vt:lpstr>Задача: создание одной из моделей для оценки кредитного Скоринга (риска) - предсказание выхода клиента в дефолт по кредиту.</vt:lpstr>
      <vt:lpstr>Описание данных:</vt:lpstr>
      <vt:lpstr>Цель: создание одной из моделей для оценки кредитного Скоринга (риска) - предсказание выхода клиента в дефолт по кредиту.</vt:lpstr>
      <vt:lpstr>Характеристика данных  нашего задания</vt:lpstr>
      <vt:lpstr>Инструменты для решения задачи:</vt:lpstr>
      <vt:lpstr>Анализ данных</vt:lpstr>
      <vt:lpstr>Презентация PowerPoint</vt:lpstr>
      <vt:lpstr>Значимость признаков</vt:lpstr>
      <vt:lpstr>Удаление сильно коррелирующих признаков (&gt;0,90)</vt:lpstr>
      <vt:lpstr>Технические требования</vt:lpstr>
      <vt:lpstr>Обучение модели на одном обработанном паркете</vt:lpstr>
      <vt:lpstr>Обучение модели на одном обработанном паркете</vt:lpstr>
      <vt:lpstr>ПРОВЕРКА МОДЕЛИ НА ПЕРЕОБУЧЕНИЕ</vt:lpstr>
      <vt:lpstr> Проблемы и вывод</vt:lpstr>
      <vt:lpstr>Презентация PowerPoint</vt:lpstr>
      <vt:lpstr>работа пайплайна и результаты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Uzun Demir</dc:creator>
  <cp:lastModifiedBy>Васильева П.В.</cp:lastModifiedBy>
  <cp:revision>22</cp:revision>
  <dcterms:created xsi:type="dcterms:W3CDTF">2024-05-29T05:15:30Z</dcterms:created>
  <dcterms:modified xsi:type="dcterms:W3CDTF">2024-08-15T13:10:53Z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