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83" r:id="rId6"/>
    <p:sldId id="258" r:id="rId7"/>
    <p:sldId id="284" r:id="rId8"/>
    <p:sldId id="260" r:id="rId9"/>
    <p:sldId id="286" r:id="rId10"/>
    <p:sldId id="285"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261" r:id="rId31"/>
    <p:sldId id="306" r:id="rId32"/>
    <p:sldId id="307"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p:scale>
          <a:sx n="73" d="100"/>
          <a:sy n="73" d="100"/>
        </p:scale>
        <p:origin x="-126" y="-11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EC1E53-AA61-CF45-A38E-0EFB66CC5297}"/>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5" name="Footer Placeholder 4">
            <a:extLst>
              <a:ext uri="{FF2B5EF4-FFF2-40B4-BE49-F238E27FC236}">
                <a16:creationId xmlns:a16="http://schemas.microsoft.com/office/drawing/2014/main" xmlns=""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61CB34-1F68-0142-B0FC-B44DF9F47878}"/>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5" name="Footer Placeholder 4">
            <a:extLst>
              <a:ext uri="{FF2B5EF4-FFF2-40B4-BE49-F238E27FC236}">
                <a16:creationId xmlns:a16="http://schemas.microsoft.com/office/drawing/2014/main" xmlns=""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437C5F-BFDB-3E4B-9F8E-C05B1696F26B}"/>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5" name="Footer Placeholder 4">
            <a:extLst>
              <a:ext uri="{FF2B5EF4-FFF2-40B4-BE49-F238E27FC236}">
                <a16:creationId xmlns:a16="http://schemas.microsoft.com/office/drawing/2014/main" xmlns=""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CA9207-0D28-D342-816D-F8EDA3DD0694}"/>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5" name="Footer Placeholder 4">
            <a:extLst>
              <a:ext uri="{FF2B5EF4-FFF2-40B4-BE49-F238E27FC236}">
                <a16:creationId xmlns:a16="http://schemas.microsoft.com/office/drawing/2014/main" xmlns=""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05C28A9-C0DF-B94F-819D-731A164011C5}"/>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5" name="Footer Placeholder 4">
            <a:extLst>
              <a:ext uri="{FF2B5EF4-FFF2-40B4-BE49-F238E27FC236}">
                <a16:creationId xmlns:a16="http://schemas.microsoft.com/office/drawing/2014/main" xmlns=""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6D767-4E38-C442-8372-77A1B64EFA8A}"/>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6" name="Footer Placeholder 5">
            <a:extLst>
              <a:ext uri="{FF2B5EF4-FFF2-40B4-BE49-F238E27FC236}">
                <a16:creationId xmlns:a16="http://schemas.microsoft.com/office/drawing/2014/main" xmlns=""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D440FB1-D9CC-0B49-AE9F-5878A0AAB48F}"/>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8" name="Footer Placeholder 7">
            <a:extLst>
              <a:ext uri="{FF2B5EF4-FFF2-40B4-BE49-F238E27FC236}">
                <a16:creationId xmlns:a16="http://schemas.microsoft.com/office/drawing/2014/main" xmlns=""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2041D4-0DBE-7A43-897B-B22E0E2546D0}"/>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4" name="Footer Placeholder 3">
            <a:extLst>
              <a:ext uri="{FF2B5EF4-FFF2-40B4-BE49-F238E27FC236}">
                <a16:creationId xmlns:a16="http://schemas.microsoft.com/office/drawing/2014/main" xmlns=""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7550D9-34E2-494D-8F81-DD79230EAE06}"/>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3" name="Footer Placeholder 2">
            <a:extLst>
              <a:ext uri="{FF2B5EF4-FFF2-40B4-BE49-F238E27FC236}">
                <a16:creationId xmlns:a16="http://schemas.microsoft.com/office/drawing/2014/main" xmlns=""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C227AEE-0B60-6343-B03C-96B10444F686}"/>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6" name="Footer Placeholder 5">
            <a:extLst>
              <a:ext uri="{FF2B5EF4-FFF2-40B4-BE49-F238E27FC236}">
                <a16:creationId xmlns:a16="http://schemas.microsoft.com/office/drawing/2014/main" xmlns=""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2F844B1-5331-5F40-92A8-DA2DCDF3BEBB}"/>
              </a:ext>
            </a:extLst>
          </p:cNvPr>
          <p:cNvSpPr>
            <a:spLocks noGrp="1"/>
          </p:cNvSpPr>
          <p:nvPr>
            <p:ph type="dt" sz="half" idx="10"/>
          </p:nvPr>
        </p:nvSpPr>
        <p:spPr/>
        <p:txBody>
          <a:bodyPr/>
          <a:lstStyle/>
          <a:p>
            <a:fld id="{6EECE964-F870-0E41-9FE5-38142943DD71}" type="datetimeFigureOut">
              <a:rPr lang="en-US" smtClean="0"/>
              <a:t>8/6/2021</a:t>
            </a:fld>
            <a:endParaRPr lang="en-US"/>
          </a:p>
        </p:txBody>
      </p:sp>
      <p:sp>
        <p:nvSpPr>
          <p:cNvPr id="6" name="Footer Placeholder 5">
            <a:extLst>
              <a:ext uri="{FF2B5EF4-FFF2-40B4-BE49-F238E27FC236}">
                <a16:creationId xmlns:a16="http://schemas.microsoft.com/office/drawing/2014/main" xmlns=""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8/6/2021</a:t>
            </a:fld>
            <a:endParaRPr lang="en-US"/>
          </a:p>
        </p:txBody>
      </p:sp>
      <p:sp>
        <p:nvSpPr>
          <p:cNvPr id="5" name="Footer Placeholder 4">
            <a:extLst>
              <a:ext uri="{FF2B5EF4-FFF2-40B4-BE49-F238E27FC236}">
                <a16:creationId xmlns:a16="http://schemas.microsoft.com/office/drawing/2014/main" xmlns=""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place/Silicon-Valley-region-California" TargetMode="External"/><Relationship Id="rId2" Type="http://schemas.openxmlformats.org/officeDocument/2006/relationships/hyperlink" Target="https://www.timeanddate.com/calendar/aboutseasons.html" TargetMode="External"/><Relationship Id="rId1" Type="http://schemas.openxmlformats.org/officeDocument/2006/relationships/slideLayout" Target="../slideLayouts/slideLayout2.xml"/><Relationship Id="rId4" Type="http://schemas.openxmlformats.org/officeDocument/2006/relationships/hyperlink" Target="https://en.wikipedia.org/wiki/Orange_County,_Californi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4" name="TextBox 10">
            <a:extLst>
              <a:ext uri="{FF2B5EF4-FFF2-40B4-BE49-F238E27FC236}">
                <a16:creationId xmlns:a16="http://schemas.microsoft.com/office/drawing/2014/main" xmlns="" id="{00CC22B5-8500-2C45-91DE-A596A6DF1C3B}"/>
              </a:ext>
            </a:extLst>
          </p:cNvPr>
          <p:cNvSpPr txBox="1"/>
          <p:nvPr/>
        </p:nvSpPr>
        <p:spPr>
          <a:xfrm>
            <a:off x="870857" y="2380343"/>
            <a:ext cx="10405221" cy="400109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1" dirty="0" smtClean="0"/>
              <a:t>Cab-Investment-firm-Data-Analysis-and-Insights</a:t>
            </a:r>
            <a:endParaRPr lang="en-US" sz="4000" b="1" dirty="0"/>
          </a:p>
          <a:p>
            <a:endParaRPr lang="en-US" sz="4000" dirty="0" smtClean="0"/>
          </a:p>
          <a:p>
            <a:r>
              <a:rPr lang="en-US" sz="4000" dirty="0" smtClean="0"/>
              <a:t>Igor </a:t>
            </a:r>
            <a:r>
              <a:rPr lang="en-US" sz="4000" dirty="0" err="1" smtClean="0"/>
              <a:t>Azevedo</a:t>
            </a:r>
            <a:r>
              <a:rPr lang="en-US" sz="4000" dirty="0" smtClean="0"/>
              <a:t> de </a:t>
            </a:r>
            <a:r>
              <a:rPr lang="en-US" sz="4000" dirty="0" err="1" smtClean="0"/>
              <a:t>Queiro</a:t>
            </a:r>
            <a:r>
              <a:rPr lang="en-US" sz="4000" dirty="0" err="1"/>
              <a:t>z</a:t>
            </a:r>
            <a:endParaRPr lang="en-US" sz="4000" dirty="0"/>
          </a:p>
          <a:p>
            <a:endParaRPr lang="en-US" sz="4000" dirty="0"/>
          </a:p>
          <a:p>
            <a:r>
              <a:rPr lang="en-US" sz="2800" b="1" dirty="0" smtClean="0"/>
              <a:t>06/08/2021</a:t>
            </a:r>
            <a:endParaRPr lang="en-US" sz="2800" b="1" dirty="0"/>
          </a:p>
        </p:txBody>
      </p:sp>
    </p:spTree>
    <p:extLst>
      <p:ext uri="{BB962C8B-B14F-4D97-AF65-F5344CB8AC3E}">
        <p14:creationId xmlns:p14="http://schemas.microsoft.com/office/powerpoint/2010/main" val="149197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Outliers Detection - Boxplot</a:t>
            </a:r>
            <a:endParaRPr lang="en-US" sz="4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489166"/>
            <a:ext cx="11838444" cy="646331"/>
          </a:xfrm>
          <a:prstGeom prst="rect">
            <a:avLst/>
          </a:prstGeom>
          <a:noFill/>
        </p:spPr>
        <p:txBody>
          <a:bodyPr wrap="square" rtlCol="0">
            <a:spAutoFit/>
          </a:bodyPr>
          <a:lstStyle/>
          <a:p>
            <a:r>
              <a:rPr lang="en-IE" dirty="0" smtClean="0"/>
              <a:t>The attributes that present outliers are </a:t>
            </a:r>
            <a:r>
              <a:rPr lang="en-IE" dirty="0" err="1" smtClean="0"/>
              <a:t>Price_Charged</a:t>
            </a:r>
            <a:r>
              <a:rPr lang="en-IE" dirty="0" smtClean="0"/>
              <a:t> and Profit. However, as Profit is a derivation of </a:t>
            </a:r>
            <a:r>
              <a:rPr lang="en-IE" dirty="0" err="1" smtClean="0"/>
              <a:t>Price_Charged</a:t>
            </a:r>
            <a:r>
              <a:rPr lang="en-IE" dirty="0" smtClean="0"/>
              <a:t> and </a:t>
            </a:r>
            <a:r>
              <a:rPr lang="en-IE" dirty="0" err="1" smtClean="0"/>
              <a:t>Cost_of_Trip</a:t>
            </a:r>
            <a:r>
              <a:rPr lang="en-IE" dirty="0" smtClean="0"/>
              <a:t>, the attribute Profit is the only one to be considered.  </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16" y="2063370"/>
            <a:ext cx="9171644" cy="299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3">
            <a:extLst>
              <a:ext uri="{FF2B5EF4-FFF2-40B4-BE49-F238E27FC236}">
                <a16:creationId xmlns:a16="http://schemas.microsoft.com/office/drawing/2014/main" xmlns="" id="{09BEE7A3-F2C2-8145-B852-24B96B83A958}"/>
              </a:ext>
            </a:extLst>
          </p:cNvPr>
          <p:cNvSpPr txBox="1"/>
          <p:nvPr/>
        </p:nvSpPr>
        <p:spPr>
          <a:xfrm>
            <a:off x="176778" y="5057223"/>
            <a:ext cx="11838444" cy="1754326"/>
          </a:xfrm>
          <a:prstGeom prst="rect">
            <a:avLst/>
          </a:prstGeom>
          <a:noFill/>
        </p:spPr>
        <p:txBody>
          <a:bodyPr wrap="square" rtlCol="0">
            <a:spAutoFit/>
          </a:bodyPr>
          <a:lstStyle/>
          <a:p>
            <a:r>
              <a:rPr lang="en-IE" dirty="0" smtClean="0"/>
              <a:t>Despite </a:t>
            </a:r>
            <a:r>
              <a:rPr lang="en-IE" dirty="0"/>
              <a:t>the boxplot shows that there are a lots of outliers from </a:t>
            </a:r>
            <a:r>
              <a:rPr lang="en-IE" dirty="0" smtClean="0"/>
              <a:t>a value of  433, </a:t>
            </a:r>
            <a:r>
              <a:rPr lang="en-IE" dirty="0"/>
              <a:t>the others scatterplots shows a pattern of </a:t>
            </a:r>
            <a:r>
              <a:rPr lang="en-IE" dirty="0" smtClean="0"/>
              <a:t>distribution, </a:t>
            </a:r>
            <a:r>
              <a:rPr lang="en-IE" dirty="0"/>
              <a:t>with few outliers from value of </a:t>
            </a:r>
            <a:r>
              <a:rPr lang="en-IE" dirty="0" smtClean="0"/>
              <a:t>around </a:t>
            </a:r>
            <a:r>
              <a:rPr lang="en-IE" dirty="0"/>
              <a:t>1250 </a:t>
            </a:r>
            <a:r>
              <a:rPr lang="en-IE" dirty="0" smtClean="0"/>
              <a:t>just </a:t>
            </a:r>
            <a:r>
              <a:rPr lang="en-IE" dirty="0"/>
              <a:t>for the Yellow Cab company.</a:t>
            </a:r>
          </a:p>
          <a:p>
            <a:endParaRPr lang="en-IE" dirty="0" smtClean="0"/>
          </a:p>
          <a:p>
            <a:r>
              <a:rPr lang="en-IE" dirty="0" smtClean="0"/>
              <a:t>Also </a:t>
            </a:r>
            <a:r>
              <a:rPr lang="en-IE" dirty="0"/>
              <a:t>the yellow company shows a number of travel so much higher than the Pink Cab</a:t>
            </a:r>
            <a:r>
              <a:rPr lang="en-IE" dirty="0" smtClean="0"/>
              <a:t>.</a:t>
            </a:r>
          </a:p>
          <a:p>
            <a:endParaRPr lang="en-IE" dirty="0" smtClean="0"/>
          </a:p>
          <a:p>
            <a:r>
              <a:rPr lang="en-IE" dirty="0" smtClean="0"/>
              <a:t>For </a:t>
            </a:r>
            <a:r>
              <a:rPr lang="en-IE" dirty="0"/>
              <a:t>those reasons, it is not necessary exclude any outlier of this dataset.</a:t>
            </a:r>
          </a:p>
        </p:txBody>
      </p:sp>
    </p:spTree>
    <p:extLst>
      <p:ext uri="{BB962C8B-B14F-4D97-AF65-F5344CB8AC3E}">
        <p14:creationId xmlns:p14="http://schemas.microsoft.com/office/powerpoint/2010/main" val="3357631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Exploratory Data Analysis (EDA)</a:t>
            </a:r>
            <a:endParaRPr lang="en-US" sz="4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489166"/>
            <a:ext cx="11838444" cy="369332"/>
          </a:xfrm>
          <a:prstGeom prst="rect">
            <a:avLst/>
          </a:prstGeom>
          <a:noFill/>
        </p:spPr>
        <p:txBody>
          <a:bodyPr wrap="square" rtlCol="0">
            <a:spAutoFit/>
          </a:bodyPr>
          <a:lstStyle/>
          <a:p>
            <a:r>
              <a:rPr lang="en-IE" dirty="0" smtClean="0"/>
              <a:t>The </a:t>
            </a:r>
            <a:r>
              <a:rPr lang="en-IE" dirty="0"/>
              <a:t>attributes Profit </a:t>
            </a:r>
            <a:r>
              <a:rPr lang="en-IE" dirty="0" smtClean="0"/>
              <a:t>has </a:t>
            </a:r>
            <a:r>
              <a:rPr lang="en-IE" dirty="0"/>
              <a:t>some kurtosis and presents a positive skew, which is to the left.</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368" y="1832888"/>
            <a:ext cx="5515112" cy="5025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842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1: How many travels each company made?</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489166"/>
            <a:ext cx="11838444" cy="369332"/>
          </a:xfrm>
          <a:prstGeom prst="rect">
            <a:avLst/>
          </a:prstGeom>
          <a:noFill/>
        </p:spPr>
        <p:txBody>
          <a:bodyPr wrap="square" rtlCol="0">
            <a:spAutoFit/>
          </a:bodyPr>
          <a:lstStyle/>
          <a:p>
            <a:r>
              <a:rPr lang="en-IE" dirty="0"/>
              <a:t>In total, The company Yellow Cab has 189970 (52.86%) more taxi travels than the company Pink Cab.</a:t>
            </a:r>
            <a:endParaRPr lang="en-I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85" y="1858498"/>
            <a:ext cx="2955335" cy="494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913" y="1917281"/>
            <a:ext cx="7593525" cy="1204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436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2: What is the total of money made by each company?</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489166"/>
            <a:ext cx="11838444" cy="646331"/>
          </a:xfrm>
          <a:prstGeom prst="rect">
            <a:avLst/>
          </a:prstGeom>
          <a:noFill/>
        </p:spPr>
        <p:txBody>
          <a:bodyPr wrap="square" rtlCol="0">
            <a:spAutoFit/>
          </a:bodyPr>
          <a:lstStyle/>
          <a:p>
            <a:r>
              <a:rPr lang="en-IE" dirty="0"/>
              <a:t>In total, the company Yellow Cab has $38713044.8498 (78.48%) more profit than the company Pink Cab</a:t>
            </a:r>
            <a:r>
              <a:rPr lang="en-IE" dirty="0" smtClean="0"/>
              <a:t>.</a:t>
            </a:r>
          </a:p>
          <a:p>
            <a:r>
              <a:rPr lang="en-IE" dirty="0"/>
              <a:t>On average, also, the company Yellow Cab has $97.61 (155.79%) more profit than the company Pink Cab.</a:t>
            </a:r>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35497"/>
            <a:ext cx="2782389" cy="474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773" y="2135497"/>
            <a:ext cx="2829197" cy="469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39600"/>
            <a:ext cx="5919222" cy="114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2970" y="3483899"/>
            <a:ext cx="6158960" cy="1231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2940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3: In total, how many travels each company made in each city?</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8296275" y="1528355"/>
            <a:ext cx="3708491" cy="2585323"/>
          </a:xfrm>
          <a:prstGeom prst="rect">
            <a:avLst/>
          </a:prstGeom>
          <a:noFill/>
        </p:spPr>
        <p:txBody>
          <a:bodyPr wrap="square" rtlCol="0">
            <a:spAutoFit/>
          </a:bodyPr>
          <a:lstStyle/>
          <a:p>
            <a:r>
              <a:rPr lang="en-IE" dirty="0"/>
              <a:t>In total, </a:t>
            </a:r>
            <a:r>
              <a:rPr lang="en-IE" dirty="0" smtClean="0"/>
              <a:t>the Yellow Cab Company has higher number of travel in almost all cities, whit exception on the cities: San Diego, Nashville and Sacramento.</a:t>
            </a:r>
          </a:p>
          <a:p>
            <a:endParaRPr lang="en-IE" dirty="0"/>
          </a:p>
          <a:p>
            <a:r>
              <a:rPr lang="en-IE" dirty="0" smtClean="0"/>
              <a:t>And New York is the city with higher number of travels, with more than 80000 travels for the Yellow Cab Company.</a:t>
            </a:r>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296275"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100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4: In </a:t>
            </a:r>
            <a:r>
              <a:rPr lang="en-US" sz="4000" b="1" dirty="0" smtClean="0">
                <a:solidFill>
                  <a:schemeClr val="accent2"/>
                </a:solidFill>
                <a:latin typeface="+mj-lt"/>
              </a:rPr>
              <a:t>average, which city the cab companies provide higher income?</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8296275" y="1528355"/>
            <a:ext cx="3708491" cy="2308324"/>
          </a:xfrm>
          <a:prstGeom prst="rect">
            <a:avLst/>
          </a:prstGeom>
          <a:noFill/>
        </p:spPr>
        <p:txBody>
          <a:bodyPr wrap="square" rtlCol="0">
            <a:spAutoFit/>
          </a:bodyPr>
          <a:lstStyle/>
          <a:p>
            <a:r>
              <a:rPr lang="en-IE" dirty="0"/>
              <a:t>In </a:t>
            </a:r>
            <a:r>
              <a:rPr lang="en-IE" dirty="0" smtClean="0"/>
              <a:t>average the Yellow Cab Company has the higher profit in almost all cities, whit exception on the city: Tucson.</a:t>
            </a:r>
          </a:p>
          <a:p>
            <a:endParaRPr lang="en-IE" dirty="0"/>
          </a:p>
          <a:p>
            <a:r>
              <a:rPr lang="en-IE" dirty="0" smtClean="0"/>
              <a:t>And New York is the city with higher profit, with more than $300 in average for the Yellow Cab Company.</a:t>
            </a:r>
            <a:endParaRPr lang="en-I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7994469" cy="547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88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5: How many travels each company has on each season, in total</a:t>
            </a:r>
            <a:r>
              <a:rPr lang="en-US" sz="4000" b="1" dirty="0" smtClean="0">
                <a:solidFill>
                  <a:schemeClr val="accent2"/>
                </a:solidFill>
                <a:latin typeface="+mj-lt"/>
              </a:rPr>
              <a:t>?</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8296275" y="1528355"/>
            <a:ext cx="3708491" cy="1200329"/>
          </a:xfrm>
          <a:prstGeom prst="rect">
            <a:avLst/>
          </a:prstGeom>
          <a:noFill/>
        </p:spPr>
        <p:txBody>
          <a:bodyPr wrap="square" rtlCol="0">
            <a:spAutoFit/>
          </a:bodyPr>
          <a:lstStyle/>
          <a:p>
            <a:r>
              <a:rPr lang="en-IE" dirty="0"/>
              <a:t>On total, the season fall for the company Yellow Cab has the highest percentage of taxi travels among all seasons, with 24.81%.</a:t>
            </a:r>
            <a:endParaRPr lang="en-IE"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5956663" cy="5446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663" y="2885719"/>
            <a:ext cx="5834552" cy="2136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259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6: How many travels each company has on each season, in total</a:t>
            </a:r>
            <a:r>
              <a:rPr lang="en-US" sz="4000" b="1" dirty="0" smtClean="0">
                <a:solidFill>
                  <a:schemeClr val="accent2"/>
                </a:solidFill>
                <a:latin typeface="+mj-lt"/>
              </a:rPr>
              <a:t>?</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5734595" y="1528355"/>
            <a:ext cx="6270172" cy="2031325"/>
          </a:xfrm>
          <a:prstGeom prst="rect">
            <a:avLst/>
          </a:prstGeom>
          <a:noFill/>
        </p:spPr>
        <p:txBody>
          <a:bodyPr wrap="square" rtlCol="0">
            <a:spAutoFit/>
          </a:bodyPr>
          <a:lstStyle/>
          <a:p>
            <a:r>
              <a:rPr lang="en-IE" dirty="0"/>
              <a:t>On total, the season fall for the company Yellow Cab has the highest amount of profit among all seasons, with $13002215.45 (26.36</a:t>
            </a:r>
            <a:r>
              <a:rPr lang="en-IE" dirty="0" smtClean="0"/>
              <a:t>%).</a:t>
            </a:r>
          </a:p>
          <a:p>
            <a:endParaRPr lang="en-IE" dirty="0"/>
          </a:p>
          <a:p>
            <a:r>
              <a:rPr lang="en-IE" dirty="0"/>
              <a:t>However, on average, the season spring for the company Yellow Cab has the highest amount of profit among all seasons, with $190.79.</a:t>
            </a:r>
            <a:endParaRPr lang="en-IE"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5734594" cy="5509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594" y="3584632"/>
            <a:ext cx="5316584" cy="1535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593" y="5119639"/>
            <a:ext cx="5316585" cy="159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560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4000" b="1" dirty="0" smtClean="0">
                <a:solidFill>
                  <a:schemeClr val="accent2"/>
                </a:solidFill>
                <a:latin typeface="+mj-lt"/>
              </a:rPr>
              <a:t>Business Questions 7: How many customers each company has?</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5734595" y="1528355"/>
            <a:ext cx="6270172" cy="646331"/>
          </a:xfrm>
          <a:prstGeom prst="rect">
            <a:avLst/>
          </a:prstGeom>
          <a:noFill/>
        </p:spPr>
        <p:txBody>
          <a:bodyPr wrap="square" rtlCol="0">
            <a:spAutoFit/>
          </a:bodyPr>
          <a:lstStyle/>
          <a:p>
            <a:r>
              <a:rPr lang="en-IE" dirty="0"/>
              <a:t>In total, the company Yellow Cab has 16490 (35.73%) more customers than the company Pink Cab.</a:t>
            </a:r>
            <a:endParaRPr lang="en-IE"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840480" cy="5494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506" y="2423703"/>
            <a:ext cx="7022000" cy="1155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908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Answering the </a:t>
            </a:r>
            <a:r>
              <a:rPr lang="en-US" sz="4000" b="1" dirty="0" smtClean="0">
                <a:solidFill>
                  <a:schemeClr val="accent2"/>
                </a:solidFill>
                <a:latin typeface="+mj-lt"/>
              </a:rPr>
              <a:t>Business Questions</a:t>
            </a:r>
            <a:endParaRPr lang="en-US" sz="40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339635" y="1528355"/>
            <a:ext cx="11220994" cy="2862322"/>
          </a:xfrm>
          <a:prstGeom prst="rect">
            <a:avLst/>
          </a:prstGeom>
          <a:noFill/>
        </p:spPr>
        <p:txBody>
          <a:bodyPr wrap="square" rtlCol="0">
            <a:spAutoFit/>
          </a:bodyPr>
          <a:lstStyle/>
          <a:p>
            <a:r>
              <a:rPr lang="en-IE" dirty="0"/>
              <a:t>Yellow Cab company has a higher number of taxi trips than Pink Cab company, as well as a higher profit and higher number of customers</a:t>
            </a:r>
            <a:r>
              <a:rPr lang="en-IE" dirty="0" smtClean="0"/>
              <a:t>.</a:t>
            </a:r>
          </a:p>
          <a:p>
            <a:endParaRPr lang="en-IE" dirty="0"/>
          </a:p>
          <a:p>
            <a:r>
              <a:rPr lang="en-IE" dirty="0"/>
              <a:t>The data also show that Yellow Cab has superior results in almost all cities, especially in New York, which is the city with the highest profit and higher number of taxi trips</a:t>
            </a:r>
            <a:r>
              <a:rPr lang="en-IE" dirty="0" smtClean="0"/>
              <a:t>.</a:t>
            </a:r>
          </a:p>
          <a:p>
            <a:endParaRPr lang="en-IE" dirty="0"/>
          </a:p>
          <a:p>
            <a:r>
              <a:rPr lang="en-IE" dirty="0"/>
              <a:t>The same company also stands out from the other company in relation to the season, where the fall or spring (depending which measure is more important) season shows the highest profit and number of taxi trips as well</a:t>
            </a:r>
            <a:r>
              <a:rPr lang="en-IE" dirty="0" smtClean="0"/>
              <a:t>.</a:t>
            </a:r>
          </a:p>
          <a:p>
            <a:endParaRPr lang="en-IE" dirty="0"/>
          </a:p>
          <a:p>
            <a:r>
              <a:rPr lang="en-IE" dirty="0"/>
              <a:t>Due those all information, it is recommended to invest in Yellow Cab company.</a:t>
            </a:r>
          </a:p>
        </p:txBody>
      </p:sp>
    </p:spTree>
    <p:extLst>
      <p:ext uri="{BB962C8B-B14F-4D97-AF65-F5344CB8AC3E}">
        <p14:creationId xmlns:p14="http://schemas.microsoft.com/office/powerpoint/2010/main" val="2721914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fontScale="92500" lnSpcReduction="20000"/>
          </a:bodyPr>
          <a:lstStyle/>
          <a:p>
            <a:r>
              <a:rPr lang="en-IE" sz="1800" dirty="0"/>
              <a:t>XYZ it is a private firm located is US. Due to remarkable growth in the Cab Industry in last few years and multiple key players in the market, it is planning for an investment in Cab industry and as per their Go-to-Market (G2M) strategy they want to understand the market before taking final decision.</a:t>
            </a:r>
          </a:p>
          <a:p>
            <a:pPr marL="0" indent="0">
              <a:buNone/>
            </a:pPr>
            <a:endParaRPr lang="en-US" sz="1800" dirty="0"/>
          </a:p>
          <a:p>
            <a:r>
              <a:rPr lang="en-IE" sz="1800" dirty="0"/>
              <a:t>The object of this project is providing answer of the main questions made by the company’s CEO, which are:</a:t>
            </a:r>
          </a:p>
          <a:p>
            <a:endParaRPr lang="en-IE" sz="1800" dirty="0"/>
          </a:p>
          <a:p>
            <a:r>
              <a:rPr lang="en-IE" sz="1800" dirty="0"/>
              <a:t>Which Cab companies XYZ firm should invest, in general?</a:t>
            </a:r>
          </a:p>
          <a:p>
            <a:r>
              <a:rPr lang="en-IE" sz="1800" dirty="0"/>
              <a:t>What is maximum amount of money made by each company?</a:t>
            </a:r>
          </a:p>
          <a:p>
            <a:r>
              <a:rPr lang="en-IE" sz="1800" dirty="0"/>
              <a:t>Which company provided more taxi travels?</a:t>
            </a:r>
          </a:p>
          <a:p>
            <a:r>
              <a:rPr lang="en-IE" sz="1800" dirty="0"/>
              <a:t>Which company has more customers?</a:t>
            </a:r>
          </a:p>
          <a:p>
            <a:endParaRPr lang="en-IE" sz="1800" dirty="0"/>
          </a:p>
          <a:p>
            <a:r>
              <a:rPr lang="en-IE" sz="1800" dirty="0"/>
              <a:t>Also there are secondary questions that could help the CEO decision, which are:</a:t>
            </a:r>
          </a:p>
          <a:p>
            <a:endParaRPr lang="en-IE" sz="1800" dirty="0"/>
          </a:p>
          <a:p>
            <a:r>
              <a:rPr lang="en-IE" sz="1800" dirty="0"/>
              <a:t>Which area of US the Cab companies provide higher incomes and taxi travels?</a:t>
            </a:r>
          </a:p>
          <a:p>
            <a:r>
              <a:rPr lang="en-IE" sz="1800" dirty="0"/>
              <a:t>Which season of US the Cab companies provide higher incomes and taxi travels?</a:t>
            </a:r>
            <a:endParaRPr lang="en-IE" sz="1800" dirty="0"/>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Business Problem/Understanding</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600" b="1" dirty="0" smtClean="0">
                <a:solidFill>
                  <a:schemeClr val="accent2"/>
                </a:solidFill>
                <a:latin typeface="+mj-lt"/>
              </a:rPr>
              <a:t>Hypothesis 1: The </a:t>
            </a:r>
            <a:r>
              <a:rPr lang="en-US" sz="3600" b="1" dirty="0" smtClean="0">
                <a:solidFill>
                  <a:schemeClr val="accent2"/>
                </a:solidFill>
                <a:latin typeface="+mj-lt"/>
              </a:rPr>
              <a:t>number of users of the Yellow Cab plus Pink Cab is the same number of the Total Cab users at every city.</a:t>
            </a:r>
            <a:endParaRPr lang="en-US" sz="36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11913327" cy="646331"/>
          </a:xfrm>
          <a:prstGeom prst="rect">
            <a:avLst/>
          </a:prstGeom>
          <a:noFill/>
        </p:spPr>
        <p:txBody>
          <a:bodyPr wrap="square" rtlCol="0">
            <a:spAutoFit/>
          </a:bodyPr>
          <a:lstStyle/>
          <a:p>
            <a:r>
              <a:rPr lang="en-IE" b="1" dirty="0"/>
              <a:t>FALSE</a:t>
            </a:r>
            <a:r>
              <a:rPr lang="en-IE" dirty="0"/>
              <a:t> There are others Cab companies at each state, which the range of customers in others companies floats between 70% and 99%, depending of the state.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295118"/>
            <a:ext cx="8711852" cy="4562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834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600" b="1" dirty="0" smtClean="0">
                <a:solidFill>
                  <a:schemeClr val="accent2"/>
                </a:solidFill>
                <a:latin typeface="+mj-lt"/>
              </a:rPr>
              <a:t>Hypothesis 2: The </a:t>
            </a:r>
            <a:r>
              <a:rPr lang="en-US" sz="3600" b="1" dirty="0" smtClean="0">
                <a:solidFill>
                  <a:schemeClr val="accent2"/>
                </a:solidFill>
                <a:latin typeface="+mj-lt"/>
              </a:rPr>
              <a:t>number of users of the Yellow Cab is higher than the company Pink Cab in each city.</a:t>
            </a:r>
            <a:endParaRPr lang="en-US" sz="36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11913327" cy="646331"/>
          </a:xfrm>
          <a:prstGeom prst="rect">
            <a:avLst/>
          </a:prstGeom>
          <a:noFill/>
        </p:spPr>
        <p:txBody>
          <a:bodyPr wrap="square" rtlCol="0">
            <a:spAutoFit/>
          </a:bodyPr>
          <a:lstStyle/>
          <a:p>
            <a:r>
              <a:rPr lang="en-IE" b="1" dirty="0"/>
              <a:t>FALSE</a:t>
            </a:r>
            <a:r>
              <a:rPr lang="en-IE" dirty="0"/>
              <a:t> There are cities where the Pink cab company has more customers than the Yellow cab company, cities such: San Diego, Nashville, Sacramento and </a:t>
            </a:r>
            <a:r>
              <a:rPr lang="en-IE" dirty="0" err="1"/>
              <a:t>Pitsburgh</a:t>
            </a:r>
            <a:r>
              <a:rPr lang="en-IE" dirty="0"/>
              <a: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004" y="1851520"/>
            <a:ext cx="7661367" cy="504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557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600" b="1" dirty="0" smtClean="0">
                <a:solidFill>
                  <a:schemeClr val="accent2"/>
                </a:solidFill>
                <a:latin typeface="+mj-lt"/>
              </a:rPr>
              <a:t>Hypothesis 3: People uses more taxi during New Year’s Day than other holiday in all 3 years.</a:t>
            </a:r>
            <a:endParaRPr lang="en-US" sz="36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2031325"/>
          </a:xfrm>
          <a:prstGeom prst="rect">
            <a:avLst/>
          </a:prstGeom>
          <a:noFill/>
        </p:spPr>
        <p:txBody>
          <a:bodyPr wrap="square" rtlCol="0">
            <a:spAutoFit/>
          </a:bodyPr>
          <a:lstStyle/>
          <a:p>
            <a:r>
              <a:rPr lang="en-IE" b="1" dirty="0"/>
              <a:t>FALSE</a:t>
            </a:r>
            <a:r>
              <a:rPr lang="en-IE" dirty="0"/>
              <a:t> In total, the holiday which people uses more taxis is Veterans Day, However, splitting this in years, 2016 and 2018, Thanksgiving Day is the holiday which people uses more taxis, and in 2017 the holiday is Veterans Day.</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49" y="1528355"/>
            <a:ext cx="8442417"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94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600" b="1" dirty="0" smtClean="0">
                <a:solidFill>
                  <a:schemeClr val="accent2"/>
                </a:solidFill>
                <a:latin typeface="+mj-lt"/>
              </a:rPr>
              <a:t>Hypothesis 4: The number of users for each company increases </a:t>
            </a:r>
            <a:r>
              <a:rPr lang="en-US" sz="3600" b="1" dirty="0" err="1" smtClean="0">
                <a:solidFill>
                  <a:schemeClr val="accent2"/>
                </a:solidFill>
                <a:latin typeface="+mj-lt"/>
              </a:rPr>
              <a:t>WoW</a:t>
            </a:r>
            <a:r>
              <a:rPr lang="en-US" sz="3600" b="1" dirty="0" smtClean="0">
                <a:solidFill>
                  <a:schemeClr val="accent2"/>
                </a:solidFill>
                <a:latin typeface="+mj-lt"/>
              </a:rPr>
              <a:t> (Week over Week).</a:t>
            </a:r>
            <a:endParaRPr lang="en-US" sz="36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2585323"/>
          </a:xfrm>
          <a:prstGeom prst="rect">
            <a:avLst/>
          </a:prstGeom>
          <a:noFill/>
        </p:spPr>
        <p:txBody>
          <a:bodyPr wrap="square" rtlCol="0">
            <a:spAutoFit/>
          </a:bodyPr>
          <a:lstStyle/>
          <a:p>
            <a:r>
              <a:rPr lang="en-IE" b="1" dirty="0"/>
              <a:t>FALSE</a:t>
            </a:r>
            <a:r>
              <a:rPr lang="en-IE" dirty="0"/>
              <a:t> The number of users for the company Yellow Cab company </a:t>
            </a:r>
            <a:r>
              <a:rPr lang="en-IE" dirty="0" err="1"/>
              <a:t>WoW</a:t>
            </a:r>
            <a:r>
              <a:rPr lang="en-IE" dirty="0"/>
              <a:t> (Week over Week) suffered a decrease of 2.26 percent. </a:t>
            </a:r>
            <a:endParaRPr lang="en-IE" dirty="0" smtClean="0"/>
          </a:p>
          <a:p>
            <a:endParaRPr lang="en-IE" dirty="0"/>
          </a:p>
          <a:p>
            <a:r>
              <a:rPr lang="en-IE" dirty="0" smtClean="0"/>
              <a:t>The </a:t>
            </a:r>
            <a:r>
              <a:rPr lang="en-IE" dirty="0"/>
              <a:t>number of users for the company Pink Cab company </a:t>
            </a:r>
            <a:r>
              <a:rPr lang="en-IE" dirty="0" err="1"/>
              <a:t>WoW</a:t>
            </a:r>
            <a:r>
              <a:rPr lang="en-IE" dirty="0"/>
              <a:t> (Week over Week) suffered a decrease of 2.39 percent.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036" y="1495748"/>
            <a:ext cx="7060883" cy="5396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77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400" b="1" dirty="0" smtClean="0">
                <a:solidFill>
                  <a:schemeClr val="accent2"/>
                </a:solidFill>
                <a:latin typeface="+mj-lt"/>
              </a:rPr>
              <a:t>Hypothesis 5: The amount of money made by the cab companies increase YoY (Year over Year) and </a:t>
            </a:r>
            <a:r>
              <a:rPr lang="en-US" sz="3400" b="1" dirty="0" err="1" smtClean="0">
                <a:solidFill>
                  <a:schemeClr val="accent2"/>
                </a:solidFill>
                <a:latin typeface="+mj-lt"/>
              </a:rPr>
              <a:t>MoM</a:t>
            </a:r>
            <a:r>
              <a:rPr lang="en-US" sz="3400" b="1" dirty="0" smtClean="0">
                <a:solidFill>
                  <a:schemeClr val="accent2"/>
                </a:solidFill>
                <a:latin typeface="+mj-lt"/>
              </a:rPr>
              <a:t>  (Month over Month).</a:t>
            </a:r>
            <a:endParaRPr lang="en-US" sz="3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5355312"/>
          </a:xfrm>
          <a:prstGeom prst="rect">
            <a:avLst/>
          </a:prstGeom>
          <a:noFill/>
        </p:spPr>
        <p:txBody>
          <a:bodyPr wrap="square" rtlCol="0">
            <a:spAutoFit/>
          </a:bodyPr>
          <a:lstStyle/>
          <a:p>
            <a:r>
              <a:rPr lang="en-IE" b="1" dirty="0"/>
              <a:t>FALSE</a:t>
            </a:r>
            <a:r>
              <a:rPr lang="en-IE" dirty="0"/>
              <a:t> The amount of money made by the company Yellow Cab company YoY (Year over Year) suffered a decrease of 1.48 percent. And the amount of money made by the company Pink Cab company YoY (Year over Year) suffered a decrease of 4.58 percent</a:t>
            </a:r>
            <a:r>
              <a:rPr lang="en-IE" dirty="0" smtClean="0"/>
              <a:t>.</a:t>
            </a:r>
          </a:p>
          <a:p>
            <a:endParaRPr lang="en-IE" dirty="0"/>
          </a:p>
          <a:p>
            <a:r>
              <a:rPr lang="en-IE" dirty="0"/>
              <a:t>However, the amount of money made by the company Yellow Cab company </a:t>
            </a:r>
            <a:r>
              <a:rPr lang="en-IE" dirty="0" err="1"/>
              <a:t>MoM</a:t>
            </a:r>
            <a:r>
              <a:rPr lang="en-IE" dirty="0"/>
              <a:t> (Month over Month) suffered an increase of 1.81 percent. And the amount of money made by the company Pink Cab company </a:t>
            </a:r>
            <a:r>
              <a:rPr lang="en-IE" dirty="0" err="1"/>
              <a:t>MoM</a:t>
            </a:r>
            <a:r>
              <a:rPr lang="en-IE" dirty="0"/>
              <a:t> (Month over Month) suffered an increase of 3.94 percent.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091" y="1528355"/>
            <a:ext cx="8542884" cy="424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331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400" b="1" dirty="0" smtClean="0">
                <a:solidFill>
                  <a:schemeClr val="accent2"/>
                </a:solidFill>
                <a:latin typeface="+mj-lt"/>
              </a:rPr>
              <a:t>Hypothesis 6: The number of travels made by the cab companies increase YoY (Year over Year) and </a:t>
            </a:r>
            <a:r>
              <a:rPr lang="en-US" sz="3400" b="1" dirty="0" err="1" smtClean="0">
                <a:solidFill>
                  <a:schemeClr val="accent2"/>
                </a:solidFill>
                <a:latin typeface="+mj-lt"/>
              </a:rPr>
              <a:t>MoM</a:t>
            </a:r>
            <a:r>
              <a:rPr lang="en-US" sz="3400" b="1" dirty="0" smtClean="0">
                <a:solidFill>
                  <a:schemeClr val="accent2"/>
                </a:solidFill>
                <a:latin typeface="+mj-lt"/>
              </a:rPr>
              <a:t>  (Month over Month).</a:t>
            </a:r>
            <a:endParaRPr lang="en-US" sz="3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5355312"/>
          </a:xfrm>
          <a:prstGeom prst="rect">
            <a:avLst/>
          </a:prstGeom>
          <a:noFill/>
        </p:spPr>
        <p:txBody>
          <a:bodyPr wrap="square" rtlCol="0">
            <a:spAutoFit/>
          </a:bodyPr>
          <a:lstStyle/>
          <a:p>
            <a:r>
              <a:rPr lang="en-IE" b="1" dirty="0" smtClean="0"/>
              <a:t>TRUE </a:t>
            </a:r>
            <a:r>
              <a:rPr lang="en-IE" dirty="0" smtClean="0"/>
              <a:t>The </a:t>
            </a:r>
            <a:r>
              <a:rPr lang="en-IE" dirty="0"/>
              <a:t>number of travels made by the company Yellow Cab company YoY (Year over Year) suffered a decrease of 7.06 percent. And the number of travels made by the company Pink Cab company YoY (Year over Year) suffered a decrease of 8.01 percent</a:t>
            </a:r>
            <a:r>
              <a:rPr lang="en-IE" dirty="0" smtClean="0"/>
              <a:t>.</a:t>
            </a:r>
          </a:p>
          <a:p>
            <a:endParaRPr lang="en-IE" dirty="0"/>
          </a:p>
          <a:p>
            <a:r>
              <a:rPr lang="en-IE" dirty="0"/>
              <a:t>Also, the number of travels made by the company Yellow Cab company </a:t>
            </a:r>
            <a:r>
              <a:rPr lang="en-IE" dirty="0" err="1"/>
              <a:t>MoM</a:t>
            </a:r>
            <a:r>
              <a:rPr lang="en-IE" dirty="0"/>
              <a:t> (Month over Month) suffered an increase of 3.35 percent. And the number of travels of money made by the company Pink Cab company </a:t>
            </a:r>
            <a:r>
              <a:rPr lang="en-IE" dirty="0" err="1"/>
              <a:t>MoM</a:t>
            </a:r>
            <a:r>
              <a:rPr lang="en-IE" dirty="0"/>
              <a:t> (Month over Month) suffered an increase of 4.11 percent.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48" y="1528355"/>
            <a:ext cx="8511769" cy="424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6511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400" b="1" dirty="0" smtClean="0">
                <a:solidFill>
                  <a:schemeClr val="accent2"/>
                </a:solidFill>
                <a:latin typeface="+mj-lt"/>
              </a:rPr>
              <a:t>Hypothesis 7: Companies make more profit during the </a:t>
            </a:r>
            <a:r>
              <a:rPr lang="en-US" sz="3400" b="1" dirty="0" err="1" smtClean="0">
                <a:solidFill>
                  <a:schemeClr val="accent2"/>
                </a:solidFill>
                <a:latin typeface="+mj-lt"/>
              </a:rPr>
              <a:t>seconde</a:t>
            </a:r>
            <a:r>
              <a:rPr lang="en-US" sz="3400" b="1" dirty="0" smtClean="0">
                <a:solidFill>
                  <a:schemeClr val="accent2"/>
                </a:solidFill>
                <a:latin typeface="+mj-lt"/>
              </a:rPr>
              <a:t> semester of the year.</a:t>
            </a:r>
            <a:endParaRPr lang="en-US" sz="3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2862322"/>
          </a:xfrm>
          <a:prstGeom prst="rect">
            <a:avLst/>
          </a:prstGeom>
          <a:noFill/>
        </p:spPr>
        <p:txBody>
          <a:bodyPr wrap="square" rtlCol="0">
            <a:spAutoFit/>
          </a:bodyPr>
          <a:lstStyle/>
          <a:p>
            <a:r>
              <a:rPr lang="en-IE" b="1" dirty="0" smtClean="0"/>
              <a:t>TRUE </a:t>
            </a:r>
            <a:r>
              <a:rPr lang="en-IE" dirty="0"/>
              <a:t>In total and in the second semester, the company Yellow Cab make $3770264.7852 (7.64%) more profit than the first semester.</a:t>
            </a:r>
          </a:p>
          <a:p>
            <a:endParaRPr lang="en-IE" dirty="0" smtClean="0"/>
          </a:p>
          <a:p>
            <a:r>
              <a:rPr lang="en-IE" dirty="0" smtClean="0"/>
              <a:t>And </a:t>
            </a:r>
            <a:r>
              <a:rPr lang="en-IE" dirty="0"/>
              <a:t>in the second semester, the company Pink Cab make $2134648.873 (4.33%) more profit than the first semester.</a:t>
            </a:r>
          </a:p>
          <a:p>
            <a:endParaRPr lang="en-IE"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493" y="1371600"/>
            <a:ext cx="5800507"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4390677"/>
            <a:ext cx="5167712" cy="1213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271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400" b="1" dirty="0" smtClean="0">
                <a:solidFill>
                  <a:schemeClr val="accent2"/>
                </a:solidFill>
                <a:latin typeface="+mj-lt"/>
              </a:rPr>
              <a:t>Hypothesis 8: People with the amount of income higher than the median uses  more taxi.</a:t>
            </a:r>
            <a:endParaRPr lang="en-US" sz="3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2031325"/>
          </a:xfrm>
          <a:prstGeom prst="rect">
            <a:avLst/>
          </a:prstGeom>
          <a:noFill/>
        </p:spPr>
        <p:txBody>
          <a:bodyPr wrap="square" rtlCol="0">
            <a:spAutoFit/>
          </a:bodyPr>
          <a:lstStyle/>
          <a:p>
            <a:r>
              <a:rPr lang="en-IE" b="1" dirty="0" smtClean="0"/>
              <a:t>FALSE </a:t>
            </a:r>
            <a:r>
              <a:rPr lang="en-IE" dirty="0"/>
              <a:t>People with the amount of income higher than the median uses less taxi than people which has income inferior than median, however this difference is minimal, which is 1 for Pink Cab company and 3 for Yellow Cab company.</a:t>
            </a:r>
            <a:endParaRPr lang="en-IE"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587" y="1371600"/>
            <a:ext cx="60960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3715974"/>
            <a:ext cx="5761043" cy="1169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498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400" b="1" dirty="0" smtClean="0">
                <a:solidFill>
                  <a:schemeClr val="accent2"/>
                </a:solidFill>
                <a:latin typeface="+mj-lt"/>
              </a:rPr>
              <a:t>Hypothesis 9: Men use more cash than women.</a:t>
            </a:r>
            <a:endParaRPr lang="en-US" sz="3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923330"/>
          </a:xfrm>
          <a:prstGeom prst="rect">
            <a:avLst/>
          </a:prstGeom>
          <a:noFill/>
        </p:spPr>
        <p:txBody>
          <a:bodyPr wrap="square" rtlCol="0">
            <a:spAutoFit/>
          </a:bodyPr>
          <a:lstStyle/>
          <a:p>
            <a:r>
              <a:rPr lang="en-IE" b="1" dirty="0" smtClean="0"/>
              <a:t>TRUE </a:t>
            </a:r>
            <a:r>
              <a:rPr lang="en-IE" dirty="0"/>
              <a:t>In total, the number of men using cash is 20978 (5.84%) more than women.</a:t>
            </a:r>
            <a:endParaRPr lang="en-IE"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6525"/>
            <a:ext cx="5023172" cy="107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469" y="1371600"/>
            <a:ext cx="6127531"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532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400" b="1" dirty="0" smtClean="0">
                <a:solidFill>
                  <a:schemeClr val="accent2"/>
                </a:solidFill>
                <a:latin typeface="+mj-lt"/>
              </a:rPr>
              <a:t>Hypothesis 10: Young people use more taxi than old people.</a:t>
            </a:r>
            <a:endParaRPr lang="en-US" sz="3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470909" cy="923330"/>
          </a:xfrm>
          <a:prstGeom prst="rect">
            <a:avLst/>
          </a:prstGeom>
          <a:noFill/>
        </p:spPr>
        <p:txBody>
          <a:bodyPr wrap="square" rtlCol="0">
            <a:spAutoFit/>
          </a:bodyPr>
          <a:lstStyle/>
          <a:p>
            <a:r>
              <a:rPr lang="en-IE" b="1" dirty="0" smtClean="0"/>
              <a:t>TRUE </a:t>
            </a:r>
            <a:r>
              <a:rPr lang="en-IE" dirty="0"/>
              <a:t>In total, there are 166884 (46.44%) young people more using taxi than old people.</a:t>
            </a:r>
            <a:endParaRPr lang="en-IE"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589" y="1371600"/>
            <a:ext cx="5904411"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2657474"/>
            <a:ext cx="5639753" cy="1091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46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11389093" cy="3970318"/>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r>
              <a:rPr lang="en-IE" dirty="0"/>
              <a:t>There are </a:t>
            </a:r>
            <a:r>
              <a:rPr lang="en-IE" dirty="0" smtClean="0"/>
              <a:t>6 </a:t>
            </a:r>
            <a:r>
              <a:rPr lang="en-IE" dirty="0"/>
              <a:t>different datasets </a:t>
            </a:r>
            <a:r>
              <a:rPr lang="en-IE" dirty="0" smtClean="0"/>
              <a:t>providing a total of 20 attributes:</a:t>
            </a:r>
          </a:p>
          <a:p>
            <a:endParaRPr lang="en-IE" dirty="0"/>
          </a:p>
          <a:p>
            <a:pPr marL="285750" indent="-285750">
              <a:buFont typeface="Arial" panose="020B0604020202020204" pitchFamily="34" charset="0"/>
              <a:buChar char="•"/>
            </a:pPr>
            <a:r>
              <a:rPr lang="en-IE" dirty="0"/>
              <a:t>Cab_Data.csv – this file includes details of transaction for 2 cab companies;</a:t>
            </a:r>
          </a:p>
          <a:p>
            <a:pPr marL="285750" indent="-285750">
              <a:buFont typeface="Arial" panose="020B0604020202020204" pitchFamily="34" charset="0"/>
              <a:buChar char="•"/>
            </a:pPr>
            <a:r>
              <a:rPr lang="en-IE" dirty="0"/>
              <a:t>Customer_ID.csv – </a:t>
            </a:r>
            <a:r>
              <a:rPr lang="en-IE" dirty="0" smtClean="0"/>
              <a:t>this contains </a:t>
            </a:r>
            <a:r>
              <a:rPr lang="en-IE" dirty="0"/>
              <a:t>a unique identifier which links the customer’s demographic details;</a:t>
            </a:r>
          </a:p>
          <a:p>
            <a:pPr marL="285750" indent="-285750">
              <a:buFont typeface="Arial" panose="020B0604020202020204" pitchFamily="34" charset="0"/>
              <a:buChar char="•"/>
            </a:pPr>
            <a:r>
              <a:rPr lang="en-IE" dirty="0"/>
              <a:t>Transaction_ID.csv – this is a mapping table that contains transaction to customer mapping and payment mode;</a:t>
            </a:r>
          </a:p>
          <a:p>
            <a:pPr marL="285750" indent="-285750">
              <a:buFont typeface="Arial" panose="020B0604020202020204" pitchFamily="34" charset="0"/>
              <a:buChar char="•"/>
            </a:pPr>
            <a:r>
              <a:rPr lang="en-IE" dirty="0"/>
              <a:t>City.csv – this file contains list of US cities, their population and number of cab users.</a:t>
            </a:r>
          </a:p>
          <a:p>
            <a:pPr marL="285750" indent="-285750">
              <a:buFont typeface="Arial" panose="020B0604020202020204" pitchFamily="34" charset="0"/>
              <a:buChar char="•"/>
            </a:pPr>
            <a:r>
              <a:rPr lang="en-IE" dirty="0"/>
              <a:t>States – this file contains list of US cities, regions and divisions. – </a:t>
            </a:r>
            <a:endParaRPr lang="en-IE" dirty="0" smtClean="0"/>
          </a:p>
          <a:p>
            <a:pPr marL="285750" indent="-285750">
              <a:buFont typeface="Arial" panose="020B0604020202020204" pitchFamily="34" charset="0"/>
              <a:buChar char="•"/>
            </a:pPr>
            <a:r>
              <a:rPr lang="en-IE" dirty="0" smtClean="0"/>
              <a:t>US-federal-holidays-2011-2020 </a:t>
            </a:r>
            <a:r>
              <a:rPr lang="en-IE" dirty="0"/>
              <a:t>– this file contains list of US holidays from 2011 to 2020. </a:t>
            </a:r>
            <a:endParaRPr lang="en-IE" dirty="0" smtClean="0"/>
          </a:p>
          <a:p>
            <a:pPr marL="285750" indent="-285750">
              <a:buFont typeface="Arial" panose="020B0604020202020204" pitchFamily="34" charset="0"/>
              <a:buChar char="•"/>
            </a:pPr>
            <a:endParaRPr lang="en-IE" dirty="0"/>
          </a:p>
          <a:p>
            <a:r>
              <a:rPr lang="en-US" dirty="0"/>
              <a:t>A merge method is used to merge all datasets in one big dataset.</a:t>
            </a:r>
          </a:p>
          <a:p>
            <a:endParaRPr lang="en-US" dirty="0" smtClean="0"/>
          </a:p>
          <a:p>
            <a:endParaRPr lang="en-US" dirty="0"/>
          </a:p>
          <a:p>
            <a:endParaRPr lang="en-US"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a:t>
            </a:r>
            <a:r>
              <a:rPr lang="en-US" b="1" dirty="0" smtClean="0">
                <a:solidFill>
                  <a:schemeClr val="accent2"/>
                </a:solidFill>
              </a:rPr>
              <a:t>Understanding</a:t>
            </a:r>
            <a:endParaRPr lang="en-US" b="1" dirty="0">
              <a:solidFill>
                <a:schemeClr val="accent2"/>
              </a:solidFill>
            </a:endParaRPr>
          </a:p>
        </p:txBody>
      </p:sp>
    </p:spTree>
    <p:extLst>
      <p:ext uri="{BB962C8B-B14F-4D97-AF65-F5344CB8AC3E}">
        <p14:creationId xmlns:p14="http://schemas.microsoft.com/office/powerpoint/2010/main" val="1489297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7AF0DD-367D-6B4B-97E6-2985AC7CE4BB}"/>
              </a:ext>
            </a:extLst>
          </p:cNvPr>
          <p:cNvSpPr txBox="1"/>
          <p:nvPr/>
        </p:nvSpPr>
        <p:spPr>
          <a:xfrm>
            <a:off x="0" y="1371600"/>
            <a:ext cx="12192000" cy="1754326"/>
          </a:xfrm>
          <a:prstGeom prst="rect">
            <a:avLst/>
          </a:prstGeom>
          <a:noFill/>
        </p:spPr>
        <p:txBody>
          <a:bodyPr wrap="square" rtlCol="0">
            <a:spAutoFit/>
          </a:bodyPr>
          <a:lstStyle/>
          <a:p>
            <a:endParaRPr lang="en-IE" dirty="0" smtClean="0"/>
          </a:p>
          <a:p>
            <a:r>
              <a:rPr lang="en-IE" dirty="0" smtClean="0"/>
              <a:t>Yellow </a:t>
            </a:r>
            <a:r>
              <a:rPr lang="en-IE" dirty="0"/>
              <a:t>Cab Company has that percentage higher than Pink Cab Company:</a:t>
            </a:r>
          </a:p>
          <a:p>
            <a:endParaRPr lang="en-IE" dirty="0" smtClean="0"/>
          </a:p>
          <a:p>
            <a:pPr marL="285750" indent="-285750">
              <a:buFont typeface="Arial" panose="020B0604020202020204" pitchFamily="34" charset="0"/>
              <a:buChar char="•"/>
            </a:pPr>
            <a:r>
              <a:rPr lang="en-IE" dirty="0" smtClean="0"/>
              <a:t>Number </a:t>
            </a:r>
            <a:r>
              <a:rPr lang="en-IE" dirty="0"/>
              <a:t>of taxi trips (52.86%);</a:t>
            </a:r>
          </a:p>
          <a:p>
            <a:pPr marL="285750" indent="-285750">
              <a:buFont typeface="Arial" panose="020B0604020202020204" pitchFamily="34" charset="0"/>
              <a:buChar char="•"/>
            </a:pPr>
            <a:r>
              <a:rPr lang="en-IE" dirty="0"/>
              <a:t>Profit (78.48%);</a:t>
            </a:r>
          </a:p>
          <a:p>
            <a:pPr marL="285750" indent="-285750">
              <a:buFont typeface="Arial" panose="020B0604020202020204" pitchFamily="34" charset="0"/>
              <a:buChar char="•"/>
            </a:pPr>
            <a:r>
              <a:rPr lang="en-IE" dirty="0"/>
              <a:t>Number of customers (35.73%).</a:t>
            </a:r>
          </a:p>
        </p:txBody>
      </p:sp>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Final Results</a:t>
            </a:r>
            <a:endParaRPr lang="en-US" sz="4400" dirty="0">
              <a:solidFill>
                <a:schemeClr val="accent2"/>
              </a:solidFill>
              <a:latin typeface="+mj-lt"/>
            </a:endParaRPr>
          </a:p>
        </p:txBody>
      </p:sp>
    </p:spTree>
    <p:extLst>
      <p:ext uri="{BB962C8B-B14F-4D97-AF65-F5344CB8AC3E}">
        <p14:creationId xmlns:p14="http://schemas.microsoft.com/office/powerpoint/2010/main" val="1849570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7AF0DD-367D-6B4B-97E6-2985AC7CE4BB}"/>
              </a:ext>
            </a:extLst>
          </p:cNvPr>
          <p:cNvSpPr txBox="1"/>
          <p:nvPr/>
        </p:nvSpPr>
        <p:spPr>
          <a:xfrm>
            <a:off x="0" y="1371600"/>
            <a:ext cx="12192000" cy="5355312"/>
          </a:xfrm>
          <a:prstGeom prst="rect">
            <a:avLst/>
          </a:prstGeom>
          <a:noFill/>
        </p:spPr>
        <p:txBody>
          <a:bodyPr wrap="square" rtlCol="0">
            <a:spAutoFit/>
          </a:bodyPr>
          <a:lstStyle/>
          <a:p>
            <a:endParaRPr lang="en-IE" dirty="0" smtClean="0"/>
          </a:p>
          <a:p>
            <a:r>
              <a:rPr lang="en-IE" dirty="0"/>
              <a:t>In conclusion, Yellow Cab Company has a higher number of taxi trips than Pink Cab Company, as well as a higher profit and higher number of customers.</a:t>
            </a:r>
            <a:br>
              <a:rPr lang="en-IE" dirty="0"/>
            </a:br>
            <a:r>
              <a:rPr lang="en-IE" dirty="0"/>
              <a:t/>
            </a:r>
            <a:br>
              <a:rPr lang="en-IE" dirty="0"/>
            </a:br>
            <a:endParaRPr lang="en-IE" dirty="0"/>
          </a:p>
          <a:p>
            <a:r>
              <a:rPr lang="en-IE" dirty="0"/>
              <a:t>The data also show that Yellow Cab has superior results in almost all cities, especially in New York, which is the city with the highest profit and higher number of taxi trips.</a:t>
            </a:r>
            <a:br>
              <a:rPr lang="en-IE" dirty="0"/>
            </a:br>
            <a:r>
              <a:rPr lang="en-IE" dirty="0"/>
              <a:t/>
            </a:r>
            <a:br>
              <a:rPr lang="en-IE" dirty="0"/>
            </a:br>
            <a:endParaRPr lang="en-IE" dirty="0"/>
          </a:p>
          <a:p>
            <a:r>
              <a:rPr lang="en-IE" dirty="0"/>
              <a:t>The same company also stands out from the other company in relation to the season, where the fall or spring (depending which measure is more important) season shows the highest profit and number of taxi trips as well.</a:t>
            </a:r>
            <a:br>
              <a:rPr lang="en-IE" dirty="0"/>
            </a:br>
            <a:r>
              <a:rPr lang="en-IE" dirty="0"/>
              <a:t/>
            </a:r>
            <a:br>
              <a:rPr lang="en-IE" dirty="0"/>
            </a:br>
            <a:endParaRPr lang="en-IE" dirty="0"/>
          </a:p>
          <a:p>
            <a:r>
              <a:rPr lang="en-IE" dirty="0"/>
              <a:t>Also other insights provided by the hypotheses, inform that Yellow Cab Company present better results than Pink Cab Company, however some of them shows that the number of taxi trips, the profit and the number of customers, for both Companies, are decreasing over the year, giving space for other Cab companies.</a:t>
            </a:r>
            <a:br>
              <a:rPr lang="en-IE" dirty="0"/>
            </a:br>
            <a:r>
              <a:rPr lang="en-IE" dirty="0"/>
              <a:t/>
            </a:r>
            <a:br>
              <a:rPr lang="en-IE" dirty="0"/>
            </a:br>
            <a:endParaRPr lang="en-IE" dirty="0"/>
          </a:p>
          <a:p>
            <a:r>
              <a:rPr lang="en-IE" dirty="0"/>
              <a:t>Due those all information, it is recommended to invest in Yellow Cab Company.</a:t>
            </a:r>
          </a:p>
        </p:txBody>
      </p:sp>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Conclusion</a:t>
            </a:r>
            <a:endParaRPr lang="en-US" sz="4400" dirty="0">
              <a:solidFill>
                <a:schemeClr val="accent2"/>
              </a:solidFill>
              <a:latin typeface="+mj-lt"/>
            </a:endParaRPr>
          </a:p>
        </p:txBody>
      </p:sp>
    </p:spTree>
    <p:extLst>
      <p:ext uri="{BB962C8B-B14F-4D97-AF65-F5344CB8AC3E}">
        <p14:creationId xmlns:p14="http://schemas.microsoft.com/office/powerpoint/2010/main" val="3454007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7AF0DD-367D-6B4B-97E6-2985AC7CE4BB}"/>
              </a:ext>
            </a:extLst>
          </p:cNvPr>
          <p:cNvSpPr txBox="1"/>
          <p:nvPr/>
        </p:nvSpPr>
        <p:spPr>
          <a:xfrm>
            <a:off x="0" y="1371600"/>
            <a:ext cx="12192000" cy="1200329"/>
          </a:xfrm>
          <a:prstGeom prst="rect">
            <a:avLst/>
          </a:prstGeom>
          <a:noFill/>
        </p:spPr>
        <p:txBody>
          <a:bodyPr wrap="square" rtlCol="0">
            <a:spAutoFit/>
          </a:bodyPr>
          <a:lstStyle/>
          <a:p>
            <a:endParaRPr lang="en-IE" dirty="0" smtClean="0"/>
          </a:p>
          <a:p>
            <a:r>
              <a:rPr lang="en-IE" dirty="0"/>
              <a:t>Other project that can be made with this dataset is the exploration data analyses, which identify the best’s attributes in order to apply machine learning algorithms, with the objective to predict the number of taxi trips, the profit or the number of customers for each company.</a:t>
            </a:r>
          </a:p>
        </p:txBody>
      </p:sp>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Next Steps</a:t>
            </a:r>
            <a:endParaRPr lang="en-US" sz="4400" dirty="0">
              <a:solidFill>
                <a:schemeClr val="accent2"/>
              </a:solidFill>
              <a:latin typeface="+mj-lt"/>
            </a:endParaRPr>
          </a:p>
        </p:txBody>
      </p:sp>
    </p:spTree>
    <p:extLst>
      <p:ext uri="{BB962C8B-B14F-4D97-AF65-F5344CB8AC3E}">
        <p14:creationId xmlns:p14="http://schemas.microsoft.com/office/powerpoint/2010/main" val="236145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xmlns=""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11389093" cy="5078313"/>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r>
              <a:rPr lang="en-US" b="1" dirty="0"/>
              <a:t>Assumptions:</a:t>
            </a:r>
          </a:p>
          <a:p>
            <a:endParaRPr lang="en-US" b="1" dirty="0"/>
          </a:p>
          <a:p>
            <a:r>
              <a:rPr lang="en-IE" dirty="0"/>
              <a:t>For further analysis, it is necessary to know the period of time of each season on US, those information will be included in a variable called Season. According to the website: </a:t>
            </a:r>
            <a:r>
              <a:rPr lang="en-IE" dirty="0">
                <a:hlinkClick r:id="rId2"/>
              </a:rPr>
              <a:t>https://www.timeanddate.com/calendar/aboutseasons.html</a:t>
            </a:r>
            <a:r>
              <a:rPr lang="en-IE" dirty="0"/>
              <a:t>, each season is specified on the followed days:</a:t>
            </a:r>
          </a:p>
          <a:p>
            <a:endParaRPr lang="en-IE" dirty="0"/>
          </a:p>
          <a:p>
            <a:pPr marL="285750" indent="-285750">
              <a:buFont typeface="Arial" panose="020B0604020202020204" pitchFamily="34" charset="0"/>
              <a:buChar char="•"/>
            </a:pPr>
            <a:r>
              <a:rPr lang="en-IE" dirty="0"/>
              <a:t>spring runs from March 1 to May 31;</a:t>
            </a:r>
          </a:p>
          <a:p>
            <a:pPr marL="285750" indent="-285750">
              <a:buFont typeface="Arial" panose="020B0604020202020204" pitchFamily="34" charset="0"/>
              <a:buChar char="•"/>
            </a:pPr>
            <a:r>
              <a:rPr lang="en-IE" dirty="0"/>
              <a:t>summer runs from June 1 to August 31;</a:t>
            </a:r>
          </a:p>
          <a:p>
            <a:pPr marL="285750" indent="-285750">
              <a:buFont typeface="Arial" panose="020B0604020202020204" pitchFamily="34" charset="0"/>
              <a:buChar char="•"/>
            </a:pPr>
            <a:r>
              <a:rPr lang="en-IE" dirty="0"/>
              <a:t>fall (autumn) runs from September 1 to November 30; and</a:t>
            </a:r>
          </a:p>
          <a:p>
            <a:pPr marL="285750" indent="-285750">
              <a:buFont typeface="Arial" panose="020B0604020202020204" pitchFamily="34" charset="0"/>
              <a:buChar char="•"/>
            </a:pPr>
            <a:r>
              <a:rPr lang="en-IE" dirty="0"/>
              <a:t>winter runs from December 1 to February 28 (February 29 in a leap year</a:t>
            </a:r>
            <a:r>
              <a:rPr lang="en-IE" dirty="0" smtClean="0"/>
              <a:t>).</a:t>
            </a:r>
          </a:p>
          <a:p>
            <a:pPr marL="285750" indent="-285750">
              <a:buFont typeface="Arial" panose="020B0604020202020204" pitchFamily="34" charset="0"/>
              <a:buChar char="•"/>
            </a:pPr>
            <a:endParaRPr lang="en-IE" dirty="0"/>
          </a:p>
          <a:p>
            <a:r>
              <a:rPr lang="en-IE" dirty="0"/>
              <a:t>Due the dataset City.csv does not inform the State of two cities: SILICON VALLEY and ORANGE COUNTY, it is necessary specify the States of them. According to the website: </a:t>
            </a:r>
            <a:r>
              <a:rPr lang="en-IE" dirty="0">
                <a:hlinkClick r:id="rId3"/>
              </a:rPr>
              <a:t>https://www.britannica.com/place/Silicon-Valley-region-California</a:t>
            </a:r>
            <a:r>
              <a:rPr lang="en-IE" dirty="0"/>
              <a:t>, The SILICON VALLEY State is California, CA. Also according to the website: </a:t>
            </a:r>
            <a:r>
              <a:rPr lang="en-IE" dirty="0">
                <a:hlinkClick r:id="rId4"/>
              </a:rPr>
              <a:t>https://en.wikipedia.org/wiki/Orange_County,_California</a:t>
            </a:r>
            <a:r>
              <a:rPr lang="en-IE" dirty="0"/>
              <a:t>, The ORANGE COUNTY State is California, CA</a:t>
            </a:r>
            <a:r>
              <a:rPr lang="en-IE" dirty="0" smtClean="0"/>
              <a:t>.</a:t>
            </a:r>
          </a:p>
          <a:p>
            <a:endParaRPr lang="en-IE" dirty="0"/>
          </a:p>
          <a:p>
            <a:r>
              <a:rPr lang="en-IE" dirty="0" smtClean="0"/>
              <a:t>Profit attribute is calculated based on </a:t>
            </a:r>
            <a:r>
              <a:rPr lang="en-IE" dirty="0"/>
              <a:t>the attributes </a:t>
            </a:r>
            <a:r>
              <a:rPr lang="en-IE" dirty="0" err="1"/>
              <a:t>Price_Charged</a:t>
            </a:r>
            <a:r>
              <a:rPr lang="en-IE" dirty="0"/>
              <a:t> and </a:t>
            </a:r>
            <a:r>
              <a:rPr lang="en-IE" dirty="0" err="1" smtClean="0"/>
              <a:t>Cost_of_Trip</a:t>
            </a:r>
            <a:r>
              <a:rPr lang="en-IE" dirty="0" smtClean="0"/>
              <a:t>.</a:t>
            </a:r>
            <a:endParaRPr lang="en-IE"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smtClean="0">
                <a:solidFill>
                  <a:schemeClr val="accent2"/>
                </a:solidFill>
              </a:rPr>
              <a:t>Business Assumptions</a:t>
            </a:r>
            <a:endParaRPr lang="en-US" b="1" dirty="0">
              <a:solidFill>
                <a:schemeClr val="accent2"/>
              </a:solidFill>
            </a:endParaRPr>
          </a:p>
        </p:txBody>
      </p:sp>
    </p:spTree>
    <p:extLst>
      <p:ext uri="{BB962C8B-B14F-4D97-AF65-F5344CB8AC3E}">
        <p14:creationId xmlns:p14="http://schemas.microsoft.com/office/powerpoint/2010/main" val="2383065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11389093" cy="5632311"/>
          </a:xfrm>
          <a:prstGeom prst="rect">
            <a:avLst/>
          </a:prstGeom>
          <a:noFill/>
        </p:spPr>
        <p:txBody>
          <a:bodyPr wrap="square" rtlCol="0">
            <a:spAutoFit/>
          </a:bodyPr>
          <a:lstStyle/>
          <a:p>
            <a:r>
              <a:rPr lang="en-IE" dirty="0"/>
              <a:t>The answer for which Cab company XYZ firm should invest can be answered as 2 different ways:</a:t>
            </a:r>
            <a:br>
              <a:rPr lang="en-IE" dirty="0"/>
            </a:br>
            <a:endParaRPr lang="en-IE" dirty="0"/>
          </a:p>
          <a:p>
            <a:r>
              <a:rPr lang="en-IE" b="1" dirty="0"/>
              <a:t>First part:</a:t>
            </a:r>
            <a:r>
              <a:rPr lang="en-IE" dirty="0"/>
              <a:t> How much money, taxi travels and customers each company made?</a:t>
            </a:r>
          </a:p>
          <a:p>
            <a:r>
              <a:rPr lang="en-IE" dirty="0"/>
              <a:t>1º - Group the variable Company by the variable Profit, and sum the amount of price for each company. This method shows a general perspective about each company in all cities and years.</a:t>
            </a:r>
          </a:p>
          <a:p>
            <a:r>
              <a:rPr lang="en-IE" dirty="0"/>
              <a:t>2º - For taxi travels, it is possible do the same method, however, it is necessary replace the variable Profit by the variable Transaction Id.</a:t>
            </a:r>
          </a:p>
          <a:p>
            <a:r>
              <a:rPr lang="en-IE" dirty="0"/>
              <a:t>3º - For customers, it is possible do the same method, however, it is necessary eliminate the duplications and replace the variable Profit by the variable Customer Id.</a:t>
            </a:r>
            <a:br>
              <a:rPr lang="en-IE" dirty="0"/>
            </a:br>
            <a:endParaRPr lang="en-IE" dirty="0"/>
          </a:p>
          <a:p>
            <a:r>
              <a:rPr lang="en-IE" b="1" dirty="0"/>
              <a:t>Second part:</a:t>
            </a:r>
            <a:r>
              <a:rPr lang="en-IE" dirty="0"/>
              <a:t> Here it is made a verification of the amount of money and taxi travels by region and season.</a:t>
            </a:r>
          </a:p>
          <a:p>
            <a:r>
              <a:rPr lang="en-IE" b="1" dirty="0"/>
              <a:t>1º</a:t>
            </a:r>
            <a:r>
              <a:rPr lang="en-IE" dirty="0"/>
              <a:t> - Group the variable Company by the variable Profit and Region, and sum the amount of price for each company. This method shows a specific perspective about each company in each region. For taxi travels, it is possible do the same method; however, it is necessary replace the variable Profit by the variable Transaction Id.</a:t>
            </a:r>
          </a:p>
          <a:p>
            <a:r>
              <a:rPr lang="en-IE" b="1" dirty="0"/>
              <a:t>2º</a:t>
            </a:r>
            <a:r>
              <a:rPr lang="en-IE" dirty="0"/>
              <a:t> - Same method is used than first one, however replace the variable Region by Season. This method shows a specific perspective about each company in each season.</a:t>
            </a:r>
            <a:br>
              <a:rPr lang="en-IE" dirty="0"/>
            </a:br>
            <a:endParaRPr lang="en-IE" dirty="0"/>
          </a:p>
          <a:p>
            <a:r>
              <a:rPr lang="en-IE" dirty="0"/>
              <a:t>The general and specific overview about price and clients will help the decision about which company XYZ should invest.</a:t>
            </a:r>
            <a:br>
              <a:rPr lang="en-IE" dirty="0"/>
            </a:br>
            <a:r>
              <a:rPr lang="en-IE" dirty="0"/>
              <a:t/>
            </a:r>
            <a:br>
              <a:rPr lang="en-IE" dirty="0"/>
            </a:br>
            <a:r>
              <a:rPr lang="en-IE" dirty="0"/>
              <a:t>Furthermore hypotheses will be created to influence that decision as well.</a:t>
            </a:r>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smtClean="0">
                <a:solidFill>
                  <a:schemeClr val="accent2"/>
                </a:solidFill>
              </a:rPr>
              <a:t>Solution Strategy</a:t>
            </a:r>
            <a:endParaRPr lang="en-US" b="1" dirty="0">
              <a:solidFill>
                <a:schemeClr val="accent2"/>
              </a:solidFill>
            </a:endParaRPr>
          </a:p>
        </p:txBody>
      </p:sp>
    </p:spTree>
    <p:extLst>
      <p:ext uri="{BB962C8B-B14F-4D97-AF65-F5344CB8AC3E}">
        <p14:creationId xmlns:p14="http://schemas.microsoft.com/office/powerpoint/2010/main" val="3790803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Data Numerical Descriptive Statistics</a:t>
            </a:r>
            <a:endParaRPr lang="en-US" sz="4400" b="1" dirty="0">
              <a:solidFill>
                <a:schemeClr val="bg2">
                  <a:lumMod val="25000"/>
                </a:schemeClr>
              </a:solidFill>
              <a:latin typeface="+mj-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83352"/>
            <a:ext cx="10269614" cy="315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3">
            <a:extLst>
              <a:ext uri="{FF2B5EF4-FFF2-40B4-BE49-F238E27FC236}">
                <a16:creationId xmlns:a16="http://schemas.microsoft.com/office/drawing/2014/main" xmlns="" id="{09BEE7A3-F2C2-8145-B852-24B96B83A958}"/>
              </a:ext>
            </a:extLst>
          </p:cNvPr>
          <p:cNvSpPr txBox="1"/>
          <p:nvPr/>
        </p:nvSpPr>
        <p:spPr>
          <a:xfrm>
            <a:off x="401453" y="5264332"/>
            <a:ext cx="11389093" cy="369332"/>
          </a:xfrm>
          <a:prstGeom prst="rect">
            <a:avLst/>
          </a:prstGeom>
          <a:noFill/>
        </p:spPr>
        <p:txBody>
          <a:bodyPr wrap="square" rtlCol="0">
            <a:spAutoFit/>
          </a:bodyPr>
          <a:lstStyle/>
          <a:p>
            <a:pPr algn="ctr"/>
            <a:r>
              <a:rPr lang="en-IE" dirty="0" smtClean="0"/>
              <a:t>Numerical descriptions of all integer and float attributes.</a:t>
            </a:r>
            <a:endParaRPr lang="en-IE" dirty="0"/>
          </a:p>
        </p:txBody>
      </p:sp>
    </p:spTree>
    <p:extLst>
      <p:ext uri="{BB962C8B-B14F-4D97-AF65-F5344CB8AC3E}">
        <p14:creationId xmlns:p14="http://schemas.microsoft.com/office/powerpoint/2010/main" val="3848111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Data Categorical Descriptive Statistics</a:t>
            </a:r>
            <a:endParaRPr lang="en-US" sz="4400" b="1" dirty="0">
              <a:solidFill>
                <a:schemeClr val="bg2">
                  <a:lumMod val="25000"/>
                </a:schemeClr>
              </a:solidFill>
              <a:latin typeface="+mj-lt"/>
            </a:endParaRPr>
          </a:p>
        </p:txBody>
      </p:sp>
      <p:sp>
        <p:nvSpPr>
          <p:cNvPr id="18" name="TextBox 3">
            <a:extLst>
              <a:ext uri="{FF2B5EF4-FFF2-40B4-BE49-F238E27FC236}">
                <a16:creationId xmlns:a16="http://schemas.microsoft.com/office/drawing/2014/main" xmlns="" id="{09BEE7A3-F2C2-8145-B852-24B96B83A958}"/>
              </a:ext>
            </a:extLst>
          </p:cNvPr>
          <p:cNvSpPr txBox="1"/>
          <p:nvPr/>
        </p:nvSpPr>
        <p:spPr>
          <a:xfrm>
            <a:off x="140196" y="2429692"/>
            <a:ext cx="5486902" cy="646331"/>
          </a:xfrm>
          <a:prstGeom prst="rect">
            <a:avLst/>
          </a:prstGeom>
          <a:noFill/>
        </p:spPr>
        <p:txBody>
          <a:bodyPr wrap="square" rtlCol="0">
            <a:spAutoFit/>
          </a:bodyPr>
          <a:lstStyle/>
          <a:p>
            <a:pPr algn="ctr"/>
            <a:r>
              <a:rPr lang="en-IE" dirty="0" smtClean="0"/>
              <a:t>Categorical descriptions of all no integer and no float attributes.</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98" y="1483314"/>
            <a:ext cx="6486525"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175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Feature Engineering</a:t>
            </a:r>
            <a:endParaRPr lang="en-US" sz="44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711234"/>
            <a:ext cx="11838444" cy="4247317"/>
          </a:xfrm>
          <a:prstGeom prst="rect">
            <a:avLst/>
          </a:prstGeom>
          <a:noFill/>
        </p:spPr>
        <p:txBody>
          <a:bodyPr wrap="square" rtlCol="0">
            <a:spAutoFit/>
          </a:bodyPr>
          <a:lstStyle/>
          <a:p>
            <a:r>
              <a:rPr lang="en-IE" dirty="0" smtClean="0"/>
              <a:t>Here new attributes are created, such as:</a:t>
            </a:r>
          </a:p>
          <a:p>
            <a:endParaRPr lang="en-IE" dirty="0" smtClean="0"/>
          </a:p>
          <a:p>
            <a:pPr marL="285750" indent="-285750">
              <a:buFont typeface="Arial" panose="020B0604020202020204" pitchFamily="34" charset="0"/>
              <a:buChar char="•"/>
            </a:pPr>
            <a:r>
              <a:rPr lang="en-IE" dirty="0" smtClean="0"/>
              <a:t>Profit;</a:t>
            </a:r>
          </a:p>
          <a:p>
            <a:pPr marL="285750" indent="-285750">
              <a:buFont typeface="Arial" panose="020B0604020202020204" pitchFamily="34" charset="0"/>
              <a:buChar char="•"/>
            </a:pPr>
            <a:r>
              <a:rPr lang="en-IE" dirty="0" smtClean="0"/>
              <a:t>Year;</a:t>
            </a:r>
          </a:p>
          <a:p>
            <a:pPr marL="285750" indent="-285750">
              <a:buFont typeface="Arial" panose="020B0604020202020204" pitchFamily="34" charset="0"/>
              <a:buChar char="•"/>
            </a:pPr>
            <a:r>
              <a:rPr lang="en-IE" dirty="0" smtClean="0"/>
              <a:t>Month;</a:t>
            </a:r>
          </a:p>
          <a:p>
            <a:pPr marL="285750" indent="-285750">
              <a:buFont typeface="Arial" panose="020B0604020202020204" pitchFamily="34" charset="0"/>
              <a:buChar char="•"/>
            </a:pPr>
            <a:r>
              <a:rPr lang="en-IE" dirty="0" smtClean="0"/>
              <a:t>Day;</a:t>
            </a:r>
          </a:p>
          <a:p>
            <a:pPr marL="285750" indent="-285750">
              <a:buFont typeface="Arial" panose="020B0604020202020204" pitchFamily="34" charset="0"/>
              <a:buChar char="•"/>
            </a:pPr>
            <a:r>
              <a:rPr lang="en-IE" dirty="0" smtClean="0"/>
              <a:t>Year – Month;</a:t>
            </a:r>
          </a:p>
          <a:p>
            <a:pPr marL="285750" indent="-285750">
              <a:buFont typeface="Arial" panose="020B0604020202020204" pitchFamily="34" charset="0"/>
              <a:buChar char="•"/>
            </a:pPr>
            <a:r>
              <a:rPr lang="en-IE" dirty="0" smtClean="0"/>
              <a:t>Year – Week;</a:t>
            </a:r>
          </a:p>
          <a:p>
            <a:pPr marL="285750" indent="-285750">
              <a:buFont typeface="Arial" panose="020B0604020202020204" pitchFamily="34" charset="0"/>
              <a:buChar char="•"/>
            </a:pPr>
            <a:r>
              <a:rPr lang="en-IE" dirty="0" smtClean="0"/>
              <a:t>Month – Day;</a:t>
            </a:r>
          </a:p>
          <a:p>
            <a:pPr marL="285750" indent="-285750">
              <a:buFont typeface="Arial" panose="020B0604020202020204" pitchFamily="34" charset="0"/>
              <a:buChar char="•"/>
            </a:pPr>
            <a:r>
              <a:rPr lang="en-IE" dirty="0" smtClean="0"/>
              <a:t>Season;</a:t>
            </a:r>
          </a:p>
          <a:p>
            <a:pPr marL="285750" indent="-285750">
              <a:buFont typeface="Arial" panose="020B0604020202020204" pitchFamily="34" charset="0"/>
              <a:buChar char="•"/>
            </a:pPr>
            <a:r>
              <a:rPr lang="en-IE" dirty="0" smtClean="0"/>
              <a:t>State – Code</a:t>
            </a:r>
          </a:p>
          <a:p>
            <a:pPr marL="285750" indent="-285750">
              <a:buFont typeface="Arial" panose="020B0604020202020204" pitchFamily="34" charset="0"/>
              <a:buChar char="•"/>
            </a:pPr>
            <a:endParaRPr lang="en-IE" dirty="0"/>
          </a:p>
          <a:p>
            <a:r>
              <a:rPr lang="en-IE" dirty="0" smtClean="0"/>
              <a:t>After the application of feature engineering on dataset, the total number of attributes that is useful is 24.</a:t>
            </a:r>
          </a:p>
          <a:p>
            <a:endParaRPr lang="en-IE" dirty="0"/>
          </a:p>
          <a:p>
            <a:r>
              <a:rPr lang="en-IE" dirty="0" smtClean="0"/>
              <a:t>This attributes is responsible to answer the business question and for the creation of several hypotheses.</a:t>
            </a:r>
            <a:endParaRPr lang="en-IE" dirty="0"/>
          </a:p>
        </p:txBody>
      </p:sp>
    </p:spTree>
    <p:extLst>
      <p:ext uri="{BB962C8B-B14F-4D97-AF65-F5344CB8AC3E}">
        <p14:creationId xmlns:p14="http://schemas.microsoft.com/office/powerpoint/2010/main" val="236557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Outliers Detection - Scatterplot</a:t>
            </a:r>
            <a:endParaRPr lang="en-US" sz="4400" b="1" dirty="0">
              <a:solidFill>
                <a:schemeClr val="accent2"/>
              </a:solidFill>
              <a:latin typeface="+mj-l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223" y="1599919"/>
            <a:ext cx="5919222"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3" y="1599919"/>
            <a:ext cx="576251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474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1652</Words>
  <Application>Microsoft Office PowerPoint</Application>
  <PresentationFormat>Personalizar</PresentationFormat>
  <Paragraphs>164</Paragraphs>
  <Slides>33</Slides>
  <Notes>0</Notes>
  <HiddenSlides>0</HiddenSlides>
  <MMClips>0</MMClips>
  <ScaleCrop>false</ScaleCrop>
  <HeadingPairs>
    <vt:vector size="4" baseType="variant">
      <vt:variant>
        <vt:lpstr>Tema</vt:lpstr>
      </vt:variant>
      <vt:variant>
        <vt:i4>1</vt:i4>
      </vt:variant>
      <vt:variant>
        <vt:lpstr>Títulos de slides</vt:lpstr>
      </vt:variant>
      <vt:variant>
        <vt:i4>33</vt:i4>
      </vt:variant>
    </vt:vector>
  </HeadingPairs>
  <TitlesOfParts>
    <vt:vector size="34" baseType="lpstr">
      <vt:lpstr>Office Theme</vt:lpstr>
      <vt:lpstr>Apresentação do PowerPoint</vt:lpstr>
      <vt:lpstr>Business Problem/Understanding</vt:lpstr>
      <vt:lpstr>Data Understanding</vt:lpstr>
      <vt:lpstr>Business Assumptions</vt:lpstr>
      <vt:lpstr>Solution Strategy</vt:lpstr>
      <vt:lpstr>Profit Analysis</vt:lpstr>
      <vt:lpstr>Profit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Igor</cp:lastModifiedBy>
  <cp:revision>164</cp:revision>
  <cp:lastPrinted>2019-08-24T08:13:50Z</cp:lastPrinted>
  <dcterms:created xsi:type="dcterms:W3CDTF">2019-08-19T15:39:24Z</dcterms:created>
  <dcterms:modified xsi:type="dcterms:W3CDTF">2021-08-06T15:22:35Z</dcterms:modified>
</cp:coreProperties>
</file>