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308" r:id="rId4"/>
    <p:sldId id="259" r:id="rId5"/>
    <p:sldId id="282" r:id="rId6"/>
    <p:sldId id="283" r:id="rId7"/>
    <p:sldId id="258" r:id="rId8"/>
    <p:sldId id="284" r:id="rId9"/>
    <p:sldId id="260" r:id="rId10"/>
    <p:sldId id="286" r:id="rId11"/>
    <p:sldId id="287" r:id="rId12"/>
    <p:sldId id="311" r:id="rId13"/>
    <p:sldId id="309" r:id="rId14"/>
    <p:sldId id="312" r:id="rId15"/>
    <p:sldId id="313" r:id="rId16"/>
    <p:sldId id="314" r:id="rId17"/>
    <p:sldId id="296" r:id="rId18"/>
    <p:sldId id="297"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298" r:id="rId32"/>
    <p:sldId id="327" r:id="rId33"/>
    <p:sldId id="30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p:scale>
          <a:sx n="73" d="100"/>
          <a:sy n="73" d="100"/>
        </p:scale>
        <p:origin x="-126" y="-11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EC1E53-AA61-CF45-A38E-0EFB66CC5297}"/>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a16="http://schemas.microsoft.com/office/drawing/2014/main" xmlns=""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61CB34-1F68-0142-B0FC-B44DF9F47878}"/>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a16="http://schemas.microsoft.com/office/drawing/2014/main" xmlns=""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437C5F-BFDB-3E4B-9F8E-C05B1696F26B}"/>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a16="http://schemas.microsoft.com/office/drawing/2014/main" xmlns=""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CA9207-0D28-D342-816D-F8EDA3DD0694}"/>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a16="http://schemas.microsoft.com/office/drawing/2014/main" xmlns=""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05C28A9-C0DF-B94F-819D-731A164011C5}"/>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5" name="Footer Placeholder 4">
            <a:extLst>
              <a:ext uri="{FF2B5EF4-FFF2-40B4-BE49-F238E27FC236}">
                <a16:creationId xmlns:a16="http://schemas.microsoft.com/office/drawing/2014/main" xmlns=""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6D767-4E38-C442-8372-77A1B64EFA8A}"/>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6" name="Footer Placeholder 5">
            <a:extLst>
              <a:ext uri="{FF2B5EF4-FFF2-40B4-BE49-F238E27FC236}">
                <a16:creationId xmlns:a16="http://schemas.microsoft.com/office/drawing/2014/main" xmlns=""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D440FB1-D9CC-0B49-AE9F-5878A0AAB48F}"/>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8" name="Footer Placeholder 7">
            <a:extLst>
              <a:ext uri="{FF2B5EF4-FFF2-40B4-BE49-F238E27FC236}">
                <a16:creationId xmlns:a16="http://schemas.microsoft.com/office/drawing/2014/main" xmlns=""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2041D4-0DBE-7A43-897B-B22E0E2546D0}"/>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4" name="Footer Placeholder 3">
            <a:extLst>
              <a:ext uri="{FF2B5EF4-FFF2-40B4-BE49-F238E27FC236}">
                <a16:creationId xmlns:a16="http://schemas.microsoft.com/office/drawing/2014/main" xmlns=""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7550D9-34E2-494D-8F81-DD79230EAE06}"/>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3" name="Footer Placeholder 2">
            <a:extLst>
              <a:ext uri="{FF2B5EF4-FFF2-40B4-BE49-F238E27FC236}">
                <a16:creationId xmlns:a16="http://schemas.microsoft.com/office/drawing/2014/main" xmlns=""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C227AEE-0B60-6343-B03C-96B10444F686}"/>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6" name="Footer Placeholder 5">
            <a:extLst>
              <a:ext uri="{FF2B5EF4-FFF2-40B4-BE49-F238E27FC236}">
                <a16:creationId xmlns:a16="http://schemas.microsoft.com/office/drawing/2014/main" xmlns=""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2F844B1-5331-5F40-92A8-DA2DCDF3BEBB}"/>
              </a:ext>
            </a:extLst>
          </p:cNvPr>
          <p:cNvSpPr>
            <a:spLocks noGrp="1"/>
          </p:cNvSpPr>
          <p:nvPr>
            <p:ph type="dt" sz="half" idx="10"/>
          </p:nvPr>
        </p:nvSpPr>
        <p:spPr/>
        <p:txBody>
          <a:bodyPr/>
          <a:lstStyle/>
          <a:p>
            <a:fld id="{6EECE964-F870-0E41-9FE5-38142943DD71}" type="datetimeFigureOut">
              <a:rPr lang="en-US" smtClean="0"/>
              <a:t>9/30/2021</a:t>
            </a:fld>
            <a:endParaRPr lang="en-US"/>
          </a:p>
        </p:txBody>
      </p:sp>
      <p:sp>
        <p:nvSpPr>
          <p:cNvPr id="6" name="Footer Placeholder 5">
            <a:extLst>
              <a:ext uri="{FF2B5EF4-FFF2-40B4-BE49-F238E27FC236}">
                <a16:creationId xmlns:a16="http://schemas.microsoft.com/office/drawing/2014/main" xmlns=""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9/30/2021</a:t>
            </a:fld>
            <a:endParaRPr lang="en-US"/>
          </a:p>
        </p:txBody>
      </p:sp>
      <p:sp>
        <p:nvSpPr>
          <p:cNvPr id="5" name="Footer Placeholder 4">
            <a:extLst>
              <a:ext uri="{FF2B5EF4-FFF2-40B4-BE49-F238E27FC236}">
                <a16:creationId xmlns:a16="http://schemas.microsoft.com/office/drawing/2014/main" xmlns=""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_queiroz17@yahoo.com.b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522514"/>
            <a:ext cx="2325467" cy="2325467"/>
          </a:xfrm>
          <a:prstGeom prst="rect">
            <a:avLst/>
          </a:prstGeom>
        </p:spPr>
      </p:pic>
      <p:sp>
        <p:nvSpPr>
          <p:cNvPr id="4" name="TextBox 10">
            <a:extLst>
              <a:ext uri="{FF2B5EF4-FFF2-40B4-BE49-F238E27FC236}">
                <a16:creationId xmlns:a16="http://schemas.microsoft.com/office/drawing/2014/main" xmlns="" id="{00CC22B5-8500-2C45-91DE-A596A6DF1C3B}"/>
              </a:ext>
            </a:extLst>
          </p:cNvPr>
          <p:cNvSpPr txBox="1"/>
          <p:nvPr/>
        </p:nvSpPr>
        <p:spPr>
          <a:xfrm>
            <a:off x="91441" y="1031624"/>
            <a:ext cx="12192000" cy="5509200"/>
          </a:xfrm>
          <a:prstGeom prst="rect">
            <a:avLst/>
          </a:prstGeom>
          <a:solidFill>
            <a:srgbClr val="3B3B3B"/>
          </a:solidFill>
        </p:spPr>
        <p:txBody>
          <a:bodyPr wrap="square" rtlCol="0">
            <a:spAutoFit/>
          </a:bodyPr>
          <a:lstStyle/>
          <a:p>
            <a:r>
              <a:rPr lang="en-US" sz="6600" dirty="0" smtClean="0">
                <a:solidFill>
                  <a:srgbClr val="FF6600"/>
                </a:solidFill>
              </a:rPr>
              <a:t>Healthcare Persistency of a Drug</a:t>
            </a:r>
          </a:p>
          <a:p>
            <a:r>
              <a:rPr lang="en-IE" sz="6600" dirty="0" smtClean="0">
                <a:solidFill>
                  <a:srgbClr val="FF6600"/>
                </a:solidFill>
              </a:rPr>
              <a:t>                   Classification</a:t>
            </a:r>
            <a:endParaRPr lang="en-US" sz="6600" dirty="0" smtClean="0">
              <a:solidFill>
                <a:srgbClr val="FF6600"/>
              </a:solidFill>
            </a:endParaRPr>
          </a:p>
          <a:p>
            <a:endParaRPr lang="en-US" sz="4000" dirty="0" smtClean="0"/>
          </a:p>
          <a:p>
            <a:r>
              <a:rPr lang="en-US" sz="2900" b="1" dirty="0" smtClean="0"/>
              <a:t>Name: Igor </a:t>
            </a:r>
            <a:r>
              <a:rPr lang="en-US" sz="2900" b="1" dirty="0" err="1" smtClean="0"/>
              <a:t>Azevedo</a:t>
            </a:r>
            <a:r>
              <a:rPr lang="en-US" sz="2900" b="1" dirty="0" smtClean="0"/>
              <a:t> de </a:t>
            </a:r>
            <a:r>
              <a:rPr lang="en-US" sz="2900" b="1" dirty="0" err="1" smtClean="0"/>
              <a:t>Queiroz</a:t>
            </a:r>
            <a:endParaRPr lang="en-US" sz="2900" b="1" dirty="0" smtClean="0"/>
          </a:p>
          <a:p>
            <a:r>
              <a:rPr lang="en-US" sz="2900" b="1" dirty="0" smtClean="0"/>
              <a:t>E-mail: </a:t>
            </a:r>
            <a:r>
              <a:rPr lang="en-US" sz="2900" b="1" dirty="0" smtClean="0">
                <a:hlinkClick r:id="rId3"/>
              </a:rPr>
              <a:t>igor_queiroz17</a:t>
            </a:r>
            <a:r>
              <a:rPr lang="en-IE" sz="2900" b="1" dirty="0" smtClean="0">
                <a:hlinkClick r:id="rId3"/>
              </a:rPr>
              <a:t>@yahoo.com.br</a:t>
            </a:r>
            <a:endParaRPr lang="en-IE" sz="2900" b="1" dirty="0" smtClean="0"/>
          </a:p>
          <a:p>
            <a:r>
              <a:rPr lang="en-IE" sz="2900" b="1" dirty="0" smtClean="0"/>
              <a:t>Country: Ireland</a:t>
            </a:r>
          </a:p>
          <a:p>
            <a:r>
              <a:rPr lang="en-IE" sz="2900" b="1" dirty="0" smtClean="0"/>
              <a:t>College: Dublin Business School</a:t>
            </a:r>
          </a:p>
          <a:p>
            <a:r>
              <a:rPr lang="en-IE" sz="2900" b="1" dirty="0" smtClean="0"/>
              <a:t>Specialization: Data Science</a:t>
            </a:r>
          </a:p>
          <a:p>
            <a:r>
              <a:rPr lang="en-IE" sz="2900" b="1" dirty="0" smtClean="0"/>
              <a:t>Date: 30/09/2021</a:t>
            </a:r>
            <a:endParaRPr lang="en-US" sz="2900" b="1" dirty="0"/>
          </a:p>
        </p:txBody>
      </p:sp>
    </p:spTree>
    <p:extLst>
      <p:ext uri="{BB962C8B-B14F-4D97-AF65-F5344CB8AC3E}">
        <p14:creationId xmlns:p14="http://schemas.microsoft.com/office/powerpoint/2010/main" val="149197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 EDA Hypothesis</a:t>
            </a:r>
            <a:endParaRPr lang="en-US" sz="3500" b="1" dirty="0">
              <a:solidFill>
                <a:schemeClr val="bg2">
                  <a:lumMod val="25000"/>
                </a:schemeClr>
              </a:solidFill>
            </a:endParaRPr>
          </a:p>
        </p:txBody>
      </p:sp>
      <p:sp>
        <p:nvSpPr>
          <p:cNvPr id="10" name="Rectangle 4">
            <a:extLst>
              <a:ext uri="{FF2B5EF4-FFF2-40B4-BE49-F238E27FC236}">
                <a16:creationId xmlns:a16="http://schemas.microsoft.com/office/drawing/2014/main" xmlns="" id="{8B714281-3974-8549-B509-9AD67893AA9A}"/>
              </a:ext>
            </a:extLst>
          </p:cNvPr>
          <p:cNvSpPr/>
          <p:nvPr/>
        </p:nvSpPr>
        <p:spPr>
          <a:xfrm>
            <a:off x="0" y="125403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3.3.1.  Patient Hypothesis</a:t>
            </a:r>
            <a:endParaRPr lang="en-US" sz="3500" b="1" dirty="0">
              <a:solidFill>
                <a:schemeClr val="bg2">
                  <a:lumMod val="25000"/>
                </a:schemeClr>
              </a:solidFill>
            </a:endParaRPr>
          </a:p>
        </p:txBody>
      </p:sp>
      <p:sp>
        <p:nvSpPr>
          <p:cNvPr id="11" name="TextBox 3">
            <a:extLst>
              <a:ext uri="{FF2B5EF4-FFF2-40B4-BE49-F238E27FC236}">
                <a16:creationId xmlns:a16="http://schemas.microsoft.com/office/drawing/2014/main" xmlns="" id="{09BEE7A3-F2C2-8145-B852-24B96B83A958}"/>
              </a:ext>
            </a:extLst>
          </p:cNvPr>
          <p:cNvSpPr txBox="1"/>
          <p:nvPr/>
        </p:nvSpPr>
        <p:spPr>
          <a:xfrm>
            <a:off x="227726" y="3396343"/>
            <a:ext cx="11736548" cy="2585323"/>
          </a:xfrm>
          <a:prstGeom prst="rect">
            <a:avLst/>
          </a:prstGeom>
          <a:noFill/>
        </p:spPr>
        <p:txBody>
          <a:bodyPr wrap="square" rtlCol="0">
            <a:spAutoFit/>
          </a:bodyPr>
          <a:lstStyle/>
          <a:p>
            <a:r>
              <a:rPr lang="en-IE" b="1" dirty="0"/>
              <a:t>1.</a:t>
            </a:r>
            <a:r>
              <a:rPr lang="en-IE" dirty="0"/>
              <a:t> Female patients are more persistent of a drug than male</a:t>
            </a:r>
            <a:r>
              <a:rPr lang="en-IE" dirty="0" smtClean="0"/>
              <a:t>.</a:t>
            </a:r>
          </a:p>
          <a:p>
            <a:endParaRPr lang="en-IE" dirty="0"/>
          </a:p>
          <a:p>
            <a:r>
              <a:rPr lang="en-IE" b="1" dirty="0"/>
              <a:t>2.</a:t>
            </a:r>
            <a:r>
              <a:rPr lang="en-IE" dirty="0"/>
              <a:t> Patients from Northeast are more persistent of a drug than patients from South</a:t>
            </a:r>
            <a:r>
              <a:rPr lang="en-IE" dirty="0" smtClean="0"/>
              <a:t>.</a:t>
            </a:r>
          </a:p>
          <a:p>
            <a:endParaRPr lang="en-IE" dirty="0"/>
          </a:p>
          <a:p>
            <a:r>
              <a:rPr lang="en-IE" b="1" dirty="0"/>
              <a:t>3.</a:t>
            </a:r>
            <a:r>
              <a:rPr lang="en-IE" dirty="0"/>
              <a:t> Patients over 65 years of age are more persistent of a drug than patients 65 years of age or younger</a:t>
            </a:r>
            <a:r>
              <a:rPr lang="en-IE" dirty="0" smtClean="0"/>
              <a:t>.</a:t>
            </a:r>
          </a:p>
          <a:p>
            <a:endParaRPr lang="en-IE" dirty="0"/>
          </a:p>
          <a:p>
            <a:r>
              <a:rPr lang="en-IE" b="1" dirty="0"/>
              <a:t>4.</a:t>
            </a:r>
            <a:r>
              <a:rPr lang="en-IE" dirty="0"/>
              <a:t> Caucasian patients, not </a:t>
            </a:r>
            <a:r>
              <a:rPr lang="en-IE" dirty="0" smtClean="0"/>
              <a:t>Hispanic </a:t>
            </a:r>
            <a:r>
              <a:rPr lang="en-IE" dirty="0"/>
              <a:t>are more persistent of a drug than patients with different race and </a:t>
            </a:r>
            <a:r>
              <a:rPr lang="en-IE" dirty="0" smtClean="0"/>
              <a:t>ethnicity.</a:t>
            </a:r>
          </a:p>
          <a:p>
            <a:endParaRPr lang="en-IE" dirty="0"/>
          </a:p>
          <a:p>
            <a:r>
              <a:rPr lang="en-IE" b="1" dirty="0"/>
              <a:t>5.</a:t>
            </a:r>
            <a:r>
              <a:rPr lang="en-IE" dirty="0"/>
              <a:t> Patients mapped to IDN are more persistent of a drug than patient not mapped.</a:t>
            </a:r>
          </a:p>
        </p:txBody>
      </p:sp>
    </p:spTree>
    <p:extLst>
      <p:ext uri="{BB962C8B-B14F-4D97-AF65-F5344CB8AC3E}">
        <p14:creationId xmlns:p14="http://schemas.microsoft.com/office/powerpoint/2010/main" val="2885474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3.3.2.  Provider Attributes </a:t>
            </a:r>
            <a:r>
              <a:rPr lang="en-US" sz="3500" b="1" dirty="0">
                <a:solidFill>
                  <a:schemeClr val="accent2"/>
                </a:solidFill>
                <a:latin typeface="Calibri Light (Títulos)"/>
                <a:cs typeface="Calibri" panose="020F0502020204030204" pitchFamily="34" charset="0"/>
              </a:rPr>
              <a:t>Hypothesis</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504015"/>
            <a:ext cx="11838444" cy="923330"/>
          </a:xfrm>
          <a:prstGeom prst="rect">
            <a:avLst/>
          </a:prstGeom>
          <a:noFill/>
        </p:spPr>
        <p:txBody>
          <a:bodyPr wrap="square" rtlCol="0">
            <a:spAutoFit/>
          </a:bodyPr>
          <a:lstStyle/>
          <a:p>
            <a:r>
              <a:rPr lang="en-IE" b="1" dirty="0" smtClean="0"/>
              <a:t>6.</a:t>
            </a:r>
            <a:r>
              <a:rPr lang="en-IE" dirty="0"/>
              <a:t> Patients that received the drug prescription from General </a:t>
            </a:r>
            <a:r>
              <a:rPr lang="en-IE" dirty="0" smtClean="0"/>
              <a:t>Practitioner </a:t>
            </a:r>
            <a:r>
              <a:rPr lang="en-IE" dirty="0"/>
              <a:t>Specialty are less persistent of a drug than patients that received the drug prescription from others Specialty.</a:t>
            </a:r>
          </a:p>
          <a:p>
            <a:endParaRPr lang="en-IE" dirty="0"/>
          </a:p>
        </p:txBody>
      </p:sp>
      <p:sp>
        <p:nvSpPr>
          <p:cNvPr id="7" name="Rectangle 4">
            <a:extLst>
              <a:ext uri="{FF2B5EF4-FFF2-40B4-BE49-F238E27FC236}">
                <a16:creationId xmlns:a16="http://schemas.microsoft.com/office/drawing/2014/main" xmlns="" id="{8B714281-3974-8549-B509-9AD67893AA9A}"/>
              </a:ext>
            </a:extLst>
          </p:cNvPr>
          <p:cNvSpPr/>
          <p:nvPr/>
        </p:nvSpPr>
        <p:spPr>
          <a:xfrm>
            <a:off x="0" y="226698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3.3.3.  Clinical Factors Hypothesis</a:t>
            </a:r>
            <a:endParaRPr lang="en-US" sz="3500" b="1" dirty="0">
              <a:solidFill>
                <a:schemeClr val="bg2">
                  <a:lumMod val="25000"/>
                </a:schemeClr>
              </a:solidFill>
            </a:endParaRPr>
          </a:p>
        </p:txBody>
      </p:sp>
      <p:sp>
        <p:nvSpPr>
          <p:cNvPr id="8" name="TextBox 3">
            <a:extLst>
              <a:ext uri="{FF2B5EF4-FFF2-40B4-BE49-F238E27FC236}">
                <a16:creationId xmlns:a16="http://schemas.microsoft.com/office/drawing/2014/main" xmlns="" id="{09BEE7A3-F2C2-8145-B852-24B96B83A958}"/>
              </a:ext>
            </a:extLst>
          </p:cNvPr>
          <p:cNvSpPr txBox="1"/>
          <p:nvPr/>
        </p:nvSpPr>
        <p:spPr>
          <a:xfrm>
            <a:off x="176778" y="3667756"/>
            <a:ext cx="11838444" cy="3416320"/>
          </a:xfrm>
          <a:prstGeom prst="rect">
            <a:avLst/>
          </a:prstGeom>
          <a:noFill/>
        </p:spPr>
        <p:txBody>
          <a:bodyPr wrap="square" rtlCol="0">
            <a:spAutoFit/>
          </a:bodyPr>
          <a:lstStyle/>
          <a:p>
            <a:r>
              <a:rPr lang="en-IE" b="1" dirty="0" smtClean="0"/>
              <a:t>7.</a:t>
            </a:r>
            <a:r>
              <a:rPr lang="en-IE" dirty="0"/>
              <a:t> Patients that used Glucocorticoid and had a Fragility Fracture, before and during the therapy, are more persistent of a drug than patients that not used Glucocorticoid neither had a Fragility Fracture, in any situation</a:t>
            </a:r>
            <a:r>
              <a:rPr lang="en-IE" dirty="0" smtClean="0"/>
              <a:t>.</a:t>
            </a:r>
          </a:p>
          <a:p>
            <a:endParaRPr lang="en-IE" dirty="0"/>
          </a:p>
          <a:p>
            <a:r>
              <a:rPr lang="en-IE" b="1" dirty="0"/>
              <a:t>8</a:t>
            </a:r>
            <a:r>
              <a:rPr lang="en-IE" b="1" dirty="0" smtClean="0"/>
              <a:t>.</a:t>
            </a:r>
            <a:r>
              <a:rPr lang="en-IE" dirty="0"/>
              <a:t> Patients that had </a:t>
            </a:r>
            <a:r>
              <a:rPr lang="en-IE" dirty="0" err="1"/>
              <a:t>Dexa</a:t>
            </a:r>
            <a:r>
              <a:rPr lang="en-IE" dirty="0"/>
              <a:t> Scan more than 0 times are more persistent of a drug than patients that had </a:t>
            </a:r>
            <a:r>
              <a:rPr lang="en-IE" dirty="0" err="1"/>
              <a:t>Dexa</a:t>
            </a:r>
            <a:r>
              <a:rPr lang="en-IE" dirty="0"/>
              <a:t> Scan less than 0 times</a:t>
            </a:r>
            <a:r>
              <a:rPr lang="en-IE" dirty="0" smtClean="0"/>
              <a:t>.</a:t>
            </a:r>
          </a:p>
          <a:p>
            <a:endParaRPr lang="en-IE" dirty="0"/>
          </a:p>
          <a:p>
            <a:r>
              <a:rPr lang="en-IE" b="1" dirty="0"/>
              <a:t>9</a:t>
            </a:r>
            <a:r>
              <a:rPr lang="en-IE" b="1" dirty="0" smtClean="0"/>
              <a:t>.</a:t>
            </a:r>
            <a:r>
              <a:rPr lang="en-IE" dirty="0"/>
              <a:t> Patients that presents VLR_LR as Risk Segment during the therapy and presents Unknown value in Risk Segment after the therapy are more persistent of a drug than patients that presents other types of Risk Segment and Change in Risk Segment</a:t>
            </a:r>
            <a:r>
              <a:rPr lang="en-IE" dirty="0" smtClean="0"/>
              <a:t>.</a:t>
            </a:r>
          </a:p>
          <a:p>
            <a:endParaRPr lang="en-IE" dirty="0"/>
          </a:p>
          <a:p>
            <a:r>
              <a:rPr lang="en-IE" b="1" dirty="0" smtClean="0"/>
              <a:t>10.</a:t>
            </a:r>
            <a:r>
              <a:rPr lang="en-IE" dirty="0"/>
              <a:t> Patients that presents T </a:t>
            </a:r>
            <a:r>
              <a:rPr lang="en-IE" dirty="0" err="1"/>
              <a:t>Socre</a:t>
            </a:r>
            <a:r>
              <a:rPr lang="en-IE" dirty="0"/>
              <a:t> of &gt;-2.5 before the therapy and presents No Change T Score status after the therapy are less persistent of a drug than patients that presents other types of T Score and T Score status.</a:t>
            </a:r>
          </a:p>
          <a:p>
            <a:endParaRPr lang="en-IE" dirty="0"/>
          </a:p>
        </p:txBody>
      </p:sp>
    </p:spTree>
    <p:extLst>
      <p:ext uri="{BB962C8B-B14F-4D97-AF65-F5344CB8AC3E}">
        <p14:creationId xmlns:p14="http://schemas.microsoft.com/office/powerpoint/2010/main" val="1575842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3.3.4.  Disease/Treatment Factor Hypothesis</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2246811"/>
            <a:ext cx="11838444" cy="3416320"/>
          </a:xfrm>
          <a:prstGeom prst="rect">
            <a:avLst/>
          </a:prstGeom>
          <a:noFill/>
        </p:spPr>
        <p:txBody>
          <a:bodyPr wrap="square" rtlCol="0">
            <a:spAutoFit/>
          </a:bodyPr>
          <a:lstStyle/>
          <a:p>
            <a:r>
              <a:rPr lang="en-IE" b="1" dirty="0" smtClean="0"/>
              <a:t>11.</a:t>
            </a:r>
            <a:r>
              <a:rPr lang="en-IE" dirty="0"/>
              <a:t> Patients that presents the amount of risk factor higher than 1 are more persistent of a drug than patients that presents the amount of risk factor lower than 1</a:t>
            </a:r>
            <a:r>
              <a:rPr lang="en-IE" dirty="0" smtClean="0"/>
              <a:t>.</a:t>
            </a:r>
          </a:p>
          <a:p>
            <a:endParaRPr lang="en-IE" dirty="0"/>
          </a:p>
          <a:p>
            <a:r>
              <a:rPr lang="en-IE" b="1" dirty="0" smtClean="0"/>
              <a:t>12</a:t>
            </a:r>
            <a:r>
              <a:rPr lang="en-IE" b="1" dirty="0"/>
              <a:t>.</a:t>
            </a:r>
            <a:r>
              <a:rPr lang="en-IE" dirty="0"/>
              <a:t> Patients adherent for therapies and that used drugs </a:t>
            </a:r>
            <a:r>
              <a:rPr lang="en-IE" dirty="0" smtClean="0"/>
              <a:t>before </a:t>
            </a:r>
            <a:r>
              <a:rPr lang="en-IE" dirty="0"/>
              <a:t>the therapy are more persistent of a drug than patients in different </a:t>
            </a:r>
            <a:r>
              <a:rPr lang="en-IE" dirty="0" smtClean="0"/>
              <a:t>satiations </a:t>
            </a:r>
            <a:r>
              <a:rPr lang="en-IE" dirty="0"/>
              <a:t>related to both attributes</a:t>
            </a:r>
            <a:r>
              <a:rPr lang="en-IE" dirty="0" smtClean="0"/>
              <a:t>.</a:t>
            </a:r>
          </a:p>
          <a:p>
            <a:endParaRPr lang="en-IE" dirty="0"/>
          </a:p>
          <a:p>
            <a:r>
              <a:rPr lang="en-IE" b="1" dirty="0" smtClean="0"/>
              <a:t>13</a:t>
            </a:r>
            <a:r>
              <a:rPr lang="en-IE" b="1" dirty="0"/>
              <a:t>.</a:t>
            </a:r>
            <a:r>
              <a:rPr lang="en-IE" dirty="0"/>
              <a:t> Patients that used more than 2 concomitancy drugs before the therapy are less persistent of a drug than patients that used more than 2 concomitancy </a:t>
            </a:r>
            <a:r>
              <a:rPr lang="en-IE" dirty="0" smtClean="0"/>
              <a:t>drugs before </a:t>
            </a:r>
            <a:r>
              <a:rPr lang="en-IE" dirty="0"/>
              <a:t>the therapy</a:t>
            </a:r>
            <a:r>
              <a:rPr lang="en-IE" dirty="0" smtClean="0"/>
              <a:t>.</a:t>
            </a:r>
          </a:p>
          <a:p>
            <a:endParaRPr lang="en-IE" dirty="0"/>
          </a:p>
          <a:p>
            <a:r>
              <a:rPr lang="en-IE" b="1" dirty="0" smtClean="0"/>
              <a:t>14</a:t>
            </a:r>
            <a:r>
              <a:rPr lang="en-IE" b="1" dirty="0"/>
              <a:t>.</a:t>
            </a:r>
            <a:r>
              <a:rPr lang="en-IE" dirty="0"/>
              <a:t> Patients that presents more than 3 </a:t>
            </a:r>
            <a:r>
              <a:rPr lang="en-IE" dirty="0" smtClean="0"/>
              <a:t>different </a:t>
            </a:r>
            <a:r>
              <a:rPr lang="en-IE" dirty="0"/>
              <a:t>types of comorbidity are more persistent of a drug than patients that presents less than 3 </a:t>
            </a:r>
            <a:r>
              <a:rPr lang="en-IE" dirty="0" smtClean="0"/>
              <a:t>different </a:t>
            </a:r>
            <a:r>
              <a:rPr lang="en-IE" dirty="0"/>
              <a:t>types of comorbidity.</a:t>
            </a:r>
          </a:p>
          <a:p>
            <a:endParaRPr lang="en-IE" dirty="0"/>
          </a:p>
        </p:txBody>
      </p:sp>
    </p:spTree>
    <p:extLst>
      <p:ext uri="{BB962C8B-B14F-4D97-AF65-F5344CB8AC3E}">
        <p14:creationId xmlns:p14="http://schemas.microsoft.com/office/powerpoint/2010/main" val="469144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 Exploratory Data Analysis (EDA)</a:t>
            </a:r>
            <a:endParaRPr lang="en-US" sz="3500" b="1" dirty="0">
              <a:solidFill>
                <a:schemeClr val="bg2">
                  <a:lumMod val="25000"/>
                </a:schemeClr>
              </a:solidFill>
            </a:endParaRPr>
          </a:p>
        </p:txBody>
      </p:sp>
      <p:sp>
        <p:nvSpPr>
          <p:cNvPr id="7" name="TextBox 3">
            <a:extLst>
              <a:ext uri="{FF2B5EF4-FFF2-40B4-BE49-F238E27FC236}">
                <a16:creationId xmlns:a16="http://schemas.microsoft.com/office/drawing/2014/main" xmlns="" id="{09BEE7A3-F2C2-8145-B852-24B96B83A958}"/>
              </a:ext>
            </a:extLst>
          </p:cNvPr>
          <p:cNvSpPr txBox="1"/>
          <p:nvPr/>
        </p:nvSpPr>
        <p:spPr>
          <a:xfrm>
            <a:off x="176778" y="2246811"/>
            <a:ext cx="11838444" cy="4524315"/>
          </a:xfrm>
          <a:prstGeom prst="rect">
            <a:avLst/>
          </a:prstGeom>
          <a:noFill/>
        </p:spPr>
        <p:txBody>
          <a:bodyPr wrap="square" rtlCol="0">
            <a:spAutoFit/>
          </a:bodyPr>
          <a:lstStyle/>
          <a:p>
            <a:r>
              <a:rPr lang="en-IE" dirty="0" smtClean="0"/>
              <a:t>EDA </a:t>
            </a:r>
            <a:r>
              <a:rPr lang="en-IE" dirty="0"/>
              <a:t>is a step in a data science process where we dive into the data and start to understand some </a:t>
            </a:r>
            <a:r>
              <a:rPr lang="en-IE" dirty="0" smtClean="0"/>
              <a:t>behaviours </a:t>
            </a:r>
            <a:r>
              <a:rPr lang="en-IE" dirty="0"/>
              <a:t>that visually or through data manipulation, become clearer</a:t>
            </a:r>
            <a:r>
              <a:rPr lang="en-IE" dirty="0" smtClean="0"/>
              <a:t>.</a:t>
            </a:r>
          </a:p>
          <a:p>
            <a:endParaRPr lang="en-IE" dirty="0"/>
          </a:p>
          <a:p>
            <a:r>
              <a:rPr lang="en-IE" dirty="0"/>
              <a:t>With EDA </a:t>
            </a:r>
            <a:r>
              <a:rPr lang="en-IE" dirty="0" smtClean="0"/>
              <a:t>it is possible to gain </a:t>
            </a:r>
            <a:r>
              <a:rPr lang="en-IE" dirty="0"/>
              <a:t>business experience,  </a:t>
            </a:r>
            <a:r>
              <a:rPr lang="en-IE" dirty="0" smtClean="0"/>
              <a:t>to understand </a:t>
            </a:r>
            <a:r>
              <a:rPr lang="en-IE" dirty="0"/>
              <a:t>how the business works, </a:t>
            </a:r>
            <a:r>
              <a:rPr lang="en-IE" dirty="0" smtClean="0"/>
              <a:t>and to also understand the behaviour that the </a:t>
            </a:r>
            <a:r>
              <a:rPr lang="en-IE" dirty="0"/>
              <a:t>business has through the data.</a:t>
            </a:r>
          </a:p>
          <a:p>
            <a:endParaRPr lang="en-IE" dirty="0" smtClean="0"/>
          </a:p>
          <a:p>
            <a:r>
              <a:rPr lang="en-IE" dirty="0" smtClean="0"/>
              <a:t>Here also, we </a:t>
            </a:r>
            <a:r>
              <a:rPr lang="en-IE" dirty="0"/>
              <a:t>validate or refute </a:t>
            </a:r>
            <a:r>
              <a:rPr lang="en-IE" dirty="0" smtClean="0"/>
              <a:t>the </a:t>
            </a:r>
            <a:r>
              <a:rPr lang="en-IE" dirty="0"/>
              <a:t>hypotheses</a:t>
            </a:r>
            <a:r>
              <a:rPr lang="en-IE" dirty="0" smtClean="0"/>
              <a:t>.</a:t>
            </a:r>
          </a:p>
          <a:p>
            <a:endParaRPr lang="en-IE" dirty="0"/>
          </a:p>
          <a:p>
            <a:r>
              <a:rPr lang="en-IE" dirty="0"/>
              <a:t>This information provided by the hypotheses can be very useful and assists in the decision making process.</a:t>
            </a:r>
            <a:endParaRPr lang="en-IE" dirty="0" smtClean="0"/>
          </a:p>
          <a:p>
            <a:endParaRPr lang="en-IE" dirty="0" smtClean="0"/>
          </a:p>
          <a:p>
            <a:r>
              <a:rPr lang="en-IE" dirty="0" smtClean="0"/>
              <a:t>Each </a:t>
            </a:r>
            <a:r>
              <a:rPr lang="en-IE" dirty="0"/>
              <a:t>validated or discarded hypothesis is called insight.</a:t>
            </a:r>
          </a:p>
          <a:p>
            <a:endParaRPr lang="en-IE" dirty="0" smtClean="0"/>
          </a:p>
          <a:p>
            <a:r>
              <a:rPr lang="en-IE" dirty="0" smtClean="0"/>
              <a:t>The </a:t>
            </a:r>
            <a:r>
              <a:rPr lang="en-IE" dirty="0"/>
              <a:t>creation of insights is generated through surprise and through the counterpoint of the CEO's belief. It surprises and/or alters the CEO's belief about the business.</a:t>
            </a:r>
            <a:endParaRPr lang="en-IE" dirty="0" smtClean="0"/>
          </a:p>
          <a:p>
            <a:endParaRPr lang="en-IE" dirty="0"/>
          </a:p>
          <a:p>
            <a:endParaRPr lang="en-IE" dirty="0"/>
          </a:p>
        </p:txBody>
      </p:sp>
    </p:spTree>
    <p:extLst>
      <p:ext uri="{BB962C8B-B14F-4D97-AF65-F5344CB8AC3E}">
        <p14:creationId xmlns:p14="http://schemas.microsoft.com/office/powerpoint/2010/main" val="2157998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3.4.1. Target Variable</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489166"/>
            <a:ext cx="6450762" cy="2862322"/>
          </a:xfrm>
          <a:prstGeom prst="rect">
            <a:avLst/>
          </a:prstGeom>
          <a:noFill/>
        </p:spPr>
        <p:txBody>
          <a:bodyPr wrap="square" rtlCol="0">
            <a:spAutoFit/>
          </a:bodyPr>
          <a:lstStyle/>
          <a:p>
            <a:r>
              <a:rPr lang="en-IE" dirty="0" smtClean="0"/>
              <a:t>On this bar graph, the blue bar </a:t>
            </a:r>
            <a:r>
              <a:rPr lang="en-IE" dirty="0"/>
              <a:t>informs the quantity of patients that persist in the use of the drug during the whole </a:t>
            </a:r>
            <a:r>
              <a:rPr lang="en-IE" dirty="0" smtClean="0"/>
              <a:t>treatment.</a:t>
            </a:r>
          </a:p>
          <a:p>
            <a:endParaRPr lang="en-IE" dirty="0"/>
          </a:p>
          <a:p>
            <a:r>
              <a:rPr lang="en-IE" dirty="0" smtClean="0"/>
              <a:t>The orange bar informs the </a:t>
            </a:r>
            <a:r>
              <a:rPr lang="en-IE" dirty="0"/>
              <a:t>quantity of patients that do not persist in the use of the drug, i.e., give up the use of the drug before finishing the treatment.</a:t>
            </a:r>
          </a:p>
          <a:p>
            <a:endParaRPr lang="en-IE" dirty="0"/>
          </a:p>
          <a:p>
            <a:r>
              <a:rPr lang="en-IE" dirty="0"/>
              <a:t>As it is possible to </a:t>
            </a:r>
            <a:r>
              <a:rPr lang="en-IE" dirty="0" smtClean="0"/>
              <a:t>analyse, </a:t>
            </a:r>
            <a:r>
              <a:rPr lang="en-IE" dirty="0"/>
              <a:t>the quantity of patients that do not persist in the use of the drug during the treatment is bigger than the quantity of patients that persist.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540" y="1378132"/>
            <a:ext cx="5564460" cy="5368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52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3.4.2. Numerical Variables</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7" y="1489166"/>
            <a:ext cx="6328525" cy="4524315"/>
          </a:xfrm>
          <a:prstGeom prst="rect">
            <a:avLst/>
          </a:prstGeom>
          <a:noFill/>
        </p:spPr>
        <p:txBody>
          <a:bodyPr wrap="square" rtlCol="0">
            <a:spAutoFit/>
          </a:bodyPr>
          <a:lstStyle/>
          <a:p>
            <a:r>
              <a:rPr lang="en-IE" dirty="0"/>
              <a:t>All numerical attributes show a well varied </a:t>
            </a:r>
            <a:r>
              <a:rPr lang="en-IE" dirty="0" smtClean="0"/>
              <a:t>behaviour, </a:t>
            </a:r>
            <a:r>
              <a:rPr lang="en-IE" dirty="0"/>
              <a:t>not stagnated, presenting relevant information for the learning of the ML model. In other words, this information can help to obtain more accuracy in the evaluation of the ML model</a:t>
            </a:r>
            <a:r>
              <a:rPr lang="en-IE" dirty="0" smtClean="0"/>
              <a:t>.</a:t>
            </a:r>
          </a:p>
          <a:p>
            <a:endParaRPr lang="en-IE" dirty="0"/>
          </a:p>
          <a:p>
            <a:r>
              <a:rPr lang="en-IE" dirty="0"/>
              <a:t>All variables show a positive skew, </a:t>
            </a:r>
            <a:r>
              <a:rPr lang="en-IE" dirty="0" smtClean="0"/>
              <a:t>tending </a:t>
            </a:r>
            <a:r>
              <a:rPr lang="en-IE" dirty="0"/>
              <a:t>to the left. </a:t>
            </a:r>
          </a:p>
          <a:p>
            <a:endParaRPr lang="en-IE" dirty="0" smtClean="0"/>
          </a:p>
          <a:p>
            <a:r>
              <a:rPr lang="en-IE" dirty="0"/>
              <a:t>T</a:t>
            </a:r>
            <a:r>
              <a:rPr lang="en-IE" dirty="0" smtClean="0"/>
              <a:t>he </a:t>
            </a:r>
            <a:r>
              <a:rPr lang="en-IE" dirty="0"/>
              <a:t>variable '</a:t>
            </a:r>
            <a:r>
              <a:rPr lang="en-IE" dirty="0" err="1"/>
              <a:t>Dexa_Freq_During_Rx</a:t>
            </a:r>
            <a:r>
              <a:rPr lang="en-IE" dirty="0"/>
              <a:t>' presents a very high kurtosis, because its values are extremely concentrated on the value </a:t>
            </a:r>
            <a:r>
              <a:rPr lang="en-IE" dirty="0" smtClean="0"/>
              <a:t>0.</a:t>
            </a:r>
          </a:p>
          <a:p>
            <a:endParaRPr lang="en-IE" dirty="0"/>
          </a:p>
          <a:p>
            <a:r>
              <a:rPr lang="en-IE" dirty="0"/>
              <a:t>The other variables report that </a:t>
            </a:r>
            <a:r>
              <a:rPr lang="en-IE" dirty="0" smtClean="0"/>
              <a:t>the majority of </a:t>
            </a:r>
            <a:r>
              <a:rPr lang="en-IE" dirty="0"/>
              <a:t>patients demonstrate an amount of risk, concomitancy and comorbidity between 0 and 2.5. </a:t>
            </a:r>
          </a:p>
          <a:p>
            <a:endParaRPr lang="en-IE" dirty="0"/>
          </a:p>
          <a:p>
            <a:r>
              <a:rPr lang="en-IE" dirty="0"/>
              <a:t>And patients who show more risk, more concomitancy and more comorbidity, are in smaller numbers.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142" y="1489164"/>
            <a:ext cx="5399858" cy="5296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17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3.4.3. Hypothesis Validation</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3344091"/>
            <a:ext cx="11838444" cy="369332"/>
          </a:xfrm>
          <a:prstGeom prst="rect">
            <a:avLst/>
          </a:prstGeom>
          <a:noFill/>
        </p:spPr>
        <p:txBody>
          <a:bodyPr wrap="square" rtlCol="0">
            <a:spAutoFit/>
          </a:bodyPr>
          <a:lstStyle/>
          <a:p>
            <a:pPr algn="ctr"/>
            <a:r>
              <a:rPr lang="en-IE" dirty="0"/>
              <a:t>With the assistance of graphs it will be verified if the hypotheses are true or </a:t>
            </a:r>
            <a:r>
              <a:rPr lang="en-IE" dirty="0" smtClean="0"/>
              <a:t>not.</a:t>
            </a:r>
            <a:endParaRPr lang="en-IE" dirty="0"/>
          </a:p>
        </p:txBody>
      </p:sp>
    </p:spTree>
    <p:extLst>
      <p:ext uri="{BB962C8B-B14F-4D97-AF65-F5344CB8AC3E}">
        <p14:creationId xmlns:p14="http://schemas.microsoft.com/office/powerpoint/2010/main" val="1704638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Hypotheses 1: Female patients are more persistent of a drug than male.</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6152607" cy="646331"/>
          </a:xfrm>
          <a:prstGeom prst="rect">
            <a:avLst/>
          </a:prstGeom>
          <a:noFill/>
        </p:spPr>
        <p:txBody>
          <a:bodyPr wrap="square" rtlCol="0">
            <a:spAutoFit/>
          </a:bodyPr>
          <a:lstStyle/>
          <a:p>
            <a:r>
              <a:rPr lang="en-IE" b="1" dirty="0"/>
              <a:t>TRUE</a:t>
            </a:r>
            <a:r>
              <a:rPr lang="en-IE" dirty="0"/>
              <a:t> There are 1135 more persistent female patients than male </a:t>
            </a:r>
            <a:r>
              <a:rPr lang="en-IE" dirty="0" smtClean="0"/>
              <a:t>patients.</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047" y="1371600"/>
            <a:ext cx="5947954" cy="5498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834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a:solidFill>
                  <a:schemeClr val="accent2"/>
                </a:solidFill>
                <a:latin typeface="Calibri Light (Títulos)"/>
                <a:cs typeface="Calibri" panose="020F0502020204030204" pitchFamily="34" charset="0"/>
              </a:rPr>
              <a:t>Hypotheses </a:t>
            </a:r>
            <a:r>
              <a:rPr lang="en-US" sz="3500" b="1" dirty="0" smtClean="0">
                <a:solidFill>
                  <a:schemeClr val="accent2"/>
                </a:solidFill>
                <a:latin typeface="Calibri Light (Títulos)"/>
                <a:cs typeface="Calibri" panose="020F0502020204030204" pitchFamily="34" charset="0"/>
              </a:rPr>
              <a:t>2: Patients from Northeast are more persistent of a drug than patients from South.</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6470653" cy="923330"/>
          </a:xfrm>
          <a:prstGeom prst="rect">
            <a:avLst/>
          </a:prstGeom>
          <a:noFill/>
        </p:spPr>
        <p:txBody>
          <a:bodyPr wrap="square" rtlCol="0">
            <a:spAutoFit/>
          </a:bodyPr>
          <a:lstStyle/>
          <a:p>
            <a:r>
              <a:rPr lang="en-IE" b="1" dirty="0"/>
              <a:t>FALSE</a:t>
            </a:r>
            <a:r>
              <a:rPr lang="en-IE" dirty="0"/>
              <a:t> Comparing patients from the Northeast and South, there are 396 more </a:t>
            </a:r>
            <a:r>
              <a:rPr lang="en-IE" dirty="0" smtClean="0"/>
              <a:t>persistent patients </a:t>
            </a:r>
            <a:r>
              <a:rPr lang="en-IE" dirty="0"/>
              <a:t>from the South than from the Northeast</a:t>
            </a:r>
            <a:r>
              <a:rPr lang="en-IE" dirty="0" smtClean="0"/>
              <a:t>.</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093" y="1371600"/>
            <a:ext cx="5629907"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557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smtClean="0">
                <a:solidFill>
                  <a:schemeClr val="accent2"/>
                </a:solidFill>
                <a:latin typeface="+mj-lt"/>
              </a:rPr>
              <a:t>      </a:t>
            </a:r>
            <a:r>
              <a:rPr lang="en-US" sz="3200" b="1" dirty="0">
                <a:solidFill>
                  <a:schemeClr val="accent2"/>
                </a:solidFill>
                <a:latin typeface="Calibri Light (Títulos)"/>
                <a:cs typeface="Calibri" panose="020F0502020204030204" pitchFamily="34" charset="0"/>
              </a:rPr>
              <a:t>Hypotheses 3</a:t>
            </a:r>
            <a:r>
              <a:rPr lang="en-US" sz="3200" b="1" dirty="0" smtClean="0">
                <a:solidFill>
                  <a:schemeClr val="accent2"/>
                </a:solidFill>
                <a:latin typeface="Calibri Light (Títulos)"/>
                <a:cs typeface="Calibri" panose="020F0502020204030204" pitchFamily="34" charset="0"/>
              </a:rPr>
              <a:t>: </a:t>
            </a:r>
            <a:r>
              <a:rPr lang="en-IE" sz="3200" b="1" dirty="0">
                <a:solidFill>
                  <a:schemeClr val="accent2"/>
                </a:solidFill>
                <a:latin typeface="Calibri Light (Títulos)"/>
              </a:rPr>
              <a:t>Patients over 65 years of age are more persistent of a drug than patients 65 years of age or </a:t>
            </a:r>
            <a:r>
              <a:rPr lang="en-IE" sz="3200" b="1" dirty="0" smtClean="0">
                <a:solidFill>
                  <a:schemeClr val="accent2"/>
                </a:solidFill>
                <a:latin typeface="Calibri Light (Títulos)"/>
              </a:rPr>
              <a:t>younger.</a:t>
            </a:r>
            <a:endParaRPr lang="en-IE" sz="32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6517227" cy="646331"/>
          </a:xfrm>
          <a:prstGeom prst="rect">
            <a:avLst/>
          </a:prstGeom>
          <a:noFill/>
        </p:spPr>
        <p:txBody>
          <a:bodyPr wrap="square" rtlCol="0">
            <a:spAutoFit/>
          </a:bodyPr>
          <a:lstStyle/>
          <a:p>
            <a:r>
              <a:rPr lang="en-IE" b="1" dirty="0" smtClean="0"/>
              <a:t>TRUE</a:t>
            </a:r>
            <a:r>
              <a:rPr lang="en-IE" dirty="0"/>
              <a:t> T</a:t>
            </a:r>
            <a:r>
              <a:rPr lang="en-IE" dirty="0" smtClean="0"/>
              <a:t>here </a:t>
            </a:r>
            <a:r>
              <a:rPr lang="en-IE" dirty="0"/>
              <a:t>are </a:t>
            </a:r>
            <a:r>
              <a:rPr lang="en-IE" dirty="0" smtClean="0"/>
              <a:t>641 </a:t>
            </a:r>
            <a:r>
              <a:rPr lang="en-IE" dirty="0"/>
              <a:t>more </a:t>
            </a:r>
            <a:r>
              <a:rPr lang="en-IE" dirty="0" smtClean="0"/>
              <a:t>persistent patients over 65 years of age than patients younger than 65 years of age.</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667" y="1371600"/>
            <a:ext cx="558333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2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a:bodyPr>
          <a:lstStyle/>
          <a:p>
            <a:pPr marL="342900" indent="-342900">
              <a:buFont typeface="+mj-lt"/>
              <a:buAutoNum type="arabicPeriod"/>
            </a:pPr>
            <a:r>
              <a:rPr lang="en-US" sz="3600" b="1" dirty="0"/>
              <a:t>Context</a:t>
            </a:r>
          </a:p>
          <a:p>
            <a:pPr marL="342900" indent="-342900">
              <a:buFont typeface="+mj-lt"/>
              <a:buAutoNum type="arabicPeriod"/>
            </a:pPr>
            <a:r>
              <a:rPr lang="en-US" sz="3600" b="1" dirty="0" smtClean="0"/>
              <a:t>Challenge</a:t>
            </a:r>
            <a:endParaRPr lang="en-US" sz="3600" b="1" dirty="0"/>
          </a:p>
          <a:p>
            <a:pPr marL="342900" indent="-342900">
              <a:buFont typeface="+mj-lt"/>
              <a:buAutoNum type="arabicPeriod"/>
            </a:pPr>
            <a:r>
              <a:rPr lang="en-US" sz="3600" b="1" dirty="0" smtClean="0"/>
              <a:t>Solution </a:t>
            </a:r>
            <a:r>
              <a:rPr lang="en-US" sz="3600" b="1" dirty="0"/>
              <a:t>Development</a:t>
            </a:r>
          </a:p>
          <a:p>
            <a:pPr marL="342900" indent="-342900">
              <a:buFont typeface="+mj-lt"/>
              <a:buAutoNum type="arabicPeriod"/>
            </a:pPr>
            <a:r>
              <a:rPr lang="en-US" sz="3600" b="1" dirty="0"/>
              <a:t>Conclusion &amp; Demonstration</a:t>
            </a:r>
          </a:p>
          <a:p>
            <a:pPr marL="342900" indent="-342900">
              <a:buFont typeface="+mj-lt"/>
              <a:buAutoNum type="arabicPeriod"/>
            </a:pPr>
            <a:r>
              <a:rPr lang="en-US" sz="3600" b="1" dirty="0"/>
              <a:t>Next Steps</a:t>
            </a:r>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Indices</a:t>
            </a:r>
            <a:endParaRPr lang="en-US" sz="3500" b="1" dirty="0">
              <a:solidFill>
                <a:schemeClr val="accent2"/>
              </a:solidFill>
              <a:latin typeface="Calibri Light (Títulos)"/>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000" b="1" dirty="0">
                <a:solidFill>
                  <a:schemeClr val="accent2"/>
                </a:solidFill>
                <a:latin typeface="Calibri Light (Títulos)"/>
                <a:cs typeface="Calibri" panose="020F0502020204030204" pitchFamily="34" charset="0"/>
              </a:rPr>
              <a:t>Hypotheses </a:t>
            </a:r>
            <a:r>
              <a:rPr lang="en-US" sz="3000" b="1" dirty="0" smtClean="0">
                <a:solidFill>
                  <a:schemeClr val="accent2"/>
                </a:solidFill>
                <a:latin typeface="Calibri Light (Títulos)"/>
                <a:cs typeface="Calibri" panose="020F0502020204030204" pitchFamily="34" charset="0"/>
              </a:rPr>
              <a:t>4: </a:t>
            </a:r>
            <a:r>
              <a:rPr lang="en-IE" sz="3000" b="1" dirty="0">
                <a:solidFill>
                  <a:schemeClr val="accent2"/>
                </a:solidFill>
                <a:latin typeface="Calibri Light (Títulos)"/>
              </a:rPr>
              <a:t>Caucasian patients, not Hispanic are more persistent of a drug than patients with different race and </a:t>
            </a:r>
            <a:r>
              <a:rPr lang="en-IE" sz="3000" b="1" dirty="0" smtClean="0">
                <a:solidFill>
                  <a:schemeClr val="accent2"/>
                </a:solidFill>
                <a:latin typeface="Calibri Light (Títulos)"/>
              </a:rPr>
              <a:t>ethnicity.</a:t>
            </a:r>
            <a:endParaRPr lang="en-IE" sz="30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2853165" cy="1477328"/>
          </a:xfrm>
          <a:prstGeom prst="rect">
            <a:avLst/>
          </a:prstGeom>
          <a:noFill/>
        </p:spPr>
        <p:txBody>
          <a:bodyPr wrap="square" rtlCol="0">
            <a:spAutoFit/>
          </a:bodyPr>
          <a:lstStyle/>
          <a:p>
            <a:r>
              <a:rPr lang="en-IE" b="1" dirty="0" smtClean="0"/>
              <a:t>TRUE</a:t>
            </a:r>
            <a:r>
              <a:rPr lang="en-IE" dirty="0"/>
              <a:t> T</a:t>
            </a:r>
            <a:r>
              <a:rPr lang="en-IE" dirty="0" smtClean="0"/>
              <a:t>here </a:t>
            </a:r>
            <a:r>
              <a:rPr lang="en-IE" dirty="0"/>
              <a:t>are </a:t>
            </a:r>
            <a:r>
              <a:rPr lang="en-IE" dirty="0" smtClean="0"/>
              <a:t>993 </a:t>
            </a:r>
            <a:r>
              <a:rPr lang="en-IE" dirty="0"/>
              <a:t>more </a:t>
            </a:r>
            <a:r>
              <a:rPr lang="en-IE" dirty="0" smtClean="0"/>
              <a:t>Caucasian &amp; not Hispanic persistent patients than patients </a:t>
            </a:r>
            <a:r>
              <a:rPr lang="en-IE" dirty="0"/>
              <a:t>from different race and ethnicity</a:t>
            </a:r>
            <a:r>
              <a:rPr lang="en-IE" dirty="0" smtClean="0"/>
              <a:t>.</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605" y="1371600"/>
            <a:ext cx="924739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5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500" b="1" dirty="0">
                <a:solidFill>
                  <a:schemeClr val="accent2"/>
                </a:solidFill>
                <a:latin typeface="Calibri Light (Títulos)"/>
                <a:cs typeface="Calibri" panose="020F0502020204030204" pitchFamily="34" charset="0"/>
              </a:rPr>
              <a:t>Hypotheses 5</a:t>
            </a:r>
            <a:r>
              <a:rPr lang="en-US" sz="3500" b="1" dirty="0" smtClean="0">
                <a:solidFill>
                  <a:schemeClr val="accent2"/>
                </a:solidFill>
                <a:latin typeface="Calibri Light (Títulos)"/>
                <a:cs typeface="Calibri" panose="020F0502020204030204" pitchFamily="34" charset="0"/>
              </a:rPr>
              <a:t>: </a:t>
            </a:r>
            <a:r>
              <a:rPr lang="en-IE" sz="3500" b="1" dirty="0">
                <a:solidFill>
                  <a:schemeClr val="accent2"/>
                </a:solidFill>
                <a:latin typeface="Calibri Light (Títulos)"/>
              </a:rPr>
              <a:t>Patients mapped to IDN are more persistent of a drug than patient not </a:t>
            </a:r>
            <a:r>
              <a:rPr lang="en-IE" sz="3500" b="1" dirty="0" smtClean="0">
                <a:solidFill>
                  <a:schemeClr val="accent2"/>
                </a:solidFill>
                <a:latin typeface="Calibri Light (Títulos)"/>
              </a:rPr>
              <a:t>mapped. </a:t>
            </a:r>
            <a:endParaRPr lang="en-IE" sz="35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2978727" cy="1200329"/>
          </a:xfrm>
          <a:prstGeom prst="rect">
            <a:avLst/>
          </a:prstGeom>
          <a:noFill/>
        </p:spPr>
        <p:txBody>
          <a:bodyPr wrap="square" rtlCol="0">
            <a:spAutoFit/>
          </a:bodyPr>
          <a:lstStyle/>
          <a:p>
            <a:r>
              <a:rPr lang="en-IE" b="1" dirty="0" smtClean="0"/>
              <a:t>TRUE</a:t>
            </a:r>
            <a:r>
              <a:rPr lang="en-IE" dirty="0"/>
              <a:t> </a:t>
            </a:r>
            <a:r>
              <a:rPr lang="en-IE" dirty="0" smtClean="0"/>
              <a:t>There are 797 more persistent patients mapped to IDN than persistent patients not mapped to IDN.</a:t>
            </a:r>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167" y="1371600"/>
            <a:ext cx="912183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305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100" b="1" dirty="0">
                <a:solidFill>
                  <a:schemeClr val="accent2"/>
                </a:solidFill>
                <a:latin typeface="+mj-lt"/>
                <a:cs typeface="Calibri" panose="020F0502020204030204" pitchFamily="34" charset="0"/>
              </a:rPr>
              <a:t>Hypotheses </a:t>
            </a:r>
            <a:r>
              <a:rPr lang="en-US" sz="3100" b="1" dirty="0" smtClean="0">
                <a:solidFill>
                  <a:schemeClr val="accent2"/>
                </a:solidFill>
                <a:latin typeface="+mj-lt"/>
                <a:cs typeface="Calibri" panose="020F0502020204030204" pitchFamily="34" charset="0"/>
              </a:rPr>
              <a:t>6: </a:t>
            </a:r>
            <a:r>
              <a:rPr lang="en-IE" sz="3100" b="1" dirty="0">
                <a:solidFill>
                  <a:schemeClr val="accent2"/>
                </a:solidFill>
                <a:latin typeface="+mj-lt"/>
              </a:rPr>
              <a:t>Patients that received the drug prescription from General Practitioner Specialty are less persistent of a drug than patients that received the drug prescription from others </a:t>
            </a:r>
            <a:r>
              <a:rPr lang="en-IE" sz="3100" b="1" dirty="0" smtClean="0">
                <a:solidFill>
                  <a:schemeClr val="accent2"/>
                </a:solidFill>
                <a:latin typeface="+mj-lt"/>
              </a:rPr>
              <a:t>Specialty.</a:t>
            </a:r>
            <a:endParaRPr lang="en-IE" sz="31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1" y="1528355"/>
            <a:ext cx="2246810" cy="2862322"/>
          </a:xfrm>
          <a:prstGeom prst="rect">
            <a:avLst/>
          </a:prstGeom>
          <a:noFill/>
        </p:spPr>
        <p:txBody>
          <a:bodyPr wrap="square" rtlCol="0">
            <a:spAutoFit/>
          </a:bodyPr>
          <a:lstStyle/>
          <a:p>
            <a:r>
              <a:rPr lang="en-IE" b="1" dirty="0" smtClean="0"/>
              <a:t>FALSE</a:t>
            </a:r>
            <a:r>
              <a:rPr lang="en-IE" dirty="0"/>
              <a:t> </a:t>
            </a:r>
            <a:r>
              <a:rPr lang="en-IE" dirty="0" smtClean="0"/>
              <a:t>There are 301 more persistent patients </a:t>
            </a:r>
            <a:r>
              <a:rPr lang="en-IE" dirty="0"/>
              <a:t>that received the drug prescription from others Specialty</a:t>
            </a:r>
            <a:r>
              <a:rPr lang="en-IE" dirty="0" smtClean="0"/>
              <a:t> than </a:t>
            </a:r>
            <a:r>
              <a:rPr lang="en-IE" dirty="0"/>
              <a:t>persistent patients that received the drug prescription from General Practitioner </a:t>
            </a:r>
            <a:r>
              <a:rPr lang="en-IE" dirty="0" smtClean="0"/>
              <a:t>Specialty.</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9601200"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84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2900" b="1" dirty="0">
                <a:solidFill>
                  <a:schemeClr val="accent2"/>
                </a:solidFill>
                <a:latin typeface="+mj-lt"/>
                <a:cs typeface="Calibri" panose="020F0502020204030204" pitchFamily="34" charset="0"/>
              </a:rPr>
              <a:t>Hypotheses 7</a:t>
            </a:r>
            <a:r>
              <a:rPr lang="en-US" sz="2900" b="1" dirty="0" smtClean="0">
                <a:solidFill>
                  <a:schemeClr val="accent2"/>
                </a:solidFill>
                <a:latin typeface="+mj-lt"/>
                <a:cs typeface="Calibri" panose="020F0502020204030204" pitchFamily="34" charset="0"/>
              </a:rPr>
              <a:t>: </a:t>
            </a:r>
            <a:r>
              <a:rPr lang="en-IE" sz="2900" b="1" dirty="0">
                <a:solidFill>
                  <a:schemeClr val="accent2"/>
                </a:solidFill>
                <a:latin typeface="+mj-lt"/>
              </a:rPr>
              <a:t>Patients that used Glucocorticoid and had a Fragility Fracture, before and during the therapy, are more persistent of a drug than patients that not used Glucocorticoid either had a Fragility Fracture, in any </a:t>
            </a:r>
            <a:r>
              <a:rPr lang="en-IE" sz="2900" b="1" dirty="0" smtClean="0">
                <a:solidFill>
                  <a:schemeClr val="accent2"/>
                </a:solidFill>
                <a:latin typeface="+mj-lt"/>
              </a:rPr>
              <a:t>situation.</a:t>
            </a:r>
            <a:endParaRPr lang="en-IE" sz="2900" b="1" dirty="0">
              <a:solidFill>
                <a:schemeClr val="accent2"/>
              </a:solidFill>
              <a:latin typeface="+mj-lt"/>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3004185" cy="2308324"/>
          </a:xfrm>
          <a:prstGeom prst="rect">
            <a:avLst/>
          </a:prstGeom>
          <a:noFill/>
        </p:spPr>
        <p:txBody>
          <a:bodyPr wrap="square" rtlCol="0">
            <a:spAutoFit/>
          </a:bodyPr>
          <a:lstStyle/>
          <a:p>
            <a:r>
              <a:rPr lang="en-IE" b="1" dirty="0" smtClean="0"/>
              <a:t>FALSE</a:t>
            </a:r>
            <a:r>
              <a:rPr lang="en-IE" dirty="0" smtClean="0"/>
              <a:t> There are 531 more </a:t>
            </a:r>
            <a:r>
              <a:rPr lang="en-IE" dirty="0"/>
              <a:t>persistent patients that did not use Glucocorticoid neither had a Fragility Fracture</a:t>
            </a:r>
            <a:r>
              <a:rPr lang="en-IE" dirty="0" smtClean="0"/>
              <a:t> than persistent patients that </a:t>
            </a:r>
            <a:r>
              <a:rPr lang="en-IE" dirty="0"/>
              <a:t>used Glucocorticoid and had a Fragility Fracture</a:t>
            </a:r>
            <a:r>
              <a:rPr lang="en-IE" dirty="0" smtClean="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4" y="1371600"/>
            <a:ext cx="9096375"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109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200" b="1" dirty="0">
                <a:solidFill>
                  <a:schemeClr val="accent2"/>
                </a:solidFill>
                <a:latin typeface="Calibri Light (Títulos)"/>
                <a:cs typeface="Calibri" panose="020F0502020204030204" pitchFamily="34" charset="0"/>
              </a:rPr>
              <a:t>Hypotheses </a:t>
            </a:r>
            <a:r>
              <a:rPr lang="en-US" sz="3200" b="1" dirty="0" smtClean="0">
                <a:solidFill>
                  <a:schemeClr val="accent2"/>
                </a:solidFill>
                <a:latin typeface="Calibri Light (Títulos)"/>
                <a:cs typeface="Calibri" panose="020F0502020204030204" pitchFamily="34" charset="0"/>
              </a:rPr>
              <a:t>8: </a:t>
            </a:r>
            <a:r>
              <a:rPr lang="en-IE" sz="3200" b="1" dirty="0">
                <a:solidFill>
                  <a:schemeClr val="accent2"/>
                </a:solidFill>
                <a:latin typeface="Calibri Light (Títulos)"/>
              </a:rPr>
              <a:t>Patients that had </a:t>
            </a:r>
            <a:r>
              <a:rPr lang="en-IE" sz="3200" b="1" dirty="0" err="1">
                <a:solidFill>
                  <a:schemeClr val="accent2"/>
                </a:solidFill>
                <a:latin typeface="Calibri Light (Títulos)"/>
              </a:rPr>
              <a:t>Dexa</a:t>
            </a:r>
            <a:r>
              <a:rPr lang="en-IE" sz="3200" b="1" dirty="0">
                <a:solidFill>
                  <a:schemeClr val="accent2"/>
                </a:solidFill>
                <a:latin typeface="Calibri Light (Títulos)"/>
              </a:rPr>
              <a:t> Scan more than 0 times are more persistent of a drug than patients that had </a:t>
            </a:r>
            <a:r>
              <a:rPr lang="en-IE" sz="3200" b="1" dirty="0" err="1">
                <a:solidFill>
                  <a:schemeClr val="accent2"/>
                </a:solidFill>
                <a:latin typeface="Calibri Light (Títulos)"/>
              </a:rPr>
              <a:t>Dexa</a:t>
            </a:r>
            <a:r>
              <a:rPr lang="en-IE" sz="3200" b="1" dirty="0">
                <a:solidFill>
                  <a:schemeClr val="accent2"/>
                </a:solidFill>
                <a:latin typeface="Calibri Light (Títulos)"/>
              </a:rPr>
              <a:t> Scan 0 </a:t>
            </a:r>
            <a:r>
              <a:rPr lang="en-IE" sz="3200" b="1" dirty="0" smtClean="0">
                <a:solidFill>
                  <a:schemeClr val="accent2"/>
                </a:solidFill>
                <a:latin typeface="Calibri Light (Títulos)"/>
              </a:rPr>
              <a:t>times.</a:t>
            </a:r>
            <a:endParaRPr lang="en-IE" sz="32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2299335" cy="2031325"/>
          </a:xfrm>
          <a:prstGeom prst="rect">
            <a:avLst/>
          </a:prstGeom>
          <a:noFill/>
        </p:spPr>
        <p:txBody>
          <a:bodyPr wrap="square" rtlCol="0">
            <a:spAutoFit/>
          </a:bodyPr>
          <a:lstStyle/>
          <a:p>
            <a:r>
              <a:rPr lang="en-IE" b="1" dirty="0" smtClean="0"/>
              <a:t>FALSE</a:t>
            </a:r>
            <a:r>
              <a:rPr lang="en-IE" dirty="0" smtClean="0"/>
              <a:t> There are 185 more </a:t>
            </a:r>
            <a:r>
              <a:rPr lang="en-IE" dirty="0"/>
              <a:t>persistent patients that had </a:t>
            </a:r>
            <a:r>
              <a:rPr lang="en-IE" dirty="0" err="1"/>
              <a:t>Dexa</a:t>
            </a:r>
            <a:r>
              <a:rPr lang="en-IE" dirty="0"/>
              <a:t> Scan more than 0 times</a:t>
            </a:r>
            <a:r>
              <a:rPr lang="en-IE" dirty="0" smtClean="0"/>
              <a:t> than persistent patients that </a:t>
            </a:r>
            <a:r>
              <a:rPr lang="en-IE" dirty="0"/>
              <a:t>that had </a:t>
            </a:r>
            <a:r>
              <a:rPr lang="en-IE" dirty="0" err="1"/>
              <a:t>Dexa</a:t>
            </a:r>
            <a:r>
              <a:rPr lang="en-IE" dirty="0"/>
              <a:t> Scan 0 times</a:t>
            </a:r>
            <a:r>
              <a:rPr lang="en-IE" dirty="0" smtClean="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1371600"/>
            <a:ext cx="98012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987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3"/>
            <a:ext cx="12192000" cy="167129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00" b="1" dirty="0" smtClean="0">
                <a:solidFill>
                  <a:schemeClr val="accent2"/>
                </a:solidFill>
                <a:latin typeface="Calibri Light (Títulos)"/>
              </a:rPr>
              <a:t>      </a:t>
            </a:r>
            <a:r>
              <a:rPr lang="en-US" sz="2600" b="1" dirty="0">
                <a:solidFill>
                  <a:schemeClr val="accent2"/>
                </a:solidFill>
                <a:latin typeface="Calibri Light (Títulos)"/>
                <a:cs typeface="Calibri" panose="020F0502020204030204" pitchFamily="34" charset="0"/>
              </a:rPr>
              <a:t>Hypotheses 9</a:t>
            </a:r>
            <a:r>
              <a:rPr lang="en-US" sz="2600" b="1" dirty="0" smtClean="0">
                <a:solidFill>
                  <a:schemeClr val="accent2"/>
                </a:solidFill>
                <a:latin typeface="Calibri Light (Títulos)"/>
                <a:cs typeface="Calibri" panose="020F0502020204030204" pitchFamily="34" charset="0"/>
              </a:rPr>
              <a:t>: </a:t>
            </a:r>
            <a:r>
              <a:rPr lang="en-IE" sz="2600" b="1" dirty="0">
                <a:solidFill>
                  <a:schemeClr val="accent2"/>
                </a:solidFill>
                <a:latin typeface="Calibri Light (Títulos)"/>
              </a:rPr>
              <a:t>Patients that presents VLR_LR as Risk Segment during the therapy and presents Unknown value in Risk Segment after the therapy are more persistent of a drug than patients that present other types of Risk Segment and Change in Risk </a:t>
            </a:r>
            <a:r>
              <a:rPr lang="en-IE" sz="2600" b="1" dirty="0" smtClean="0">
                <a:solidFill>
                  <a:schemeClr val="accent2"/>
                </a:solidFill>
                <a:latin typeface="Calibri Light (Títulos)"/>
              </a:rPr>
              <a:t>Segment.</a:t>
            </a:r>
            <a:endParaRPr lang="en-IE" sz="26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 y="1658983"/>
            <a:ext cx="3076574" cy="2862322"/>
          </a:xfrm>
          <a:prstGeom prst="rect">
            <a:avLst/>
          </a:prstGeom>
          <a:noFill/>
        </p:spPr>
        <p:txBody>
          <a:bodyPr wrap="square" rtlCol="0">
            <a:spAutoFit/>
          </a:bodyPr>
          <a:lstStyle/>
          <a:p>
            <a:r>
              <a:rPr lang="en-IE" b="1" dirty="0" smtClean="0"/>
              <a:t>FALSE</a:t>
            </a:r>
            <a:r>
              <a:rPr lang="en-IE" dirty="0" smtClean="0"/>
              <a:t> There are 641 more </a:t>
            </a:r>
            <a:r>
              <a:rPr lang="en-IE" dirty="0"/>
              <a:t>persistent patients that presents other types of Risk Segment and Change on Risk </a:t>
            </a:r>
            <a:r>
              <a:rPr lang="en-IE" dirty="0" smtClean="0"/>
              <a:t>Segment than </a:t>
            </a:r>
            <a:r>
              <a:rPr lang="en-IE" dirty="0"/>
              <a:t>persistent patients that presents VLR_LR as Risk Segment during the therapy and presents Unknown value in Risk Segment after the therapy </a:t>
            </a:r>
            <a:r>
              <a:rPr lang="en-IE" dirty="0" smtClean="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664" y="1658983"/>
            <a:ext cx="8761336" cy="5209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41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2500" b="1" dirty="0">
                <a:solidFill>
                  <a:schemeClr val="accent2"/>
                </a:solidFill>
                <a:latin typeface="Calibri Light (Títulos)"/>
                <a:cs typeface="Calibri" panose="020F0502020204030204" pitchFamily="34" charset="0"/>
              </a:rPr>
              <a:t>Hypotheses </a:t>
            </a:r>
            <a:r>
              <a:rPr lang="en-US" sz="2500" b="1" dirty="0" smtClean="0">
                <a:solidFill>
                  <a:schemeClr val="accent2"/>
                </a:solidFill>
                <a:latin typeface="Calibri Light (Títulos)"/>
                <a:cs typeface="Calibri" panose="020F0502020204030204" pitchFamily="34" charset="0"/>
              </a:rPr>
              <a:t>10: </a:t>
            </a:r>
            <a:r>
              <a:rPr lang="en-IE" sz="2500" b="1" dirty="0">
                <a:solidFill>
                  <a:schemeClr val="accent2"/>
                </a:solidFill>
                <a:latin typeface="Calibri Light (Títulos)"/>
              </a:rPr>
              <a:t>Patients that presents T </a:t>
            </a:r>
            <a:r>
              <a:rPr lang="en-IE" sz="2500" b="1" dirty="0" err="1">
                <a:solidFill>
                  <a:schemeClr val="accent2"/>
                </a:solidFill>
                <a:latin typeface="Calibri Light (Títulos)"/>
              </a:rPr>
              <a:t>Socre</a:t>
            </a:r>
            <a:r>
              <a:rPr lang="en-IE" sz="2500" b="1" dirty="0">
                <a:solidFill>
                  <a:schemeClr val="accent2"/>
                </a:solidFill>
                <a:latin typeface="Calibri Light (Títulos)"/>
              </a:rPr>
              <a:t> of &gt;-2.5 before the therapy and presents No Change T Score status after the therapy are less persistent of a drug than patients that presents other types of T Score and T Score </a:t>
            </a:r>
            <a:r>
              <a:rPr lang="en-IE" sz="2500" b="1" dirty="0" smtClean="0">
                <a:solidFill>
                  <a:schemeClr val="accent2"/>
                </a:solidFill>
                <a:latin typeface="Calibri Light (Títulos)"/>
              </a:rPr>
              <a:t>status.</a:t>
            </a:r>
            <a:endParaRPr lang="en-IE" sz="25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1" y="1528355"/>
            <a:ext cx="3004184" cy="2585323"/>
          </a:xfrm>
          <a:prstGeom prst="rect">
            <a:avLst/>
          </a:prstGeom>
          <a:noFill/>
        </p:spPr>
        <p:txBody>
          <a:bodyPr wrap="square" rtlCol="0">
            <a:spAutoFit/>
          </a:bodyPr>
          <a:lstStyle/>
          <a:p>
            <a:r>
              <a:rPr lang="en-IE" b="1" dirty="0" smtClean="0"/>
              <a:t>TRUE</a:t>
            </a:r>
            <a:r>
              <a:rPr lang="en-IE" dirty="0" smtClean="0"/>
              <a:t> There are 463 more </a:t>
            </a:r>
            <a:r>
              <a:rPr lang="en-IE" dirty="0"/>
              <a:t>persistent patients that presents other types of T Score and Change on T </a:t>
            </a:r>
            <a:r>
              <a:rPr lang="en-IE" dirty="0" smtClean="0"/>
              <a:t>Score than</a:t>
            </a:r>
            <a:r>
              <a:rPr lang="en-IE" dirty="0"/>
              <a:t> persistent patients that presents T Score of &gt;-2.5 before the therapy and presents No Change T Score status after the </a:t>
            </a:r>
            <a:r>
              <a:rPr lang="en-IE" dirty="0" smtClean="0"/>
              <a:t>therapy.</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1371600"/>
            <a:ext cx="909637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799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200" b="1" dirty="0" smtClean="0">
                <a:solidFill>
                  <a:schemeClr val="accent2"/>
                </a:solidFill>
                <a:latin typeface="Calibri Light (Títulos)"/>
                <a:cs typeface="Calibri" panose="020F0502020204030204" pitchFamily="34" charset="0"/>
              </a:rPr>
              <a:t>Hypotheses 11: </a:t>
            </a:r>
            <a:r>
              <a:rPr lang="en-IE" sz="3200" b="1" dirty="0" smtClean="0">
                <a:solidFill>
                  <a:schemeClr val="accent2"/>
                </a:solidFill>
                <a:latin typeface="Calibri Light (Títulos)"/>
              </a:rPr>
              <a:t>Patients that presents the amount of risk factor higher than 1 are more persistent of a drug than patients that presents the amount of risk factor lower than 1.</a:t>
            </a:r>
            <a:endParaRPr lang="en-IE" sz="32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1" y="1528355"/>
            <a:ext cx="2423160" cy="2585323"/>
          </a:xfrm>
          <a:prstGeom prst="rect">
            <a:avLst/>
          </a:prstGeom>
          <a:noFill/>
        </p:spPr>
        <p:txBody>
          <a:bodyPr wrap="square" rtlCol="0">
            <a:spAutoFit/>
          </a:bodyPr>
          <a:lstStyle/>
          <a:p>
            <a:r>
              <a:rPr lang="en-IE" b="1" dirty="0" smtClean="0"/>
              <a:t>FALSE</a:t>
            </a:r>
            <a:r>
              <a:rPr lang="en-IE" dirty="0" smtClean="0"/>
              <a:t> There are 277 more </a:t>
            </a:r>
            <a:r>
              <a:rPr lang="en-IE" dirty="0"/>
              <a:t>persistent patients that do not presents the amount of risk factor higher than 1</a:t>
            </a:r>
            <a:r>
              <a:rPr lang="en-IE" dirty="0" smtClean="0"/>
              <a:t> than </a:t>
            </a:r>
            <a:r>
              <a:rPr lang="en-IE" dirty="0"/>
              <a:t>persistent patients that presents the amount of risk factor higher than </a:t>
            </a:r>
            <a:r>
              <a:rPr lang="en-IE" dirty="0" smtClean="0"/>
              <a:t>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5095"/>
            <a:ext cx="967740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1173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200" b="1" dirty="0" smtClean="0">
                <a:solidFill>
                  <a:schemeClr val="accent2"/>
                </a:solidFill>
                <a:latin typeface="Calibri Light (Títulos)"/>
                <a:cs typeface="Calibri" panose="020F0502020204030204" pitchFamily="34" charset="0"/>
              </a:rPr>
              <a:t>Hypotheses 12: </a:t>
            </a:r>
            <a:r>
              <a:rPr lang="en-IE" sz="3200" b="1" dirty="0" smtClean="0">
                <a:solidFill>
                  <a:schemeClr val="accent2"/>
                </a:solidFill>
                <a:latin typeface="Calibri Light (Títulos)"/>
              </a:rPr>
              <a:t>Patients adherent for therapies and that used drugs during the therapy are more persistent of a drug than patients in different situations related to both attributes.</a:t>
            </a:r>
            <a:endParaRPr lang="en-IE" sz="32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2966083" cy="2308324"/>
          </a:xfrm>
          <a:prstGeom prst="rect">
            <a:avLst/>
          </a:prstGeom>
          <a:noFill/>
        </p:spPr>
        <p:txBody>
          <a:bodyPr wrap="square" rtlCol="0">
            <a:spAutoFit/>
          </a:bodyPr>
          <a:lstStyle/>
          <a:p>
            <a:r>
              <a:rPr lang="en-IE" b="1" dirty="0" smtClean="0"/>
              <a:t>TRUE</a:t>
            </a:r>
            <a:r>
              <a:rPr lang="en-IE" dirty="0" smtClean="0"/>
              <a:t> There are 189 more </a:t>
            </a:r>
            <a:r>
              <a:rPr lang="en-IE" dirty="0"/>
              <a:t>persistent patients adherent for therapies and that used drugs before the therapy </a:t>
            </a:r>
            <a:r>
              <a:rPr lang="en-IE" dirty="0" smtClean="0"/>
              <a:t>than </a:t>
            </a:r>
            <a:r>
              <a:rPr lang="en-IE" dirty="0"/>
              <a:t>persistent are not adherent for therapies and that did not use drugs before the </a:t>
            </a:r>
            <a:r>
              <a:rPr lang="en-IE" dirty="0" smtClean="0"/>
              <a:t>therapy.</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3" y="1504950"/>
            <a:ext cx="9134475"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39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2900" b="1" dirty="0" smtClean="0">
                <a:solidFill>
                  <a:schemeClr val="accent2"/>
                </a:solidFill>
                <a:latin typeface="Calibri Light (Títulos)"/>
                <a:cs typeface="Calibri" panose="020F0502020204030204" pitchFamily="34" charset="0"/>
              </a:rPr>
              <a:t>Hypotheses 13: </a:t>
            </a:r>
            <a:r>
              <a:rPr lang="en-IE" sz="2900" b="1" dirty="0">
                <a:solidFill>
                  <a:schemeClr val="accent2"/>
                </a:solidFill>
                <a:latin typeface="Calibri Light (Títulos)"/>
              </a:rPr>
              <a:t>Patients that used more than 2 concomitancy drugs before the therapy are less persistent of a drug than patients that used more than 2 concomitancy drugs before the </a:t>
            </a:r>
            <a:r>
              <a:rPr lang="en-IE" sz="2900" b="1" dirty="0" smtClean="0">
                <a:solidFill>
                  <a:schemeClr val="accent2"/>
                </a:solidFill>
                <a:latin typeface="Calibri Light (Títulos)"/>
              </a:rPr>
              <a:t>therapy.</a:t>
            </a:r>
            <a:endParaRPr lang="en-IE" sz="2900" b="1" dirty="0">
              <a:solidFill>
                <a:schemeClr val="accent2"/>
              </a:solidFill>
              <a:latin typeface="Calibri Light (Títulos)"/>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2375535" cy="2862322"/>
          </a:xfrm>
          <a:prstGeom prst="rect">
            <a:avLst/>
          </a:prstGeom>
          <a:noFill/>
        </p:spPr>
        <p:txBody>
          <a:bodyPr wrap="square" rtlCol="0">
            <a:spAutoFit/>
          </a:bodyPr>
          <a:lstStyle/>
          <a:p>
            <a:r>
              <a:rPr lang="en-IE" b="1" dirty="0" smtClean="0"/>
              <a:t>FALSE </a:t>
            </a:r>
            <a:r>
              <a:rPr lang="en-IE" dirty="0" smtClean="0"/>
              <a:t>There are 91 more </a:t>
            </a:r>
            <a:r>
              <a:rPr lang="en-IE" dirty="0"/>
              <a:t>persistent patients that used more than 2 concomitancy drugs before the therapy persistent patients that used less than 3 concomitancy drugs before the </a:t>
            </a:r>
            <a:r>
              <a:rPr lang="en-IE" dirty="0" smtClean="0"/>
              <a:t>therapy.</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528355"/>
            <a:ext cx="9725025"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03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a:bodyPr>
          <a:lstStyle/>
          <a:p>
            <a:r>
              <a:rPr lang="en-IE" sz="1800" dirty="0" smtClean="0"/>
              <a:t>One </a:t>
            </a:r>
            <a:r>
              <a:rPr lang="en-IE" sz="1800" dirty="0"/>
              <a:t>of the challenges for all Pharmaceutical companies is to understand the persistency of drug as per the physician prescription. </a:t>
            </a:r>
          </a:p>
          <a:p>
            <a:r>
              <a:rPr lang="en-IE" sz="1800" dirty="0"/>
              <a:t>To solve this problem ABC pharma company approached an analytics company to automate this process of identification. </a:t>
            </a:r>
          </a:p>
          <a:p>
            <a:endParaRPr lang="en-IE" sz="1800" dirty="0"/>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1. Context</a:t>
            </a:r>
            <a:endParaRPr lang="en-US" sz="3500" b="1" dirty="0">
              <a:solidFill>
                <a:schemeClr val="accent2"/>
              </a:solidFill>
              <a:latin typeface="Calibri Light (Títulos)"/>
              <a:cs typeface="Calibri" panose="020F0502020204030204" pitchFamily="34" charset="0"/>
            </a:endParaRPr>
          </a:p>
        </p:txBody>
      </p:sp>
    </p:spTree>
    <p:extLst>
      <p:ext uri="{BB962C8B-B14F-4D97-AF65-F5344CB8AC3E}">
        <p14:creationId xmlns:p14="http://schemas.microsoft.com/office/powerpoint/2010/main" val="3633268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accent2"/>
                </a:solidFill>
                <a:latin typeface="Calibri Light (Títulos)"/>
              </a:rPr>
              <a:t>      </a:t>
            </a:r>
            <a:r>
              <a:rPr lang="en-US" sz="3000" b="1" dirty="0" smtClean="0">
                <a:solidFill>
                  <a:schemeClr val="accent2"/>
                </a:solidFill>
                <a:latin typeface="Calibri Light (Títulos)"/>
                <a:cs typeface="Calibri" panose="020F0502020204030204" pitchFamily="34" charset="0"/>
              </a:rPr>
              <a:t>Hypotheses 14: </a:t>
            </a:r>
            <a:r>
              <a:rPr lang="en-IE" sz="3000" b="1" dirty="0">
                <a:solidFill>
                  <a:schemeClr val="accent2"/>
                </a:solidFill>
                <a:latin typeface="Calibri Light (Títulos)"/>
              </a:rPr>
              <a:t>Patients that presents more than 3 different types of comorbidity are more persistent of a drug than patients that present less than 3 different types of comorbidity.</a:t>
            </a: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1" y="1528355"/>
            <a:ext cx="2366010" cy="2862322"/>
          </a:xfrm>
          <a:prstGeom prst="rect">
            <a:avLst/>
          </a:prstGeom>
          <a:noFill/>
        </p:spPr>
        <p:txBody>
          <a:bodyPr wrap="square" rtlCol="0">
            <a:spAutoFit/>
          </a:bodyPr>
          <a:lstStyle/>
          <a:p>
            <a:r>
              <a:rPr lang="en-IE" b="1" dirty="0" smtClean="0"/>
              <a:t>TRUE </a:t>
            </a:r>
            <a:r>
              <a:rPr lang="en-IE" dirty="0" smtClean="0"/>
              <a:t>There are </a:t>
            </a:r>
            <a:r>
              <a:rPr lang="en-IE" dirty="0"/>
              <a:t>821</a:t>
            </a:r>
            <a:r>
              <a:rPr lang="en-IE" dirty="0" smtClean="0"/>
              <a:t> more </a:t>
            </a:r>
            <a:r>
              <a:rPr lang="en-IE" dirty="0"/>
              <a:t>persistent patients that presents more than 3 different types of comorbidity </a:t>
            </a:r>
            <a:r>
              <a:rPr lang="en-IE" dirty="0" smtClean="0"/>
              <a:t>than persistent </a:t>
            </a:r>
            <a:r>
              <a:rPr lang="en-IE" dirty="0"/>
              <a:t>patients that do not presents more than 3 different types of </a:t>
            </a:r>
            <a:r>
              <a:rPr lang="en-IE" dirty="0" smtClean="0"/>
              <a:t>comorbidity.</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628095"/>
            <a:ext cx="97345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7470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3.4.4. Summary of Hypothesis</a:t>
            </a:r>
            <a:endParaRPr lang="en-US" sz="3500" b="1" dirty="0">
              <a:solidFill>
                <a:schemeClr val="bg2">
                  <a:lumMod val="25000"/>
                </a:schemeClr>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623" y="1371600"/>
            <a:ext cx="704537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3">
            <a:extLst>
              <a:ext uri="{FF2B5EF4-FFF2-40B4-BE49-F238E27FC236}">
                <a16:creationId xmlns:a16="http://schemas.microsoft.com/office/drawing/2014/main" xmlns="" id="{09BEE7A3-F2C2-8145-B852-24B96B83A958}"/>
              </a:ext>
            </a:extLst>
          </p:cNvPr>
          <p:cNvSpPr txBox="1"/>
          <p:nvPr/>
        </p:nvSpPr>
        <p:spPr>
          <a:xfrm>
            <a:off x="91441" y="1528355"/>
            <a:ext cx="4807130" cy="2585323"/>
          </a:xfrm>
          <a:prstGeom prst="rect">
            <a:avLst/>
          </a:prstGeom>
          <a:noFill/>
        </p:spPr>
        <p:txBody>
          <a:bodyPr wrap="square" rtlCol="0">
            <a:spAutoFit/>
          </a:bodyPr>
          <a:lstStyle/>
          <a:p>
            <a:r>
              <a:rPr lang="en-IE" dirty="0"/>
              <a:t>This summary of hypotheses informs which hypotheses were validated as true and which were not validated.</a:t>
            </a:r>
          </a:p>
          <a:p>
            <a:endParaRPr lang="en-IE" dirty="0"/>
          </a:p>
          <a:p>
            <a:r>
              <a:rPr lang="en-IE" dirty="0"/>
              <a:t>Relevance indicates which attributes are important for training the classification model, i.e., it tells which attributes can help in achieving a high classification accuracy (higher number of successful classifications).</a:t>
            </a:r>
            <a:endParaRPr lang="en-IE" dirty="0" smtClean="0"/>
          </a:p>
        </p:txBody>
      </p:sp>
    </p:spTree>
    <p:extLst>
      <p:ext uri="{BB962C8B-B14F-4D97-AF65-F5344CB8AC3E}">
        <p14:creationId xmlns:p14="http://schemas.microsoft.com/office/powerpoint/2010/main" val="178994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18796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3.5. Multivariate Analysis – Numerical Variables</a:t>
            </a:r>
            <a:endParaRPr lang="en-US" sz="3500" b="1" dirty="0">
              <a:solidFill>
                <a:schemeClr val="bg2">
                  <a:lumMod val="25000"/>
                </a:schemeClr>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612" y="1204109"/>
            <a:ext cx="8128388" cy="5653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3">
            <a:extLst>
              <a:ext uri="{FF2B5EF4-FFF2-40B4-BE49-F238E27FC236}">
                <a16:creationId xmlns:a16="http://schemas.microsoft.com/office/drawing/2014/main" xmlns="" id="{09BEE7A3-F2C2-8145-B852-24B96B83A958}"/>
              </a:ext>
            </a:extLst>
          </p:cNvPr>
          <p:cNvSpPr txBox="1"/>
          <p:nvPr/>
        </p:nvSpPr>
        <p:spPr>
          <a:xfrm>
            <a:off x="91441" y="1204109"/>
            <a:ext cx="4023359" cy="6001643"/>
          </a:xfrm>
          <a:prstGeom prst="rect">
            <a:avLst/>
          </a:prstGeom>
          <a:noFill/>
        </p:spPr>
        <p:txBody>
          <a:bodyPr wrap="square" rtlCol="0">
            <a:spAutoFit/>
          </a:bodyPr>
          <a:lstStyle/>
          <a:p>
            <a:r>
              <a:rPr lang="en-IE" sz="1600" dirty="0"/>
              <a:t>In this numerical analysis matrix, all rows and all columns are all numerical attributes.</a:t>
            </a:r>
          </a:p>
          <a:p>
            <a:endParaRPr lang="en-IE" sz="1600" dirty="0"/>
          </a:p>
          <a:p>
            <a:r>
              <a:rPr lang="en-IE" sz="1600" dirty="0"/>
              <a:t>This graph informs the correlation between the attributes.</a:t>
            </a:r>
          </a:p>
          <a:p>
            <a:endParaRPr lang="en-IE" sz="1600" dirty="0"/>
          </a:p>
          <a:p>
            <a:r>
              <a:rPr lang="en-IE" sz="1600" dirty="0"/>
              <a:t>The closer to the white the higher is the positive correlation between them.</a:t>
            </a:r>
          </a:p>
          <a:p>
            <a:endParaRPr lang="en-IE" sz="1600" dirty="0"/>
          </a:p>
          <a:p>
            <a:r>
              <a:rPr lang="en-IE" sz="1600" dirty="0"/>
              <a:t>The closer to black the higher the negative correlation between them.</a:t>
            </a:r>
          </a:p>
          <a:p>
            <a:endParaRPr lang="en-IE" sz="1600" dirty="0"/>
          </a:p>
          <a:p>
            <a:r>
              <a:rPr lang="en-IE" sz="1600" dirty="0"/>
              <a:t>If the attributes present a high correlation between them (both positive and negative) it means that they have the same type of information. </a:t>
            </a:r>
            <a:r>
              <a:rPr lang="en-IE" sz="1600" dirty="0" smtClean="0"/>
              <a:t> With </a:t>
            </a:r>
            <a:r>
              <a:rPr lang="en-IE" sz="1600" dirty="0"/>
              <a:t>this we can eliminate one of them, reducing the dimensionality of the dataset.</a:t>
            </a:r>
          </a:p>
          <a:p>
            <a:endParaRPr lang="en-IE" sz="1600" dirty="0"/>
          </a:p>
          <a:p>
            <a:r>
              <a:rPr lang="en-IE" sz="1600" dirty="0"/>
              <a:t>This dimensionality reduction represents better chances for the classification model to obtain a high </a:t>
            </a:r>
            <a:r>
              <a:rPr lang="en-IE" sz="1600" dirty="0" smtClean="0"/>
              <a:t>accuracy (</a:t>
            </a:r>
            <a:r>
              <a:rPr lang="en-IE" sz="1600" dirty="0"/>
              <a:t>higher number of successful classifications).</a:t>
            </a:r>
          </a:p>
          <a:p>
            <a:endParaRPr lang="en-IE" sz="1600" dirty="0" smtClean="0"/>
          </a:p>
        </p:txBody>
      </p:sp>
    </p:spTree>
    <p:extLst>
      <p:ext uri="{BB962C8B-B14F-4D97-AF65-F5344CB8AC3E}">
        <p14:creationId xmlns:p14="http://schemas.microsoft.com/office/powerpoint/2010/main" val="3280884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7AF0DD-367D-6B4B-97E6-2985AC7CE4BB}"/>
              </a:ext>
            </a:extLst>
          </p:cNvPr>
          <p:cNvSpPr txBox="1"/>
          <p:nvPr/>
        </p:nvSpPr>
        <p:spPr>
          <a:xfrm>
            <a:off x="0" y="1371600"/>
            <a:ext cx="12192000" cy="5355312"/>
          </a:xfrm>
          <a:prstGeom prst="rect">
            <a:avLst/>
          </a:prstGeom>
          <a:noFill/>
        </p:spPr>
        <p:txBody>
          <a:bodyPr wrap="square" rtlCol="0">
            <a:spAutoFit/>
          </a:bodyPr>
          <a:lstStyle/>
          <a:p>
            <a:endParaRPr lang="en-IE" dirty="0" smtClean="0"/>
          </a:p>
          <a:p>
            <a:r>
              <a:rPr lang="en-IE" dirty="0"/>
              <a:t>Based on all the Insights created from this dataset, patients who have a higher probability of persisting of a drug for the entire treatment, have the following characteristics</a:t>
            </a:r>
            <a:r>
              <a:rPr lang="en-IE" dirty="0" smtClean="0"/>
              <a:t>:</a:t>
            </a:r>
          </a:p>
          <a:p>
            <a:endParaRPr lang="en-IE" dirty="0"/>
          </a:p>
          <a:p>
            <a:pPr marL="285750" indent="-285750">
              <a:buFont typeface="Arial" panose="020B0604020202020204" pitchFamily="34" charset="0"/>
              <a:buChar char="•"/>
            </a:pPr>
            <a:r>
              <a:rPr lang="en-IE" dirty="0"/>
              <a:t>Female</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older than 65 years</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Caucasian non-Hispanic Patients</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mapped to IDN</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that received the drug prescription from General Practitioner Specialty</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who did not use Glucocorticoid and had Fragility Fracture</a:t>
            </a:r>
            <a:r>
              <a:rPr lang="en-IE" dirty="0" smtClean="0"/>
              <a: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Patients who had no </a:t>
            </a:r>
            <a:r>
              <a:rPr lang="en-IE" dirty="0" err="1"/>
              <a:t>Dexa</a:t>
            </a:r>
            <a:r>
              <a:rPr lang="en-IE" dirty="0"/>
              <a:t> Scan</a:t>
            </a:r>
            <a:r>
              <a:rPr lang="en-IE" dirty="0" smtClean="0"/>
              <a:t>;</a:t>
            </a:r>
          </a:p>
          <a:p>
            <a:endParaRPr lang="en-IE" dirty="0"/>
          </a:p>
          <a:p>
            <a:pPr marL="285750" indent="-285750">
              <a:buFont typeface="Arial" panose="020B0604020202020204" pitchFamily="34" charset="0"/>
              <a:buChar char="•"/>
            </a:pPr>
            <a:r>
              <a:rPr lang="en-IE" dirty="0"/>
              <a:t>Patient’s adherent for therapies and that used drugs before the therapy.</a:t>
            </a:r>
          </a:p>
        </p:txBody>
      </p:sp>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4. Conclusion</a:t>
            </a:r>
            <a:endParaRPr lang="en-US" sz="3500" dirty="0">
              <a:solidFill>
                <a:schemeClr val="accent2"/>
              </a:solidFill>
              <a:latin typeface="+mj-lt"/>
            </a:endParaRPr>
          </a:p>
        </p:txBody>
      </p:sp>
    </p:spTree>
    <p:extLst>
      <p:ext uri="{BB962C8B-B14F-4D97-AF65-F5344CB8AC3E}">
        <p14:creationId xmlns:p14="http://schemas.microsoft.com/office/powerpoint/2010/main" val="3454007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12265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5</a:t>
            </a:r>
            <a:r>
              <a:rPr lang="en-US" sz="3500" b="1" dirty="0" smtClean="0">
                <a:solidFill>
                  <a:schemeClr val="accent2"/>
                </a:solidFill>
                <a:latin typeface="Calibri Light (Títulos)"/>
                <a:cs typeface="Calibri" panose="020F0502020204030204" pitchFamily="34" charset="0"/>
              </a:rPr>
              <a:t>. Next Steps – Recommended ML Models</a:t>
            </a:r>
            <a:endParaRPr lang="en-US" sz="3500" dirty="0">
              <a:solidFill>
                <a:schemeClr val="accent2"/>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0" y="1110343"/>
            <a:ext cx="12100560" cy="6124754"/>
          </a:xfrm>
          <a:prstGeom prst="rect">
            <a:avLst/>
          </a:prstGeom>
          <a:noFill/>
        </p:spPr>
        <p:txBody>
          <a:bodyPr wrap="square" rtlCol="0">
            <a:spAutoFit/>
          </a:bodyPr>
          <a:lstStyle/>
          <a:p>
            <a:r>
              <a:rPr lang="en-IE" sz="1700" dirty="0"/>
              <a:t>The target variable Persistent Flag is of type binary class, i.e., it has only two classification values, in this </a:t>
            </a:r>
            <a:r>
              <a:rPr lang="en-IE" sz="1700" dirty="0" smtClean="0"/>
              <a:t>case, </a:t>
            </a:r>
            <a:r>
              <a:rPr lang="en-IE" sz="1700" dirty="0"/>
              <a:t>Persistent or Non-Persistent.</a:t>
            </a:r>
          </a:p>
          <a:p>
            <a:endParaRPr lang="en-IE" sz="1700" dirty="0"/>
          </a:p>
          <a:p>
            <a:r>
              <a:rPr lang="en-IE" sz="1700" dirty="0"/>
              <a:t>Due to this fact some Machine Learning </a:t>
            </a:r>
            <a:r>
              <a:rPr lang="en-IE" sz="1700" dirty="0" smtClean="0"/>
              <a:t>algorithms  are recommended and used at this business problem, </a:t>
            </a:r>
            <a:r>
              <a:rPr lang="en-IE" sz="1700" dirty="0"/>
              <a:t>such as:</a:t>
            </a:r>
          </a:p>
          <a:p>
            <a:endParaRPr lang="en-IE" sz="1700" dirty="0"/>
          </a:p>
          <a:p>
            <a:pPr marL="285750" indent="-285750">
              <a:buFont typeface="Arial" panose="020B0604020202020204" pitchFamily="34" charset="0"/>
              <a:buChar char="•"/>
            </a:pPr>
            <a:r>
              <a:rPr lang="en-IE" sz="1700" dirty="0" smtClean="0"/>
              <a:t>Random Forest &amp; </a:t>
            </a:r>
            <a:r>
              <a:rPr lang="en-US" sz="1700" dirty="0" smtClean="0"/>
              <a:t>Extra </a:t>
            </a:r>
            <a:r>
              <a:rPr lang="en-US" sz="1700" dirty="0"/>
              <a:t>Trees </a:t>
            </a:r>
            <a:r>
              <a:rPr lang="en-US" sz="1700" dirty="0" smtClean="0"/>
              <a:t>Classifier: </a:t>
            </a:r>
          </a:p>
          <a:p>
            <a:pPr marL="285750" indent="-285750">
              <a:buFont typeface="Arial" panose="020B0604020202020204" pitchFamily="34" charset="0"/>
              <a:buChar char="•"/>
            </a:pPr>
            <a:endParaRPr lang="en-US" sz="1700" dirty="0"/>
          </a:p>
          <a:p>
            <a:pPr marL="742950" lvl="1" indent="-285750">
              <a:buFont typeface="Wingdings" panose="05000000000000000000" pitchFamily="2" charset="2"/>
              <a:buChar char="Ø"/>
            </a:pPr>
            <a:r>
              <a:rPr lang="en-US" sz="1700" dirty="0" smtClean="0"/>
              <a:t>Decision Tree models are very used in Machine Learning</a:t>
            </a:r>
          </a:p>
          <a:p>
            <a:pPr marL="285750" indent="-285750">
              <a:buFont typeface="Arial" panose="020B0604020202020204" pitchFamily="34" charset="0"/>
              <a:buChar char="•"/>
            </a:pPr>
            <a:endParaRPr lang="en-US" sz="1700" dirty="0" smtClean="0"/>
          </a:p>
          <a:p>
            <a:pPr marL="742950" lvl="1" indent="-285750">
              <a:buFont typeface="Wingdings" panose="05000000000000000000" pitchFamily="2" charset="2"/>
              <a:buChar char="Ø"/>
            </a:pPr>
            <a:r>
              <a:rPr lang="en-IE" sz="1700" dirty="0" smtClean="0"/>
              <a:t>Decision Tree algorithms are </a:t>
            </a:r>
            <a:r>
              <a:rPr lang="en-IE" sz="1700" dirty="0"/>
              <a:t>widely used in Machine Learning, both for regression and classification. Although they have a high computational cost, they usually provide good results. </a:t>
            </a:r>
          </a:p>
          <a:p>
            <a:pPr marL="742950" lvl="1" indent="-285750">
              <a:buFont typeface="Arial" panose="020B0604020202020204" pitchFamily="34" charset="0"/>
              <a:buChar char="•"/>
            </a:pPr>
            <a:endParaRPr lang="en-IE" sz="1700" dirty="0"/>
          </a:p>
          <a:p>
            <a:pPr marL="742950" lvl="1" indent="-285750">
              <a:buFont typeface="Wingdings" panose="05000000000000000000" pitchFamily="2" charset="2"/>
              <a:buChar char="Ø"/>
            </a:pPr>
            <a:r>
              <a:rPr lang="en-IE" sz="1700" dirty="0"/>
              <a:t>Among all </a:t>
            </a:r>
            <a:r>
              <a:rPr lang="en-IE" sz="1700" dirty="0" smtClean="0"/>
              <a:t>decision tree algorithms, the </a:t>
            </a:r>
            <a:r>
              <a:rPr lang="en-IE" sz="1700" dirty="0"/>
              <a:t>most used is the Random Forest. It is the </a:t>
            </a:r>
            <a:r>
              <a:rPr lang="en-IE" sz="1700" dirty="0" smtClean="0"/>
              <a:t>algorithm that </a:t>
            </a:r>
            <a:r>
              <a:rPr lang="en-IE" sz="1700" dirty="0"/>
              <a:t>presents the highest computational cost, but its results are always good to excellent in most applications</a:t>
            </a:r>
            <a:r>
              <a:rPr lang="en-IE" sz="1700" dirty="0" smtClean="0"/>
              <a:t>.</a:t>
            </a:r>
          </a:p>
          <a:p>
            <a:pPr marL="742950" lvl="1" indent="-285750">
              <a:buFont typeface="Wingdings" panose="05000000000000000000" pitchFamily="2" charset="2"/>
              <a:buChar char="Ø"/>
            </a:pPr>
            <a:endParaRPr lang="en-IE" sz="1700" dirty="0"/>
          </a:p>
          <a:p>
            <a:pPr marL="742950" lvl="1" indent="-285750">
              <a:buFont typeface="Wingdings" panose="05000000000000000000" pitchFamily="2" charset="2"/>
              <a:buChar char="Ø"/>
            </a:pPr>
            <a:r>
              <a:rPr lang="en-IE" sz="1700" dirty="0" smtClean="0"/>
              <a:t>Extra Trees is good as well, however unlike Random Forest, which </a:t>
            </a:r>
            <a:r>
              <a:rPr lang="en-US" sz="1700" dirty="0"/>
              <a:t>chooses the optimum </a:t>
            </a:r>
            <a:r>
              <a:rPr lang="en-US" sz="1700" dirty="0" smtClean="0"/>
              <a:t>split, </a:t>
            </a:r>
            <a:r>
              <a:rPr lang="en-IE" sz="1700" dirty="0"/>
              <a:t>Extra Trees </a:t>
            </a:r>
            <a:r>
              <a:rPr lang="en-US" sz="1700" dirty="0"/>
              <a:t>chooses it </a:t>
            </a:r>
            <a:r>
              <a:rPr lang="en-US" sz="1700" dirty="0" smtClean="0"/>
              <a:t>randomly, which is also a good application for classification models.</a:t>
            </a:r>
            <a:endParaRPr lang="en-US" sz="1700" dirty="0"/>
          </a:p>
          <a:p>
            <a:endParaRPr lang="en-IE" sz="1700" dirty="0"/>
          </a:p>
          <a:p>
            <a:pPr marL="285750" indent="-285750">
              <a:buFont typeface="Arial" panose="020B0604020202020204" pitchFamily="34" charset="0"/>
              <a:buChar char="•"/>
            </a:pPr>
            <a:r>
              <a:rPr lang="en-IE" sz="1700" dirty="0"/>
              <a:t>Support Vector </a:t>
            </a:r>
            <a:r>
              <a:rPr lang="en-IE" sz="1700" dirty="0" smtClean="0"/>
              <a:t>Machine: </a:t>
            </a:r>
          </a:p>
          <a:p>
            <a:pPr marL="285750" indent="-285750">
              <a:buFont typeface="Arial" panose="020B0604020202020204" pitchFamily="34" charset="0"/>
              <a:buChar char="•"/>
            </a:pPr>
            <a:endParaRPr lang="en-IE" sz="1700" dirty="0" smtClean="0"/>
          </a:p>
          <a:p>
            <a:pPr marL="742950" lvl="1" indent="-285750">
              <a:buFont typeface="Wingdings" panose="05000000000000000000" pitchFamily="2" charset="2"/>
              <a:buChar char="Ø"/>
            </a:pPr>
            <a:r>
              <a:rPr lang="en-IE" sz="1700" dirty="0" smtClean="0"/>
              <a:t>This model is specific for classification algorithm is very indicated for binary classes. Usually, in this time of problem, presents very good results with a computational cost not high.</a:t>
            </a:r>
            <a:endParaRPr lang="en-IE" sz="1700" dirty="0"/>
          </a:p>
          <a:p>
            <a:endParaRPr lang="en-IE" dirty="0"/>
          </a:p>
        </p:txBody>
      </p:sp>
    </p:spTree>
    <p:extLst>
      <p:ext uri="{BB962C8B-B14F-4D97-AF65-F5344CB8AC3E}">
        <p14:creationId xmlns:p14="http://schemas.microsoft.com/office/powerpoint/2010/main" val="305268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5</a:t>
            </a:r>
            <a:r>
              <a:rPr lang="en-US" sz="3500" b="1" dirty="0" smtClean="0">
                <a:solidFill>
                  <a:schemeClr val="accent2"/>
                </a:solidFill>
                <a:latin typeface="Calibri Light (Títulos)"/>
                <a:cs typeface="Calibri" panose="020F0502020204030204" pitchFamily="34" charset="0"/>
              </a:rPr>
              <a:t>. Next Steps – Recommended ML Models – part 2</a:t>
            </a:r>
            <a:endParaRPr lang="en-US" sz="3500" dirty="0">
              <a:solidFill>
                <a:schemeClr val="accent2"/>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91440" y="1528355"/>
            <a:ext cx="12100560" cy="4801314"/>
          </a:xfrm>
          <a:prstGeom prst="rect">
            <a:avLst/>
          </a:prstGeom>
          <a:noFill/>
        </p:spPr>
        <p:txBody>
          <a:bodyPr wrap="square" rtlCol="0">
            <a:spAutoFit/>
          </a:bodyPr>
          <a:lstStyle/>
          <a:p>
            <a:pPr marL="285750" indent="-285750">
              <a:buFont typeface="Arial" panose="020B0604020202020204" pitchFamily="34" charset="0"/>
              <a:buChar char="•"/>
            </a:pPr>
            <a:r>
              <a:rPr lang="en-IE" dirty="0"/>
              <a:t>Stochastic Gradient </a:t>
            </a:r>
            <a:r>
              <a:rPr lang="en-IE" dirty="0" smtClean="0"/>
              <a:t>Descent:</a:t>
            </a:r>
          </a:p>
          <a:p>
            <a:endParaRPr lang="en-IE" dirty="0" smtClean="0"/>
          </a:p>
          <a:p>
            <a:pPr marL="742950" lvl="1" indent="-285750">
              <a:buFont typeface="Wingdings" panose="05000000000000000000" pitchFamily="2" charset="2"/>
              <a:buChar char="Ø"/>
            </a:pPr>
            <a:r>
              <a:rPr lang="en-IE" dirty="0"/>
              <a:t>Stochastic gradient descent is a very popular and common algorithm used in various Machine Learning algorithms, most importantly forms the basis of Neural Networks. </a:t>
            </a:r>
            <a:endParaRPr lang="en-IE" dirty="0"/>
          </a:p>
          <a:p>
            <a:endParaRPr lang="en-US" b="1" dirty="0" smtClean="0"/>
          </a:p>
          <a:p>
            <a:pPr marL="285750" indent="-285750">
              <a:buFont typeface="Arial" panose="020B0604020202020204" pitchFamily="34" charset="0"/>
              <a:buChar char="•"/>
            </a:pPr>
            <a:r>
              <a:rPr lang="en-US" dirty="0" smtClean="0"/>
              <a:t>LGBM Classifier:</a:t>
            </a:r>
          </a:p>
          <a:p>
            <a:pPr marL="742950" lvl="1" indent="-285750">
              <a:buFont typeface="Wingdings" panose="05000000000000000000" pitchFamily="2" charset="2"/>
              <a:buChar char="Ø"/>
            </a:pPr>
            <a:r>
              <a:rPr lang="en-IE" dirty="0"/>
              <a:t>Light GBM is a fast, distributed, high-performance gradient boosting framework based on decision tree algorithm, used for ranking, classification and many other machine learning tasks</a:t>
            </a:r>
            <a:r>
              <a:rPr lang="en-IE" dirty="0" smtClean="0"/>
              <a:t>.</a:t>
            </a:r>
          </a:p>
          <a:p>
            <a:pPr marL="742950" lvl="1" indent="-285750">
              <a:buFont typeface="Wingdings" panose="05000000000000000000" pitchFamily="2" charset="2"/>
              <a:buChar char="Ø"/>
            </a:pPr>
            <a:endParaRPr lang="en-IE" dirty="0"/>
          </a:p>
          <a:p>
            <a:pPr marL="742950" lvl="1" indent="-285750">
              <a:buFont typeface="Wingdings" panose="05000000000000000000" pitchFamily="2" charset="2"/>
              <a:buChar char="Ø"/>
            </a:pPr>
            <a:r>
              <a:rPr lang="en-IE" dirty="0" smtClean="0"/>
              <a:t>It is a very good algorithm because combines the advantages of decision tree algorithms with boosting algorithm. Boosting algorithms lately are very popular algorithm with high capabilities,  very powerful and winner of different competition on </a:t>
            </a:r>
            <a:r>
              <a:rPr lang="en-IE" dirty="0" err="1"/>
              <a:t>K</a:t>
            </a:r>
            <a:r>
              <a:rPr lang="en-IE" dirty="0" err="1" smtClean="0"/>
              <a:t>aggle</a:t>
            </a:r>
            <a:r>
              <a:rPr lang="en-IE" dirty="0" smtClean="0"/>
              <a:t> for example.</a:t>
            </a:r>
          </a:p>
          <a:p>
            <a:pPr marL="742950" lvl="1" indent="-285750">
              <a:buFont typeface="Wingdings" panose="05000000000000000000" pitchFamily="2" charset="2"/>
              <a:buChar char="Ø"/>
            </a:pPr>
            <a:endParaRPr lang="en-IE" dirty="0"/>
          </a:p>
          <a:p>
            <a:pPr marL="742950" lvl="1" indent="-285750">
              <a:buFont typeface="Wingdings" panose="05000000000000000000" pitchFamily="2" charset="2"/>
              <a:buChar char="Ø"/>
            </a:pPr>
            <a:r>
              <a:rPr lang="en-IE" dirty="0" smtClean="0"/>
              <a:t>However unlike decision tree and boosting algorithms, </a:t>
            </a:r>
            <a:r>
              <a:rPr lang="en-IE" dirty="0"/>
              <a:t>Light GBM </a:t>
            </a:r>
            <a:r>
              <a:rPr lang="en-IE" dirty="0" smtClean="0"/>
              <a:t> can be adaptable to dataset with lots of data, taking less time to training the model the other algorithms.</a:t>
            </a:r>
            <a:endParaRPr lang="en-IE" dirty="0"/>
          </a:p>
          <a:p>
            <a:pPr marL="742950" lvl="1" indent="-285750">
              <a:buFont typeface="Wingdings" panose="05000000000000000000" pitchFamily="2" charset="2"/>
              <a:buChar char="Ø"/>
            </a:pPr>
            <a:endParaRPr lang="en-US" dirty="0"/>
          </a:p>
          <a:p>
            <a:endParaRPr lang="en-IE" dirty="0"/>
          </a:p>
        </p:txBody>
      </p:sp>
    </p:spTree>
    <p:extLst>
      <p:ext uri="{BB962C8B-B14F-4D97-AF65-F5344CB8AC3E}">
        <p14:creationId xmlns:p14="http://schemas.microsoft.com/office/powerpoint/2010/main" val="4162968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xmlns=""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11389093"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r>
              <a:rPr lang="pt-BR" b="1" dirty="0" smtClean="0"/>
              <a:t>Problem.</a:t>
            </a:r>
          </a:p>
          <a:p>
            <a:endParaRPr lang="pt-BR" b="1" dirty="0"/>
          </a:p>
          <a:p>
            <a:pPr marL="285750" indent="-285750">
              <a:buFont typeface="Arial" panose="020B0604020202020204" pitchFamily="34" charset="0"/>
              <a:buChar char="•"/>
            </a:pPr>
            <a:r>
              <a:rPr lang="en-IE" dirty="0"/>
              <a:t>G</a:t>
            </a:r>
            <a:r>
              <a:rPr lang="en-IE" dirty="0" smtClean="0"/>
              <a:t>ather </a:t>
            </a:r>
            <a:r>
              <a:rPr lang="en-IE" dirty="0"/>
              <a:t>insights on the factors that are impacting the persistency </a:t>
            </a:r>
            <a:r>
              <a:rPr lang="en-IE" dirty="0" smtClean="0"/>
              <a:t>of a drug during the treatment.</a:t>
            </a:r>
          </a:p>
          <a:p>
            <a:pPr marL="285750" indent="-285750">
              <a:buFont typeface="Arial" panose="020B0604020202020204" pitchFamily="34" charset="0"/>
              <a:buChar char="•"/>
            </a:pPr>
            <a:endParaRPr lang="pt-BR" b="1" dirty="0" smtClean="0"/>
          </a:p>
          <a:p>
            <a:endParaRPr lang="en-US" dirty="0" smtClean="0"/>
          </a:p>
          <a:p>
            <a:r>
              <a:rPr lang="pt-BR" b="1" dirty="0" err="1" smtClean="0"/>
              <a:t>Solution</a:t>
            </a:r>
            <a:endParaRPr lang="pt-BR" b="1" dirty="0" smtClean="0"/>
          </a:p>
          <a:p>
            <a:endParaRPr lang="pt-BR" b="1" dirty="0"/>
          </a:p>
          <a:p>
            <a:pPr marL="285750" indent="-285750">
              <a:buFont typeface="Arial" panose="020B0604020202020204" pitchFamily="34" charset="0"/>
              <a:buChar char="•"/>
            </a:pPr>
            <a:r>
              <a:rPr lang="pt-BR" dirty="0" smtClean="0"/>
              <a:t>Use </a:t>
            </a:r>
            <a:r>
              <a:rPr lang="pt-BR" dirty="0" err="1"/>
              <a:t>Machine</a:t>
            </a:r>
            <a:r>
              <a:rPr lang="pt-BR" dirty="0"/>
              <a:t> Learning </a:t>
            </a:r>
            <a:r>
              <a:rPr lang="pt-BR" dirty="0" err="1" smtClean="0"/>
              <a:t>to</a:t>
            </a:r>
            <a:r>
              <a:rPr lang="pt-BR" dirty="0" smtClean="0"/>
              <a:t> </a:t>
            </a:r>
            <a:r>
              <a:rPr lang="pt-BR" dirty="0" err="1" smtClean="0"/>
              <a:t>classify</a:t>
            </a:r>
            <a:r>
              <a:rPr lang="pt-BR" dirty="0" smtClean="0"/>
              <a:t> futures </a:t>
            </a:r>
            <a:r>
              <a:rPr lang="pt-BR" dirty="0" err="1" smtClean="0"/>
              <a:t>patients</a:t>
            </a:r>
            <a:r>
              <a:rPr lang="pt-BR" dirty="0" smtClean="0"/>
              <a:t>, </a:t>
            </a:r>
            <a:r>
              <a:rPr lang="pt-BR" dirty="0" err="1" smtClean="0"/>
              <a:t>informing</a:t>
            </a:r>
            <a:r>
              <a:rPr lang="pt-BR" dirty="0" smtClean="0"/>
              <a:t> </a:t>
            </a:r>
            <a:r>
              <a:rPr lang="pt-BR" dirty="0" err="1" smtClean="0"/>
              <a:t>if</a:t>
            </a:r>
            <a:r>
              <a:rPr lang="pt-BR" dirty="0" smtClean="0"/>
              <a:t> </a:t>
            </a:r>
            <a:r>
              <a:rPr lang="pt-BR" dirty="0" err="1" smtClean="0"/>
              <a:t>they</a:t>
            </a:r>
            <a:r>
              <a:rPr lang="pt-BR" dirty="0"/>
              <a:t> </a:t>
            </a:r>
            <a:r>
              <a:rPr lang="en-IE" dirty="0"/>
              <a:t>will use the drugs during the </a:t>
            </a:r>
            <a:r>
              <a:rPr lang="en-IE" dirty="0" smtClean="0"/>
              <a:t>entire </a:t>
            </a:r>
            <a:r>
              <a:rPr lang="en-IE" dirty="0"/>
              <a:t>treatment or if they </a:t>
            </a:r>
            <a:r>
              <a:rPr lang="en-IE" dirty="0" smtClean="0"/>
              <a:t>won’t.</a:t>
            </a:r>
          </a:p>
          <a:p>
            <a:pPr marL="285750" indent="-285750">
              <a:buFont typeface="Arial" panose="020B0604020202020204" pitchFamily="34" charset="0"/>
              <a:buChar char="•"/>
            </a:pPr>
            <a:r>
              <a:rPr lang="pt-BR" dirty="0" err="1" smtClean="0"/>
              <a:t>Visualization</a:t>
            </a:r>
            <a:r>
              <a:rPr lang="pt-BR" dirty="0" smtClean="0"/>
              <a:t> </a:t>
            </a:r>
            <a:r>
              <a:rPr lang="pt-BR" dirty="0" err="1"/>
              <a:t>if</a:t>
            </a:r>
            <a:r>
              <a:rPr lang="pt-BR" dirty="0"/>
              <a:t> </a:t>
            </a:r>
            <a:r>
              <a:rPr lang="pt-BR" dirty="0" err="1"/>
              <a:t>they</a:t>
            </a:r>
            <a:r>
              <a:rPr lang="pt-BR" dirty="0"/>
              <a:t> </a:t>
            </a:r>
            <a:r>
              <a:rPr lang="en-IE" dirty="0"/>
              <a:t>will use the drugs during the role treatment or </a:t>
            </a:r>
            <a:r>
              <a:rPr lang="en-IE" dirty="0" smtClean="0"/>
              <a:t>won’t can be done in a </a:t>
            </a:r>
            <a:r>
              <a:rPr lang="en-IE" dirty="0" err="1" smtClean="0"/>
              <a:t>webapp</a:t>
            </a:r>
            <a:r>
              <a:rPr lang="en-IE" dirty="0" smtClean="0"/>
              <a:t>.</a:t>
            </a:r>
            <a:endParaRPr lang="en-US" dirty="0"/>
          </a:p>
          <a:p>
            <a:endParaRPr lang="en-US"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sz="3500" b="1" dirty="0" smtClean="0">
                <a:solidFill>
                  <a:schemeClr val="accent2"/>
                </a:solidFill>
                <a:latin typeface="Calibri Light (Títulos)"/>
                <a:cs typeface="Calibri" panose="020F0502020204030204" pitchFamily="34" charset="0"/>
              </a:rPr>
              <a:t>2. Challenge</a:t>
            </a:r>
            <a:endParaRPr lang="en-US" sz="3500" b="1" dirty="0">
              <a:solidFill>
                <a:schemeClr val="accent2"/>
              </a:solidFill>
              <a:latin typeface="Calibri Light (Títulos)"/>
            </a:endParaRPr>
          </a:p>
        </p:txBody>
      </p:sp>
    </p:spTree>
    <p:extLst>
      <p:ext uri="{BB962C8B-B14F-4D97-AF65-F5344CB8AC3E}">
        <p14:creationId xmlns:p14="http://schemas.microsoft.com/office/powerpoint/2010/main" val="1489297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3. Solution Development</a:t>
            </a:r>
            <a:endParaRPr lang="en-US" sz="3500" b="1" dirty="0">
              <a:solidFill>
                <a:schemeClr val="accent2"/>
              </a:solidFill>
            </a:endParaRPr>
          </a:p>
        </p:txBody>
      </p:sp>
      <p:sp>
        <p:nvSpPr>
          <p:cNvPr id="2" name="Retângulo 1"/>
          <p:cNvSpPr/>
          <p:nvPr/>
        </p:nvSpPr>
        <p:spPr>
          <a:xfrm>
            <a:off x="363582" y="1551354"/>
            <a:ext cx="11615058" cy="6463308"/>
          </a:xfrm>
          <a:prstGeom prst="rect">
            <a:avLst/>
          </a:prstGeom>
        </p:spPr>
        <p:txBody>
          <a:bodyPr wrap="square">
            <a:spAutoFit/>
          </a:bodyPr>
          <a:lstStyle/>
          <a:p>
            <a:r>
              <a:rPr lang="en-IE" dirty="0"/>
              <a:t>Solution adopted to generate business insights and create a ML classification model to solve the proposed problem</a:t>
            </a:r>
            <a:r>
              <a:rPr lang="en-IE" dirty="0" smtClean="0"/>
              <a:t>.</a:t>
            </a:r>
          </a:p>
          <a:p>
            <a:endParaRPr lang="en-IE" dirty="0"/>
          </a:p>
          <a:p>
            <a:r>
              <a:rPr lang="en-IE" dirty="0" smtClean="0"/>
              <a:t>This solution includes:</a:t>
            </a:r>
          </a:p>
          <a:p>
            <a:endParaRPr lang="en-IE" dirty="0"/>
          </a:p>
          <a:p>
            <a:pPr marL="285750" indent="-285750">
              <a:buFont typeface="Arial" panose="020B0604020202020204" pitchFamily="34" charset="0"/>
              <a:buChar char="•"/>
            </a:pPr>
            <a:r>
              <a:rPr lang="en-IE" dirty="0" smtClean="0"/>
              <a:t>Data Description;</a:t>
            </a:r>
          </a:p>
          <a:p>
            <a:pPr marL="742950" lvl="1" indent="-285750">
              <a:buFont typeface="Wingdings" panose="05000000000000000000" pitchFamily="2" charset="2"/>
              <a:buChar char="Ø"/>
            </a:pPr>
            <a:r>
              <a:rPr lang="en-IE" dirty="0" smtClean="0"/>
              <a:t>Data Dimensions</a:t>
            </a:r>
          </a:p>
          <a:p>
            <a:pPr marL="742950" lvl="1" indent="-285750">
              <a:buFont typeface="Wingdings" panose="05000000000000000000" pitchFamily="2" charset="2"/>
              <a:buChar char="Ø"/>
            </a:pPr>
            <a:r>
              <a:rPr lang="en-IE" dirty="0" smtClean="0"/>
              <a:t>Descriptive Statistics</a:t>
            </a:r>
          </a:p>
          <a:p>
            <a:endParaRPr lang="en-IE" dirty="0" smtClean="0"/>
          </a:p>
          <a:p>
            <a:pPr marL="285750" indent="-285750">
              <a:buFont typeface="Arial" panose="020B0604020202020204" pitchFamily="34" charset="0"/>
              <a:buChar char="•"/>
            </a:pPr>
            <a:r>
              <a:rPr lang="en-IE" dirty="0" smtClean="0"/>
              <a:t>Mind Map Hypothesis;</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Hypothesis Creation;</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Exploratory Data Analysis (EDA);</a:t>
            </a:r>
          </a:p>
          <a:p>
            <a:pPr marL="742950" lvl="1" indent="-285750">
              <a:buFont typeface="Wingdings" panose="05000000000000000000" pitchFamily="2" charset="2"/>
              <a:buChar char="Ø"/>
            </a:pPr>
            <a:r>
              <a:rPr lang="en-IE" dirty="0" smtClean="0"/>
              <a:t>Target Variable analysis</a:t>
            </a:r>
          </a:p>
          <a:p>
            <a:pPr marL="742950" lvl="1" indent="-285750">
              <a:buFont typeface="Wingdings" panose="05000000000000000000" pitchFamily="2" charset="2"/>
              <a:buChar char="Ø"/>
            </a:pPr>
            <a:r>
              <a:rPr lang="en-IE" dirty="0" smtClean="0"/>
              <a:t>Numerical Variable analysis</a:t>
            </a:r>
          </a:p>
          <a:p>
            <a:pPr marL="742950" lvl="1" indent="-285750">
              <a:buFont typeface="Wingdings" panose="05000000000000000000" pitchFamily="2" charset="2"/>
              <a:buChar char="Ø"/>
            </a:pPr>
            <a:r>
              <a:rPr lang="en-IE" dirty="0"/>
              <a:t>Hypothesis </a:t>
            </a:r>
            <a:r>
              <a:rPr lang="en-IE" dirty="0" smtClean="0"/>
              <a:t>Validation</a:t>
            </a:r>
          </a:p>
          <a:p>
            <a:pPr marL="742950" lvl="1" indent="-285750">
              <a:buFont typeface="Wingdings" panose="05000000000000000000" pitchFamily="2" charset="2"/>
              <a:buChar char="Ø"/>
            </a:pPr>
            <a:r>
              <a:rPr lang="en-IE" dirty="0" smtClean="0"/>
              <a:t>Summary of Hypothesis</a:t>
            </a:r>
          </a:p>
          <a:p>
            <a:pPr marL="742950" lvl="1" indent="-285750">
              <a:buFont typeface="Wingdings" panose="05000000000000000000" pitchFamily="2" charset="2"/>
              <a:buChar char="Ø"/>
            </a:pPr>
            <a:r>
              <a:rPr lang="en-US" dirty="0">
                <a:cs typeface="Calibri" panose="020F0502020204030204" pitchFamily="34" charset="0"/>
              </a:rPr>
              <a:t>Multivariate Analysis – Numerical Variables</a:t>
            </a:r>
            <a:endParaRPr lang="en-US" dirty="0"/>
          </a:p>
          <a:p>
            <a:endParaRPr lang="en-IE" dirty="0" smtClean="0"/>
          </a:p>
          <a:p>
            <a:endParaRPr lang="en-IE" dirty="0"/>
          </a:p>
          <a:p>
            <a:endParaRPr lang="en-IE" dirty="0"/>
          </a:p>
          <a:p>
            <a:endParaRPr lang="en-IE" dirty="0" smtClean="0"/>
          </a:p>
          <a:p>
            <a:endParaRPr lang="en-US" dirty="0"/>
          </a:p>
        </p:txBody>
      </p:sp>
    </p:spTree>
    <p:extLst>
      <p:ext uri="{BB962C8B-B14F-4D97-AF65-F5344CB8AC3E}">
        <p14:creationId xmlns:p14="http://schemas.microsoft.com/office/powerpoint/2010/main" val="2383065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normAutofit/>
          </a:bodyPr>
          <a:lstStyle/>
          <a:p>
            <a:r>
              <a:rPr lang="en-US" sz="3500" b="1" dirty="0" smtClean="0">
                <a:solidFill>
                  <a:schemeClr val="accent2"/>
                </a:solidFill>
                <a:latin typeface="Calibri Light (Títulos)"/>
                <a:cs typeface="Calibri" panose="020F0502020204030204" pitchFamily="34" charset="0"/>
              </a:rPr>
              <a:t>3.1. Data Description</a:t>
            </a:r>
            <a:endParaRPr lang="en-US" sz="3500" b="1" dirty="0">
              <a:solidFill>
                <a:schemeClr val="accent2"/>
              </a:solidFill>
            </a:endParaRPr>
          </a:p>
        </p:txBody>
      </p:sp>
      <p:sp>
        <p:nvSpPr>
          <p:cNvPr id="2" name="Retângulo 1"/>
          <p:cNvSpPr/>
          <p:nvPr/>
        </p:nvSpPr>
        <p:spPr>
          <a:xfrm>
            <a:off x="644434" y="1848957"/>
            <a:ext cx="11059885" cy="2308324"/>
          </a:xfrm>
          <a:prstGeom prst="rect">
            <a:avLst/>
          </a:prstGeom>
        </p:spPr>
        <p:txBody>
          <a:bodyPr wrap="square">
            <a:spAutoFit/>
          </a:bodyPr>
          <a:lstStyle/>
          <a:p>
            <a:r>
              <a:rPr lang="en-IE" dirty="0"/>
              <a:t>Here it is checked:</a:t>
            </a:r>
          </a:p>
          <a:p>
            <a:endParaRPr lang="en-IE" dirty="0"/>
          </a:p>
          <a:p>
            <a:r>
              <a:rPr lang="en-IE" dirty="0"/>
              <a:t>- Amount of data;</a:t>
            </a:r>
          </a:p>
          <a:p>
            <a:endParaRPr lang="en-IE" dirty="0"/>
          </a:p>
          <a:p>
            <a:r>
              <a:rPr lang="en-IE" dirty="0"/>
              <a:t>- General summary of the data;</a:t>
            </a:r>
          </a:p>
          <a:p>
            <a:endParaRPr lang="en-IE" dirty="0"/>
          </a:p>
          <a:p>
            <a:r>
              <a:rPr lang="en-IE" dirty="0"/>
              <a:t>- Descriptive statistics: Used to have a notion of the magnitude of the data; notion of minimum and maximum limits of the variables; what is the range; what is the median and others.</a:t>
            </a:r>
            <a:endParaRPr lang="en-US" dirty="0"/>
          </a:p>
        </p:txBody>
      </p:sp>
    </p:spTree>
    <p:extLst>
      <p:ext uri="{BB962C8B-B14F-4D97-AF65-F5344CB8AC3E}">
        <p14:creationId xmlns:p14="http://schemas.microsoft.com/office/powerpoint/2010/main" val="3790803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3.1.1. </a:t>
            </a:r>
            <a:r>
              <a:rPr lang="en-US" sz="3500" b="1" dirty="0">
                <a:solidFill>
                  <a:schemeClr val="accent2"/>
                </a:solidFill>
                <a:latin typeface="Calibri Light (Títulos)"/>
                <a:cs typeface="Calibri" panose="020F0502020204030204" pitchFamily="34" charset="0"/>
              </a:rPr>
              <a:t>Data </a:t>
            </a:r>
            <a:r>
              <a:rPr lang="en-US" sz="3500" b="1" dirty="0" smtClean="0">
                <a:solidFill>
                  <a:schemeClr val="accent2"/>
                </a:solidFill>
                <a:latin typeface="Calibri Light (Títulos)"/>
                <a:cs typeface="Calibri" panose="020F0502020204030204" pitchFamily="34" charset="0"/>
              </a:rPr>
              <a:t>Dimensions</a:t>
            </a:r>
            <a:endParaRPr lang="en-US" sz="3500" b="1" dirty="0">
              <a:solidFill>
                <a:schemeClr val="bg2">
                  <a:lumMod val="25000"/>
                </a:schemeClr>
              </a:solidFill>
              <a:latin typeface="+mj-lt"/>
            </a:endParaRPr>
          </a:p>
        </p:txBody>
      </p:sp>
      <p:sp>
        <p:nvSpPr>
          <p:cNvPr id="18" name="TextBox 3">
            <a:extLst>
              <a:ext uri="{FF2B5EF4-FFF2-40B4-BE49-F238E27FC236}">
                <a16:creationId xmlns:a16="http://schemas.microsoft.com/office/drawing/2014/main" xmlns="" id="{09BEE7A3-F2C2-8145-B852-24B96B83A958}"/>
              </a:ext>
            </a:extLst>
          </p:cNvPr>
          <p:cNvSpPr txBox="1"/>
          <p:nvPr/>
        </p:nvSpPr>
        <p:spPr>
          <a:xfrm>
            <a:off x="401452" y="4480560"/>
            <a:ext cx="11389093" cy="2585323"/>
          </a:xfrm>
          <a:prstGeom prst="rect">
            <a:avLst/>
          </a:prstGeom>
          <a:noFill/>
        </p:spPr>
        <p:txBody>
          <a:bodyPr wrap="square" rtlCol="0">
            <a:spAutoFit/>
          </a:bodyPr>
          <a:lstStyle/>
          <a:p>
            <a:pPr algn="ctr"/>
            <a:r>
              <a:rPr lang="en-IE" dirty="0" smtClean="0"/>
              <a:t>We are going to work with 3424 rows, informing the quantity of patients that are persistent of drug and patients that are not persistent of a drug.  </a:t>
            </a:r>
          </a:p>
          <a:p>
            <a:pPr algn="ctr"/>
            <a:endParaRPr lang="en-IE" dirty="0"/>
          </a:p>
          <a:p>
            <a:pPr algn="ctr"/>
            <a:r>
              <a:rPr lang="en-IE" dirty="0" smtClean="0"/>
              <a:t>The number of features is 69.</a:t>
            </a:r>
          </a:p>
          <a:p>
            <a:pPr algn="ctr"/>
            <a:endParaRPr lang="en-IE" dirty="0"/>
          </a:p>
          <a:p>
            <a:pPr algn="ctr"/>
            <a:r>
              <a:rPr lang="en-IE" dirty="0"/>
              <a:t>T</a:t>
            </a:r>
            <a:r>
              <a:rPr lang="en-IE" dirty="0" smtClean="0"/>
              <a:t>his dataset, in terms of number of values,  is not big, with a large number of features, which means that will not be so easy to train the classifier. Also we have to exclude some features, because this large number is prejudice for the training of the ML classifier.</a:t>
            </a:r>
          </a:p>
          <a:p>
            <a:pPr algn="ctr"/>
            <a:endParaRPr lang="en-IE"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179" y="2995476"/>
            <a:ext cx="6187862" cy="102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11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3.1.2. Descriptive Statistical</a:t>
            </a:r>
            <a:endParaRPr lang="en-US" sz="3500" b="1" dirty="0">
              <a:solidFill>
                <a:schemeClr val="bg2">
                  <a:lumMod val="25000"/>
                </a:schemeClr>
              </a:solidFill>
            </a:endParaRPr>
          </a:p>
        </p:txBody>
      </p:sp>
      <p:sp>
        <p:nvSpPr>
          <p:cNvPr id="18" name="TextBox 3">
            <a:extLst>
              <a:ext uri="{FF2B5EF4-FFF2-40B4-BE49-F238E27FC236}">
                <a16:creationId xmlns:a16="http://schemas.microsoft.com/office/drawing/2014/main" xmlns="" id="{09BEE7A3-F2C2-8145-B852-24B96B83A958}"/>
              </a:ext>
            </a:extLst>
          </p:cNvPr>
          <p:cNvSpPr txBox="1"/>
          <p:nvPr/>
        </p:nvSpPr>
        <p:spPr>
          <a:xfrm>
            <a:off x="140195" y="1383912"/>
            <a:ext cx="11551061" cy="3139321"/>
          </a:xfrm>
          <a:prstGeom prst="rect">
            <a:avLst/>
          </a:prstGeom>
          <a:noFill/>
        </p:spPr>
        <p:txBody>
          <a:bodyPr wrap="square" rtlCol="0">
            <a:spAutoFit/>
          </a:bodyPr>
          <a:lstStyle/>
          <a:p>
            <a:r>
              <a:rPr lang="en-IE" dirty="0"/>
              <a:t>Used to gain business knowledge and to be able to detect errors. There are two major metrics within descriptive statistics</a:t>
            </a:r>
            <a:r>
              <a:rPr lang="en-IE" dirty="0" smtClean="0"/>
              <a:t>:</a:t>
            </a:r>
          </a:p>
          <a:p>
            <a:r>
              <a:rPr lang="en-IE" dirty="0" smtClean="0"/>
              <a:t> </a:t>
            </a:r>
          </a:p>
          <a:p>
            <a:pPr marL="285750" indent="-285750">
              <a:buFontTx/>
              <a:buChar char="-"/>
            </a:pPr>
            <a:r>
              <a:rPr lang="en-IE" dirty="0" smtClean="0"/>
              <a:t>Central </a:t>
            </a:r>
            <a:r>
              <a:rPr lang="en-IE" dirty="0"/>
              <a:t>Tendency Metrics: summarize data into a single number. Ex: mean and median</a:t>
            </a:r>
            <a:r>
              <a:rPr lang="en-IE" dirty="0" smtClean="0"/>
              <a:t>.</a:t>
            </a:r>
          </a:p>
          <a:p>
            <a:pPr marL="285750" indent="-285750">
              <a:buFontTx/>
              <a:buChar char="-"/>
            </a:pPr>
            <a:endParaRPr lang="en-IE" dirty="0"/>
          </a:p>
          <a:p>
            <a:pPr marL="285750" indent="-285750">
              <a:buFontTx/>
              <a:buChar char="-"/>
            </a:pPr>
            <a:r>
              <a:rPr lang="en-IE" dirty="0" smtClean="0"/>
              <a:t>Dispersion </a:t>
            </a:r>
            <a:r>
              <a:rPr lang="en-IE" dirty="0"/>
              <a:t>metrics: These tell you whether the data is too concentrated near the mean or too dispersed from it. Ex: Variance, standard deviation, minimum and maximum, range, Skew and </a:t>
            </a:r>
            <a:r>
              <a:rPr lang="en-IE" dirty="0" smtClean="0"/>
              <a:t>Kurtosis.</a:t>
            </a:r>
          </a:p>
          <a:p>
            <a:pPr marL="285750" indent="-285750">
              <a:buFontTx/>
              <a:buChar char="-"/>
            </a:pPr>
            <a:endParaRPr lang="en-IE" dirty="0"/>
          </a:p>
          <a:p>
            <a:pPr marL="285750" indent="-285750">
              <a:buFontTx/>
              <a:buChar char="-"/>
            </a:pPr>
            <a:r>
              <a:rPr lang="en-IE" dirty="0" smtClean="0"/>
              <a:t>For example, the attribute </a:t>
            </a:r>
            <a:r>
              <a:rPr lang="en-IE" dirty="0" err="1" smtClean="0"/>
              <a:t>Dexa_Freq_During_RX</a:t>
            </a:r>
            <a:r>
              <a:rPr lang="en-IE" dirty="0" smtClean="0"/>
              <a:t> have a very high range and kurtosis, which means that the feature has a large number of values concentrated at a same value,  for example, there are several values equal 0</a:t>
            </a:r>
            <a:r>
              <a:rPr lang="en-IE" dirty="0"/>
              <a:t>.</a:t>
            </a:r>
            <a:r>
              <a:rPr lang="en-IE" dirty="0" smtClean="0"/>
              <a:t> Also, its range is very different of the others attributes, which means that it can cause a problem at the model training, and has to be fixed.</a:t>
            </a:r>
            <a:endParaRPr lang="en-IE"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80" y="4517435"/>
            <a:ext cx="10645690" cy="202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175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247" y="2215479"/>
            <a:ext cx="9203753" cy="382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3500" b="1" dirty="0" smtClean="0">
                <a:solidFill>
                  <a:schemeClr val="accent2"/>
                </a:solidFill>
                <a:latin typeface="Calibri Light (Títulos)"/>
                <a:cs typeface="Calibri" panose="020F0502020204030204" pitchFamily="34" charset="0"/>
              </a:rPr>
              <a:t>3.2</a:t>
            </a:r>
            <a:r>
              <a:rPr lang="en-US" sz="3500" b="1" dirty="0">
                <a:solidFill>
                  <a:schemeClr val="accent2"/>
                </a:solidFill>
                <a:latin typeface="Calibri Light (Títulos)"/>
                <a:cs typeface="Calibri" panose="020F0502020204030204" pitchFamily="34" charset="0"/>
              </a:rPr>
              <a:t>. </a:t>
            </a:r>
            <a:r>
              <a:rPr lang="en-US" sz="3500" b="1" dirty="0" smtClean="0">
                <a:solidFill>
                  <a:schemeClr val="accent2"/>
                </a:solidFill>
                <a:latin typeface="Calibri Light (Títulos)"/>
                <a:cs typeface="Calibri" panose="020F0502020204030204" pitchFamily="34" charset="0"/>
              </a:rPr>
              <a:t>Mind Map Hypothesis</a:t>
            </a:r>
            <a:endParaRPr lang="en-US" sz="3500" b="1" dirty="0">
              <a:solidFill>
                <a:schemeClr val="bg2">
                  <a:lumMod val="25000"/>
                </a:schemeClr>
              </a:solidFill>
            </a:endParaRPr>
          </a:p>
        </p:txBody>
      </p:sp>
      <p:sp>
        <p:nvSpPr>
          <p:cNvPr id="6" name="TextBox 3">
            <a:extLst>
              <a:ext uri="{FF2B5EF4-FFF2-40B4-BE49-F238E27FC236}">
                <a16:creationId xmlns:a16="http://schemas.microsoft.com/office/drawing/2014/main" xmlns="" id="{09BEE7A3-F2C2-8145-B852-24B96B83A958}"/>
              </a:ext>
            </a:extLst>
          </p:cNvPr>
          <p:cNvSpPr txBox="1"/>
          <p:nvPr/>
        </p:nvSpPr>
        <p:spPr>
          <a:xfrm>
            <a:off x="176778" y="1371600"/>
            <a:ext cx="2932181" cy="5262979"/>
          </a:xfrm>
          <a:prstGeom prst="rect">
            <a:avLst/>
          </a:prstGeom>
          <a:noFill/>
        </p:spPr>
        <p:txBody>
          <a:bodyPr wrap="square" rtlCol="0">
            <a:spAutoFit/>
          </a:bodyPr>
          <a:lstStyle/>
          <a:p>
            <a:pPr marL="285750" indent="-285750">
              <a:buFont typeface="Arial" panose="020B0604020202020204" pitchFamily="34" charset="0"/>
              <a:buChar char="•"/>
            </a:pPr>
            <a:r>
              <a:rPr lang="en-IE" sz="1600" dirty="0"/>
              <a:t>This mind map is a guide for exploratory data analysis. </a:t>
            </a:r>
            <a:endParaRPr lang="en-IE" sz="1600" dirty="0" smtClean="0"/>
          </a:p>
          <a:p>
            <a:pPr marL="285750" indent="-285750">
              <a:buFont typeface="Arial" panose="020B0604020202020204" pitchFamily="34" charset="0"/>
              <a:buChar char="•"/>
            </a:pPr>
            <a:endParaRPr lang="en-IE" sz="1600" dirty="0" smtClean="0"/>
          </a:p>
          <a:p>
            <a:pPr marL="285750" indent="-285750">
              <a:buFont typeface="Arial" panose="020B0604020202020204" pitchFamily="34" charset="0"/>
              <a:buChar char="•"/>
            </a:pPr>
            <a:r>
              <a:rPr lang="en-IE" sz="1600" dirty="0" smtClean="0"/>
              <a:t>It describes in the centre, the phenomenon that should be modelled, in this case the Persistency Flag attribute. </a:t>
            </a:r>
          </a:p>
          <a:p>
            <a:pPr marL="285750" indent="-285750">
              <a:buFont typeface="Arial" panose="020B0604020202020204" pitchFamily="34" charset="0"/>
              <a:buChar char="•"/>
            </a:pPr>
            <a:endParaRPr lang="en-IE" sz="1600" dirty="0"/>
          </a:p>
          <a:p>
            <a:pPr marL="285750" indent="-285750">
              <a:buFont typeface="Arial" panose="020B0604020202020204" pitchFamily="34" charset="0"/>
              <a:buChar char="•"/>
            </a:pPr>
            <a:r>
              <a:rPr lang="en-IE" sz="1600" dirty="0" smtClean="0"/>
              <a:t>The </a:t>
            </a:r>
            <a:r>
              <a:rPr lang="en-IE" sz="1600" dirty="0"/>
              <a:t>first level are all the entities that impact this phenomenon, making the persistence to be yes or no.  </a:t>
            </a:r>
            <a:endParaRPr lang="en-IE" sz="1600" dirty="0" smtClean="0"/>
          </a:p>
          <a:p>
            <a:pPr marL="285750" indent="-285750">
              <a:buFont typeface="Arial" panose="020B0604020202020204" pitchFamily="34" charset="0"/>
              <a:buChar char="•"/>
            </a:pPr>
            <a:endParaRPr lang="en-IE" sz="1600" dirty="0"/>
          </a:p>
          <a:p>
            <a:pPr marL="285750" indent="-285750">
              <a:buFont typeface="Arial" panose="020B0604020202020204" pitchFamily="34" charset="0"/>
              <a:buChar char="•"/>
            </a:pPr>
            <a:r>
              <a:rPr lang="en-IE" sz="1600" dirty="0" smtClean="0"/>
              <a:t>In </a:t>
            </a:r>
            <a:r>
              <a:rPr lang="en-IE" sz="1600" dirty="0"/>
              <a:t>the last level there are the attributes that describe the entities by themselves</a:t>
            </a:r>
            <a:r>
              <a:rPr lang="en-IE" sz="1600" dirty="0" smtClean="0"/>
              <a:t>.</a:t>
            </a:r>
          </a:p>
          <a:p>
            <a:pPr marL="285750" indent="-285750">
              <a:buFont typeface="Arial" panose="020B0604020202020204" pitchFamily="34" charset="0"/>
              <a:buChar char="•"/>
            </a:pPr>
            <a:endParaRPr lang="en-IE" sz="1600" dirty="0" smtClean="0"/>
          </a:p>
          <a:p>
            <a:pPr marL="285750" indent="-285750">
              <a:buFont typeface="Arial" panose="020B0604020202020204" pitchFamily="34" charset="0"/>
              <a:buChar char="•"/>
            </a:pPr>
            <a:r>
              <a:rPr lang="en-IE" sz="1600" dirty="0"/>
              <a:t>This allows us to create hypotheses about them and guide us during the exploratory data analysis.</a:t>
            </a:r>
          </a:p>
        </p:txBody>
      </p:sp>
    </p:spTree>
    <p:extLst>
      <p:ext uri="{BB962C8B-B14F-4D97-AF65-F5344CB8AC3E}">
        <p14:creationId xmlns:p14="http://schemas.microsoft.com/office/powerpoint/2010/main" val="2365573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3314</TotalTime>
  <Words>2055</Words>
  <Application>Microsoft Office PowerPoint</Application>
  <PresentationFormat>Personalizar</PresentationFormat>
  <Paragraphs>237</Paragraphs>
  <Slides>36</Slides>
  <Notes>0</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Office Theme</vt:lpstr>
      <vt:lpstr>Apresentação do PowerPoint</vt:lpstr>
      <vt:lpstr>Indices</vt:lpstr>
      <vt:lpstr>1. Context</vt:lpstr>
      <vt:lpstr>2. Challenge</vt:lpstr>
      <vt:lpstr>3. Solution Development</vt:lpstr>
      <vt:lpstr>3.1. Data Description</vt:lpstr>
      <vt:lpstr>Profit Analysis</vt:lpstr>
      <vt:lpstr>Profit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Igor</cp:lastModifiedBy>
  <cp:revision>225</cp:revision>
  <cp:lastPrinted>2019-08-24T08:13:50Z</cp:lastPrinted>
  <dcterms:created xsi:type="dcterms:W3CDTF">2019-08-19T15:39:24Z</dcterms:created>
  <dcterms:modified xsi:type="dcterms:W3CDTF">2021-09-30T18:11:39Z</dcterms:modified>
</cp:coreProperties>
</file>