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28" r:id="rId10"/>
    <p:sldId id="263" r:id="rId11"/>
    <p:sldId id="264" r:id="rId12"/>
    <p:sldId id="300" r:id="rId13"/>
    <p:sldId id="265" r:id="rId14"/>
    <p:sldId id="301" r:id="rId15"/>
    <p:sldId id="266" r:id="rId16"/>
    <p:sldId id="273" r:id="rId17"/>
    <p:sldId id="272" r:id="rId18"/>
    <p:sldId id="267" r:id="rId19"/>
    <p:sldId id="302" r:id="rId20"/>
    <p:sldId id="268" r:id="rId21"/>
    <p:sldId id="274" r:id="rId22"/>
    <p:sldId id="303" r:id="rId23"/>
    <p:sldId id="275" r:id="rId24"/>
    <p:sldId id="276" r:id="rId25"/>
    <p:sldId id="285" r:id="rId26"/>
    <p:sldId id="286" r:id="rId27"/>
    <p:sldId id="287" r:id="rId28"/>
    <p:sldId id="277" r:id="rId29"/>
    <p:sldId id="280" r:id="rId30"/>
    <p:sldId id="278" r:id="rId31"/>
    <p:sldId id="279" r:id="rId32"/>
    <p:sldId id="281" r:id="rId33"/>
    <p:sldId id="282" r:id="rId34"/>
    <p:sldId id="284" r:id="rId35"/>
    <p:sldId id="283" r:id="rId36"/>
    <p:sldId id="269" r:id="rId37"/>
    <p:sldId id="288" r:id="rId38"/>
    <p:sldId id="289" r:id="rId39"/>
    <p:sldId id="270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4571" y="3463004"/>
            <a:ext cx="80185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Disciplina: Inteligência Artificial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Docente:  André Luís Meneses Silva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Discentes:    Clovijan Bispo Rocha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Igor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Terriaga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Santos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Joan Vitor Mendonça de Jesus</a:t>
            </a: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534571" y="399093"/>
            <a:ext cx="10677380" cy="2110383"/>
            <a:chOff x="-1" y="763563"/>
            <a:chExt cx="9425355" cy="2110383"/>
          </a:xfrm>
        </p:grpSpPr>
        <p:sp>
          <p:nvSpPr>
            <p:cNvPr id="10" name="CaixaDeTexto 9"/>
            <p:cNvSpPr txBox="1"/>
            <p:nvPr/>
          </p:nvSpPr>
          <p:spPr>
            <a:xfrm>
              <a:off x="1163868" y="934954"/>
              <a:ext cx="82614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Universidade Federal de Sergipe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Campus Alberto Carvalho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Departamento de Sistemas de Informação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25"/>
            <a:stretch>
              <a:fillRect/>
            </a:stretch>
          </p:blipFill>
          <p:spPr>
            <a:xfrm>
              <a:off x="-1" y="763563"/>
              <a:ext cx="1037260" cy="144655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48" y="5373858"/>
            <a:ext cx="2395378" cy="119768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200993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Modelagem do indivíduo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analisarmos o problema, concluímos que o objetivo seria simular a disposição de horário dos professores ao longo da semana em um determinado período.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Desta forma, o indivíduo modelado é um período propriamente dito, com o dia das aulas, organização das disciplinas ao longo dos dias e  os professores responsáveis pelas aulas destas disciplinas.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200993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Modelagem do indivíduo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rcRect l="11847" t="18161" r="48543" b="14046"/>
          <a:stretch>
            <a:fillRect/>
          </a:stretch>
        </p:blipFill>
        <p:spPr>
          <a:xfrm>
            <a:off x="626745" y="1172210"/>
            <a:ext cx="5725795" cy="55098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rcRect l="11930" t="19072" r="54832" b="12353"/>
          <a:stretch>
            <a:fillRect/>
          </a:stretch>
        </p:blipFill>
        <p:spPr>
          <a:xfrm>
            <a:off x="6670040" y="1172210"/>
            <a:ext cx="4683760" cy="54336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rcRect l="11870" t="20365" r="44268" b="26326"/>
          <a:stretch>
            <a:fillRect/>
          </a:stretch>
        </p:blipFill>
        <p:spPr>
          <a:xfrm>
            <a:off x="626745" y="1071245"/>
            <a:ext cx="8374380" cy="540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162192"/>
            <a:ext cx="10515600" cy="10870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Inicializar a população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481070"/>
            <a:ext cx="11549575" cy="5114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as disciplinas fixas, é criada uma lista apenas com os horários vazios.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 após é feito um sorteio desses horários, para determinar onde será inserido cada disciplina.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242837"/>
            <a:ext cx="10515600" cy="10870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Inicializar a população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481070"/>
            <a:ext cx="11549575" cy="5114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rcRect l="14324" t="41687" r="40754" b="52479"/>
          <a:stretch>
            <a:fillRect/>
          </a:stretch>
        </p:blipFill>
        <p:spPr>
          <a:xfrm>
            <a:off x="232410" y="1177290"/>
            <a:ext cx="11790680" cy="8610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rcRect l="13901" t="47090" r="31995" b="47458"/>
          <a:stretch>
            <a:fillRect/>
          </a:stretch>
        </p:blipFill>
        <p:spPr>
          <a:xfrm>
            <a:off x="91440" y="2202180"/>
            <a:ext cx="12045950" cy="854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rcRect l="9074" t="26817" r="30312" b="41931"/>
          <a:stretch>
            <a:fillRect/>
          </a:stretch>
        </p:blipFill>
        <p:spPr>
          <a:xfrm>
            <a:off x="149860" y="3220085"/>
            <a:ext cx="11512550" cy="333756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619500" y="5886450"/>
            <a:ext cx="1104900" cy="5524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professores possuem restrições de horários, ou seja, alguns deles preferem ministrar aulas com horários seguidos, já outros preferem que estas aulas sejam intercaladas.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Sabendo disso, a função responsável por avaliar todos os indivíduos, os penaliza com um valor negativo de acordo com as restrições cadastradas  por cada professor.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Exemplo de restrições usadas: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Disciplinas do Professor “X” não podem ser  em dias seguidos;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viável disciplinas de 6 créditos com todas aulas no mesmo dia;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função fitness leva em consideração também: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Preferência de dias de cada professor;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Disciplina com 4 créditos no mesmo dia, mas com horário quebrado.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Avaliar os indivíduos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 Na criação dos indivíduos, todos eles vêm com uma aptidão de 100, e quando eles estão sendo avaliados, há uma penalização.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Avaliar os indivíduos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rcRect l="13174" t="44787" r="32948" b="47400"/>
          <a:stretch>
            <a:fillRect/>
          </a:stretch>
        </p:blipFill>
        <p:spPr>
          <a:xfrm>
            <a:off x="255270" y="1485900"/>
            <a:ext cx="11680825" cy="952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rcRect l="13028" t="32286" r="27383" b="31774"/>
          <a:stretch>
            <a:fillRect/>
          </a:stretch>
        </p:blipFill>
        <p:spPr>
          <a:xfrm>
            <a:off x="420370" y="2626995"/>
            <a:ext cx="11351895" cy="3850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Para gerar uma nova população, se fez necessário ter um elitismo de </a:t>
            </a:r>
            <a:r>
              <a:rPr lang="pt-BR" sz="4400" b="1" dirty="0"/>
              <a:t>dois </a:t>
            </a:r>
            <a:r>
              <a:rPr lang="pt-BR" sz="4400" dirty="0"/>
              <a:t>indivíduos, pois esses indivíduos mais aptos que outros, estavam sendo perdidos.</a:t>
            </a:r>
            <a:endParaRPr lang="pt-BR" sz="4400" dirty="0"/>
          </a:p>
          <a:p>
            <a:pPr algn="just"/>
            <a:endParaRPr lang="pt-BR" sz="4400" b="1" dirty="0"/>
          </a:p>
          <a:p>
            <a:pPr algn="just"/>
            <a:r>
              <a:rPr lang="pt-BR" sz="4400" b="1" dirty="0"/>
              <a:t> </a:t>
            </a:r>
            <a:r>
              <a:rPr lang="pt-BR" sz="4400" dirty="0"/>
              <a:t>Após o elitismo, fazemos a seleção de forma aleatória para o Cross-Over.</a:t>
            </a:r>
            <a:endParaRPr lang="pt-BR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"/>
            <a:ext cx="74793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17481"/>
            <a:ext cx="10515600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</a:t>
            </a:r>
            <a:r>
              <a:rPr lang="pt-BR" sz="9600" b="1" dirty="0">
                <a:solidFill>
                  <a:srgbClr val="049BE6"/>
                </a:solidFill>
                <a:latin typeface="+mn-lt"/>
              </a:rPr>
              <a:t>Algoritmo Genético</a:t>
            </a:r>
            <a:endParaRPr lang="pt-BR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A forma de seleção que foi utiliza foi, a roleta:</a:t>
            </a:r>
            <a:endParaRPr lang="pt-BR" sz="4400" dirty="0"/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1 passo: somamos o total da aptidão daquela geração.</a:t>
            </a:r>
            <a:endParaRPr lang="pt-BR" sz="4000" dirty="0"/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2 passo: obter um número aleatório entre 0 e o total do item anterior.</a:t>
            </a:r>
            <a:endParaRPr lang="pt-BR" sz="4000" dirty="0"/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3 passo: testar se a aptidão do individuo atual, somado com as dos anteriores, é maior ou igual que o valor aleatório obtido no item anterior.</a:t>
            </a:r>
            <a:endParaRPr lang="pt-BR" sz="4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rcRect l="13174" t="44006" r="32508" b="50786"/>
          <a:stretch>
            <a:fillRect/>
          </a:stretch>
        </p:blipFill>
        <p:spPr>
          <a:xfrm>
            <a:off x="338455" y="1477645"/>
            <a:ext cx="11514455" cy="7804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rcRect l="9660" t="42695" r="43170" b="52609"/>
          <a:stretch>
            <a:fillRect/>
          </a:stretch>
        </p:blipFill>
        <p:spPr>
          <a:xfrm>
            <a:off x="220345" y="2695575"/>
            <a:ext cx="11862435" cy="7797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rcRect l="9660" t="32546" r="28994" b="57463"/>
          <a:stretch>
            <a:fillRect/>
          </a:stretch>
        </p:blipFill>
        <p:spPr>
          <a:xfrm>
            <a:off x="46990" y="4194175"/>
            <a:ext cx="12035790" cy="129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Por fim, o Cross-Over é feito da seguinte forma:</a:t>
            </a:r>
            <a:endParaRPr lang="pt-BR" sz="4400" dirty="0"/>
          </a:p>
          <a:p>
            <a:pPr lvl="1" algn="just"/>
            <a:r>
              <a:rPr lang="pt-BR" sz="4000" dirty="0"/>
              <a:t> Exemplo: </a:t>
            </a:r>
            <a:endParaRPr lang="pt-BR" sz="4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810885"/>
            <a:ext cx="3230452" cy="17600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4841599"/>
            <a:ext cx="3230452" cy="17600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8" y="3206121"/>
            <a:ext cx="3001826" cy="163547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8" y="5097486"/>
            <a:ext cx="3001826" cy="1635478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V="1">
            <a:off x="4288665" y="2942823"/>
            <a:ext cx="1807335" cy="4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4288665" y="3915178"/>
            <a:ext cx="1654937" cy="4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4172755" y="3429000"/>
            <a:ext cx="1923245" cy="2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4159876" y="4327301"/>
            <a:ext cx="1936124" cy="22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4172755" y="3825025"/>
            <a:ext cx="1923245" cy="158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159876" y="4687910"/>
            <a:ext cx="2088523" cy="17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4159876" y="4971245"/>
            <a:ext cx="1936124" cy="2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4159876" y="5898524"/>
            <a:ext cx="1936124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2943664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Resultados Obtidos</a:t>
            </a:r>
            <a:endParaRPr lang="pt-BR" sz="9600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700 indivíduos</a:t>
            </a:r>
            <a:endParaRPr lang="pt-BR" sz="66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Processamento: </a:t>
            </a:r>
            <a:r>
              <a:rPr lang="pt-BR" sz="4400" dirty="0"/>
              <a:t>00:01:40.4181342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apenas 2 gerações foi gerado 1 indivíduo com aptidão 90.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47490" y="3235327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/>
          <p:cNvSpPr/>
          <p:nvPr/>
        </p:nvSpPr>
        <p:spPr>
          <a:xfrm rot="4373822">
            <a:off x="2884961" y="2040728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t="9934" r="8205" b="420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0953" y="3635062"/>
            <a:ext cx="2833352" cy="11852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/>
          <p:cNvSpPr/>
          <p:nvPr/>
        </p:nvSpPr>
        <p:spPr>
          <a:xfrm rot="4373822">
            <a:off x="3887212" y="1655190"/>
            <a:ext cx="1569606" cy="28164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500 indivíduos</a:t>
            </a:r>
            <a:endParaRPr lang="pt-BR" sz="66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Processamento: 00:01:02.5991522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apenas 1 geração foram gerados 2 indivíduos com aptidão 90.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>
            <a:fillRect/>
          </a:stretch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>
            <a:fillRect/>
          </a:stretch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2182" y="2205017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/>
          <p:cNvSpPr/>
          <p:nvPr/>
        </p:nvSpPr>
        <p:spPr>
          <a:xfrm rot="4373822">
            <a:off x="2279653" y="1010418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>
                <a:solidFill>
                  <a:srgbClr val="049BE6"/>
                </a:solidFill>
                <a:latin typeface="+mn-lt"/>
              </a:rPr>
              <a:t>Agenda</a:t>
            </a:r>
            <a:endParaRPr lang="pt-BR" sz="80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Algoritmo Genético?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Resolução do Problema utilizando Algoritmo Genético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software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Usadas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>
            <a:fillRect/>
          </a:stretch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2182" y="2781886"/>
            <a:ext cx="5753818" cy="11852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/>
          <p:cNvSpPr/>
          <p:nvPr/>
        </p:nvSpPr>
        <p:spPr>
          <a:xfrm rot="4373822">
            <a:off x="6891855" y="1282930"/>
            <a:ext cx="1587814" cy="22733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250 indivíduos</a:t>
            </a:r>
            <a:endParaRPr lang="pt-BR" sz="66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de Processamento: </a:t>
            </a:r>
            <a:r>
              <a:rPr lang="pt-BR" sz="4000" dirty="0"/>
              <a:t>00:00:23.4041374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3 geração foi gerado 1 indivíduo com aptidão 90.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t="10165" r="6725" b="4870"/>
          <a:stretch>
            <a:fillRect/>
          </a:stretch>
        </p:blipFill>
        <p:spPr>
          <a:xfrm>
            <a:off x="-103030" y="0"/>
            <a:ext cx="1229503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9303" y="3647451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/>
          <p:cNvSpPr/>
          <p:nvPr/>
        </p:nvSpPr>
        <p:spPr>
          <a:xfrm rot="4373822">
            <a:off x="2266774" y="2452852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"/>
          <a:srcRect l="10458" t="9557" r="14225" b="4579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159098" y="3493395"/>
            <a:ext cx="2099257" cy="7769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Baixo 3"/>
          <p:cNvSpPr/>
          <p:nvPr/>
        </p:nvSpPr>
        <p:spPr>
          <a:xfrm rot="4373822">
            <a:off x="4535162" y="1093536"/>
            <a:ext cx="1781368" cy="3594066"/>
          </a:xfrm>
          <a:prstGeom prst="downArrow">
            <a:avLst>
              <a:gd name="adj1" fmla="val 50000"/>
              <a:gd name="adj2" fmla="val 535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9" t="10309" r="19935" b="6457"/>
          <a:stretch>
            <a:fillRect/>
          </a:stretch>
        </p:blipFill>
        <p:spPr>
          <a:xfrm>
            <a:off x="0" y="0"/>
            <a:ext cx="12192000" cy="695459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846791" y="6027313"/>
            <a:ext cx="2319451" cy="4437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418087" y="1311499"/>
            <a:ext cx="2319451" cy="4657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50541"/>
            <a:ext cx="10880188" cy="20736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Demonstração!</a:t>
            </a:r>
            <a:endParaRPr lang="pt-BR" sz="8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49" y="2272663"/>
            <a:ext cx="5709634" cy="424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>
            <a:off x="655906" y="342884"/>
            <a:ext cx="10880188" cy="1458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Trabalhos Futuros!</a:t>
            </a:r>
            <a:endParaRPr lang="pt-BR" sz="8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Implementar uma 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Neural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classificar se o horário é bom ou ruim.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métodos de alteração, remoção e detalhes de cada Módulo (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Disciplina, Período/Ano, Horário, Restrição disponibilidade professor, Restrição de disciplina fixa de outro departamento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342885"/>
            <a:ext cx="10880188" cy="10480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Tecnologias Utilizadas!</a:t>
            </a:r>
            <a:endParaRPr lang="pt-BR" sz="88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1026" name="Picture 2" descr="Image result for aspnet.co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14" y="4997588"/>
            <a:ext cx="3216861" cy="16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stgre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37" y="4134626"/>
            <a:ext cx="2692875" cy="277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ootstr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69" y="4156437"/>
            <a:ext cx="3216861" cy="27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05" y="1995915"/>
            <a:ext cx="2396677" cy="239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isual studio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 t="23717" r="6272" b="27414"/>
          <a:stretch>
            <a:fillRect/>
          </a:stretch>
        </p:blipFill>
        <p:spPr bwMode="auto">
          <a:xfrm>
            <a:off x="6092144" y="1892366"/>
            <a:ext cx="5246651" cy="194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8296"/>
            <a:ext cx="12192000" cy="69390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O que é Algoritmo Genético (AG)?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240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técnica de busca utilizada para achar soluções aproximadas em problemas de otimização e busca, usando técnicas inspiradas pela biologia evolutiva como hereditariedade, mutação, seleção natural e recombinação (ou </a:t>
            </a:r>
            <a:r>
              <a:rPr lang="pt-B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crossing over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6138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O problema!</a:t>
            </a:r>
            <a:endParaRPr lang="pt-BR" sz="96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240" y="1571625"/>
            <a:ext cx="4541520" cy="503179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417255" y="4951828"/>
            <a:ext cx="337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Chefe do Departamento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21212" y="1730326"/>
            <a:ext cx="11549575" cy="4712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Criação de horários dos 	professores;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Seguindo as recomendações/restrições de 	cada professor;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haver choque;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Inserir disciplinas de outros cursos dentro 	do horário (horários fixos);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1355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rgbClr val="049BE6"/>
                </a:solidFill>
                <a:latin typeface="+mn-lt"/>
              </a:rPr>
              <a:t>O problema!</a:t>
            </a:r>
            <a:endParaRPr lang="pt-BR" sz="7200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6437"/>
            <a:ext cx="10515600" cy="970671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Resolução do problema utilizando Algoritmo Genético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1" y="1791170"/>
            <a:ext cx="7906042" cy="4976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bancoParaSli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28575"/>
            <a:ext cx="9851390" cy="6800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49BE6"/>
                </a:solidFill>
                <a:latin typeface="+mn-lt"/>
              </a:rPr>
              <a:t>Passos Seguidos</a:t>
            </a:r>
            <a:endParaRPr lang="pt-BR" sz="60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Inicializar População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de cada Indivíduo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alguns Indivíduos 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Fitness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Cross-over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Concepção da nova geração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4115</Words>
  <Application>WPS Presentation</Application>
  <PresentationFormat>Widescreen</PresentationFormat>
  <Paragraphs>198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Tema do Office</vt:lpstr>
      <vt:lpstr>PowerPoint 演示文稿</vt:lpstr>
      <vt:lpstr> Algoritmo Genético</vt:lpstr>
      <vt:lpstr>Agenda</vt:lpstr>
      <vt:lpstr>O que é Algoritmo Genético (AG)?</vt:lpstr>
      <vt:lpstr>O problema!</vt:lpstr>
      <vt:lpstr>O problema!</vt:lpstr>
      <vt:lpstr>Resolução do problema utilizando Algoritmo Genético</vt:lpstr>
      <vt:lpstr>Resolução do problema utilizando Algoritmo Genético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clovijan Rocha</dc:creator>
  <cp:lastModifiedBy>igsan</cp:lastModifiedBy>
  <cp:revision>55</cp:revision>
  <dcterms:created xsi:type="dcterms:W3CDTF">2019-09-10T20:19:00Z</dcterms:created>
  <dcterms:modified xsi:type="dcterms:W3CDTF">2019-09-11T21:03:36Z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