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72" r:id="rId14"/>
    <p:sldId id="267" r:id="rId15"/>
    <p:sldId id="268" r:id="rId16"/>
    <p:sldId id="274" r:id="rId17"/>
    <p:sldId id="275" r:id="rId18"/>
    <p:sldId id="276" r:id="rId19"/>
    <p:sldId id="269" r:id="rId20"/>
    <p:sldId id="270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9B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DBDF-3FC3-4882-B584-91431BAF618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2853-9538-425E-A66F-04E4BCE1800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BDBDF-3FC3-4882-B584-91431BAF618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82853-9538-425E-A66F-04E4BCE1800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31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534571" y="3463004"/>
            <a:ext cx="801858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Disciplina: Inteligência Artificial</a:t>
            </a:r>
          </a:p>
          <a:p>
            <a:endParaRPr lang="pt-BR" sz="2800" b="1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Docente:  André Luís Meneses Silva</a:t>
            </a:r>
          </a:p>
          <a:p>
            <a:endParaRPr lang="pt-BR" sz="2800" b="1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Discentes:    Clovijan Bispo Rocha</a:t>
            </a:r>
          </a:p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		Igor </a:t>
            </a:r>
            <a:r>
              <a:rPr lang="pt-B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Terriaga</a:t>
            </a: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Santos</a:t>
            </a:r>
          </a:p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		Joan Vitor Mendonça de Jesus</a:t>
            </a:r>
            <a:endParaRPr lang="pt-BR" sz="3200" b="1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grpSp>
        <p:nvGrpSpPr>
          <p:cNvPr id="16" name="Agrupar 15"/>
          <p:cNvGrpSpPr/>
          <p:nvPr/>
        </p:nvGrpSpPr>
        <p:grpSpPr>
          <a:xfrm>
            <a:off x="534571" y="399093"/>
            <a:ext cx="10677380" cy="2110383"/>
            <a:chOff x="-1" y="763563"/>
            <a:chExt cx="9425355" cy="2110383"/>
          </a:xfrm>
        </p:grpSpPr>
        <p:sp>
          <p:nvSpPr>
            <p:cNvPr id="10" name="CaixaDeTexto 9"/>
            <p:cNvSpPr txBox="1"/>
            <p:nvPr/>
          </p:nvSpPr>
          <p:spPr>
            <a:xfrm>
              <a:off x="1163868" y="934954"/>
              <a:ext cx="826148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Universidade Federal de Sergipe</a:t>
              </a:r>
            </a:p>
            <a:p>
              <a:pPr algn="ctr"/>
              <a:r>
                <a:rPr lang="pt-B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Campus Alberto Carvalho</a:t>
              </a:r>
            </a:p>
            <a:p>
              <a:pPr algn="ctr"/>
              <a:r>
                <a:rPr lang="pt-B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Departamento de Sistemas de Informação</a:t>
              </a:r>
            </a:p>
          </p:txBody>
        </p:sp>
        <p:pic>
          <p:nvPicPr>
            <p:cNvPr id="15" name="Imagem 1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525"/>
            <a:stretch>
              <a:fillRect/>
            </a:stretch>
          </p:blipFill>
          <p:spPr>
            <a:xfrm>
              <a:off x="-1" y="763563"/>
              <a:ext cx="1037260" cy="1446550"/>
            </a:xfrm>
            <a:prstGeom prst="rect">
              <a:avLst/>
            </a:prstGeom>
          </p:spPr>
        </p:pic>
      </p:grpSp>
      <p:pic>
        <p:nvPicPr>
          <p:cNvPr id="18" name="Imagem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548" y="5373858"/>
            <a:ext cx="2395378" cy="1197689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838199" y="162192"/>
            <a:ext cx="10515600" cy="108706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049BE6"/>
                </a:solidFill>
                <a:latin typeface="+mn-lt"/>
              </a:rPr>
              <a:t>Inicializar a população</a:t>
            </a: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800" dirty="0"/>
              <a:t>	 </a:t>
            </a:r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4" name="Espaço Reservado para Conteúdo 2"/>
          <p:cNvSpPr txBox="1"/>
          <p:nvPr/>
        </p:nvSpPr>
        <p:spPr>
          <a:xfrm>
            <a:off x="473612" y="1481070"/>
            <a:ext cx="11549575" cy="51143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400" dirty="0"/>
              <a:t>	</a:t>
            </a:r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8F437DC-D630-45B8-A7C1-BC93B70CBD4D}"/>
              </a:ext>
            </a:extLst>
          </p:cNvPr>
          <p:cNvSpPr txBox="1"/>
          <p:nvPr/>
        </p:nvSpPr>
        <p:spPr>
          <a:xfrm>
            <a:off x="626012" y="1577926"/>
            <a:ext cx="112447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as disciplinas fixas, é criada uma lista apenas com os horários vazios.</a:t>
            </a:r>
          </a:p>
          <a:p>
            <a:pPr algn="just"/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Logo após é feito um sorteio desses horários, para determinar onde será inserido cada disciplina.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838200" y="506437"/>
            <a:ext cx="10515600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049BE6"/>
                </a:solidFill>
                <a:latin typeface="+mn-lt"/>
              </a:rPr>
              <a:t>Modelagem da função fitness</a:t>
            </a: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800" dirty="0"/>
              <a:t>	 </a:t>
            </a:r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4" name="Espaço Reservado para Conteúdo 2"/>
          <p:cNvSpPr txBox="1"/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400" dirty="0"/>
              <a:t>	</a:t>
            </a:r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E922D43-064A-44FD-B52C-AC28F6D7AE5E}"/>
              </a:ext>
            </a:extLst>
          </p:cNvPr>
          <p:cNvSpPr txBox="1"/>
          <p:nvPr/>
        </p:nvSpPr>
        <p:spPr>
          <a:xfrm>
            <a:off x="626012" y="1577926"/>
            <a:ext cx="11244775" cy="471267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Alguns professores possuem restrições de horários, ou seja, alguns deles preferem ministrar aulas com horários seguidos, já outros preferem que estas aulas sejam intercaladas. </a:t>
            </a:r>
          </a:p>
          <a:p>
            <a:pPr algn="just"/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Sabendo disso, a função responsável por avaliar todos os indivíduos, os penaliza com um valor negativo de acordo com as restrições cadastradas  por cada professor.</a:t>
            </a:r>
          </a:p>
          <a:p>
            <a:pPr marL="742950" indent="-742950">
              <a:buFont typeface="+mj-lt"/>
              <a:buAutoNum type="arabicPeriod"/>
            </a:pP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838200" y="506437"/>
            <a:ext cx="10515600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049BE6"/>
                </a:solidFill>
                <a:latin typeface="+mn-lt"/>
              </a:rPr>
              <a:t>Modelagem da função fitness</a:t>
            </a: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800" dirty="0"/>
              <a:t>	 </a:t>
            </a:r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E922D43-064A-44FD-B52C-AC28F6D7AE5E}"/>
              </a:ext>
            </a:extLst>
          </p:cNvPr>
          <p:cNvSpPr txBox="1"/>
          <p:nvPr/>
        </p:nvSpPr>
        <p:spPr>
          <a:xfrm>
            <a:off x="626012" y="1577926"/>
            <a:ext cx="11244775" cy="471267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Exemplo de restrições usadas:</a:t>
            </a:r>
          </a:p>
          <a:p>
            <a:pPr marL="0" indent="0" algn="just">
              <a:buNone/>
            </a:pP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Disciplinas do Professor “X” não podem ser  em dias seguidos;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Não é viável disciplinas de 6 créditos com todas aulas no mesmo dia;</a:t>
            </a:r>
          </a:p>
        </p:txBody>
      </p:sp>
    </p:spTree>
    <p:extLst>
      <p:ext uri="{BB962C8B-B14F-4D97-AF65-F5344CB8AC3E}">
        <p14:creationId xmlns:p14="http://schemas.microsoft.com/office/powerpoint/2010/main" val="101498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838200" y="506437"/>
            <a:ext cx="10515600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049BE6"/>
                </a:solidFill>
                <a:latin typeface="+mn-lt"/>
              </a:rPr>
              <a:t>Modelagem da função fitness</a:t>
            </a: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800" dirty="0"/>
              <a:t>	 </a:t>
            </a:r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E922D43-064A-44FD-B52C-AC28F6D7AE5E}"/>
              </a:ext>
            </a:extLst>
          </p:cNvPr>
          <p:cNvSpPr txBox="1"/>
          <p:nvPr/>
        </p:nvSpPr>
        <p:spPr>
          <a:xfrm>
            <a:off x="626012" y="1577926"/>
            <a:ext cx="112447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função fitness leva em consideração também:</a:t>
            </a:r>
          </a:p>
          <a:p>
            <a:pPr marL="0" indent="0" algn="just">
              <a:buNone/>
            </a:pP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Preferência de dias de cada professor;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Disciplina com 4 créditos no mesmo dia, mas com horário quebrado.</a:t>
            </a: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76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838200" y="506437"/>
            <a:ext cx="10515600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b="1" dirty="0">
                <a:solidFill>
                  <a:srgbClr val="049BE6"/>
                </a:solidFill>
                <a:latin typeface="+mn-lt"/>
              </a:rPr>
              <a:t>Avaliar os indivíduos</a:t>
            </a: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800" dirty="0"/>
              <a:t>	 </a:t>
            </a:r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4" name="Espaço Reservado para Conteúdo 2"/>
          <p:cNvSpPr txBox="1"/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dirty="0"/>
              <a:t> Na criação dos indivíduos, todos eles vêm com uma aptidão de 100, e quando eles estão sendo avaliados, há uma penalização.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473612" y="506437"/>
            <a:ext cx="10880188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049BE6"/>
                </a:solidFill>
                <a:latin typeface="+mn-lt"/>
              </a:rPr>
              <a:t>Seleção dos Indivíduos para o Cross-Over</a:t>
            </a: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4" name="Espaço Reservado para Conteúdo 2"/>
          <p:cNvSpPr txBox="1"/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4400" dirty="0"/>
              <a:t> Para gerar uma nova população, se fez necessário ter um elitismo de </a:t>
            </a:r>
            <a:r>
              <a:rPr lang="pt-BR" sz="4400" b="1" dirty="0"/>
              <a:t>dois </a:t>
            </a:r>
            <a:r>
              <a:rPr lang="pt-BR" sz="4400" dirty="0"/>
              <a:t>indivíduos, pois esses indivíduos mais aptos que outros, estavam sendo perdidos.</a:t>
            </a:r>
          </a:p>
          <a:p>
            <a:pPr algn="just"/>
            <a:endParaRPr lang="pt-BR" sz="4400" b="1" dirty="0"/>
          </a:p>
          <a:p>
            <a:pPr algn="just"/>
            <a:r>
              <a:rPr lang="pt-BR" sz="4400" b="1" dirty="0"/>
              <a:t> </a:t>
            </a:r>
            <a:r>
              <a:rPr lang="pt-BR" sz="4400" dirty="0"/>
              <a:t>Após o elitismo, fazemos a seleção de forma aleatória para o Cross-Over.</a:t>
            </a:r>
            <a:endParaRPr lang="pt-BR" sz="44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473612" y="506437"/>
            <a:ext cx="10880188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049BE6"/>
                </a:solidFill>
                <a:latin typeface="+mn-lt"/>
              </a:rPr>
              <a:t>Seleção dos Indivíduos para o Cross-Over</a:t>
            </a: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4" name="Espaço Reservado para Conteúdo 2"/>
          <p:cNvSpPr txBox="1"/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4400" dirty="0"/>
              <a:t> A forma de seleção que foi utiliza foi, a roleta:</a:t>
            </a:r>
          </a:p>
          <a:p>
            <a:pPr lvl="1" algn="just"/>
            <a:r>
              <a:rPr lang="pt-BR" sz="4000" b="1" dirty="0"/>
              <a:t> </a:t>
            </a:r>
            <a:r>
              <a:rPr lang="pt-BR" sz="4000" dirty="0"/>
              <a:t>1 passo: somamos o total da aptidão daquela geração.</a:t>
            </a:r>
          </a:p>
          <a:p>
            <a:pPr lvl="1" algn="just"/>
            <a:r>
              <a:rPr lang="pt-BR" sz="4000" b="1" dirty="0"/>
              <a:t> </a:t>
            </a:r>
            <a:r>
              <a:rPr lang="pt-BR" sz="4000" dirty="0"/>
              <a:t>2 passo: obter um número aleatório entre 0 e o total do item anterior.</a:t>
            </a:r>
          </a:p>
          <a:p>
            <a:pPr lvl="1" algn="just"/>
            <a:r>
              <a:rPr lang="pt-BR" sz="4000" b="1" dirty="0"/>
              <a:t> </a:t>
            </a:r>
            <a:r>
              <a:rPr lang="pt-BR" sz="4000" dirty="0"/>
              <a:t>3 passo: testar se a aptidão do individuo atual, somado com as dos anteriores, é maior ou igual que o valor aleatório obtido no item anterior.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1722853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473612" y="506437"/>
            <a:ext cx="10880188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049BE6"/>
                </a:solidFill>
                <a:latin typeface="+mn-lt"/>
              </a:rPr>
              <a:t>Seleção dos Indivíduos para o Cross-Over</a:t>
            </a: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4" name="Espaço Reservado para Conteúdo 2"/>
          <p:cNvSpPr txBox="1"/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4400" dirty="0"/>
              <a:t> Por fim, o Cross-Over é feito da seguinte forma:</a:t>
            </a:r>
          </a:p>
          <a:p>
            <a:pPr lvl="1" algn="just"/>
            <a:r>
              <a:rPr lang="pt-BR" sz="4000" dirty="0"/>
              <a:t> Exemplo: </a:t>
            </a:r>
            <a:endParaRPr lang="pt-BR" sz="4000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CD5A38B-4E83-4CED-9F59-9A2ED0955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99" y="2810885"/>
            <a:ext cx="3230452" cy="176003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1BD8856-CF52-4D10-B920-B284D2396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99" y="4841599"/>
            <a:ext cx="3230452" cy="176003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3E54C0B-C461-406D-BE07-8FFAE7D43E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98" y="3206121"/>
            <a:ext cx="3001826" cy="163547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27F3E29-45C6-4318-A7FC-C56D8AD7C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98" y="5097486"/>
            <a:ext cx="3001826" cy="1635478"/>
          </a:xfrm>
          <a:prstGeom prst="rect">
            <a:avLst/>
          </a:prstGeom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35B58BAC-702C-454D-9A01-AC131A22AC01}"/>
              </a:ext>
            </a:extLst>
          </p:cNvPr>
          <p:cNvCxnSpPr>
            <a:cxnSpLocks/>
          </p:cNvCxnSpPr>
          <p:nvPr/>
        </p:nvCxnSpPr>
        <p:spPr>
          <a:xfrm flipV="1">
            <a:off x="4288665" y="2942823"/>
            <a:ext cx="1807335" cy="48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664391E7-9704-4DAA-B980-226EEB089846}"/>
              </a:ext>
            </a:extLst>
          </p:cNvPr>
          <p:cNvCxnSpPr>
            <a:cxnSpLocks/>
          </p:cNvCxnSpPr>
          <p:nvPr/>
        </p:nvCxnSpPr>
        <p:spPr>
          <a:xfrm flipV="1">
            <a:off x="4288665" y="3915178"/>
            <a:ext cx="1654937" cy="412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20679384-3E24-43C7-9A72-FB0FEB3B89D5}"/>
              </a:ext>
            </a:extLst>
          </p:cNvPr>
          <p:cNvCxnSpPr/>
          <p:nvPr/>
        </p:nvCxnSpPr>
        <p:spPr>
          <a:xfrm flipV="1">
            <a:off x="4172755" y="3429000"/>
            <a:ext cx="1923245" cy="228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7ED85F3F-6B4D-4247-B33D-209E493CD2D0}"/>
              </a:ext>
            </a:extLst>
          </p:cNvPr>
          <p:cNvCxnSpPr/>
          <p:nvPr/>
        </p:nvCxnSpPr>
        <p:spPr>
          <a:xfrm flipV="1">
            <a:off x="4159876" y="4327301"/>
            <a:ext cx="1936124" cy="2268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91C0CA7F-B1D3-43A7-B446-64C39C86C4C1}"/>
              </a:ext>
            </a:extLst>
          </p:cNvPr>
          <p:cNvCxnSpPr/>
          <p:nvPr/>
        </p:nvCxnSpPr>
        <p:spPr>
          <a:xfrm>
            <a:off x="4172755" y="3825025"/>
            <a:ext cx="1923245" cy="1584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30DE45DF-0BE3-4A63-B206-1FA61E286DA6}"/>
              </a:ext>
            </a:extLst>
          </p:cNvPr>
          <p:cNvCxnSpPr/>
          <p:nvPr/>
        </p:nvCxnSpPr>
        <p:spPr>
          <a:xfrm>
            <a:off x="4159876" y="4687910"/>
            <a:ext cx="2088523" cy="175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87DC7B87-213D-4C90-8AB1-C822E5ACFF87}"/>
              </a:ext>
            </a:extLst>
          </p:cNvPr>
          <p:cNvCxnSpPr/>
          <p:nvPr/>
        </p:nvCxnSpPr>
        <p:spPr>
          <a:xfrm flipV="1">
            <a:off x="4159876" y="4971245"/>
            <a:ext cx="1936124" cy="27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1E8A3474-9D4D-4DD4-920F-87BE83932B8F}"/>
              </a:ext>
            </a:extLst>
          </p:cNvPr>
          <p:cNvCxnSpPr/>
          <p:nvPr/>
        </p:nvCxnSpPr>
        <p:spPr>
          <a:xfrm flipV="1">
            <a:off x="4159876" y="5898524"/>
            <a:ext cx="1936124" cy="244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510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473612" y="506437"/>
            <a:ext cx="10880188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049BE6"/>
                </a:solidFill>
                <a:latin typeface="+mn-lt"/>
              </a:rPr>
              <a:t>Resultados Obtidos</a:t>
            </a: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4" name="Espaço Reservado para Conteúdo 2"/>
          <p:cNvSpPr txBox="1"/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4400" dirty="0"/>
              <a:t> 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1998419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473612" y="550541"/>
            <a:ext cx="10880188" cy="207369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8800" b="1" dirty="0">
                <a:solidFill>
                  <a:srgbClr val="049BE6"/>
                </a:solidFill>
                <a:latin typeface="+mn-lt"/>
              </a:rPr>
              <a:t>Demonstração!</a:t>
            </a: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800" dirty="0"/>
              <a:t>	 </a:t>
            </a:r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4" name="Espaço Reservado para Conteúdo 2"/>
          <p:cNvSpPr txBox="1"/>
          <p:nvPr/>
        </p:nvSpPr>
        <p:spPr>
          <a:xfrm>
            <a:off x="473612" y="18827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400" dirty="0"/>
              <a:t>	</a:t>
            </a:r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549" y="2272663"/>
            <a:ext cx="5709634" cy="4246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982" y="1"/>
            <a:ext cx="7479323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517481"/>
            <a:ext cx="10515600" cy="1325563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 </a:t>
            </a:r>
            <a:r>
              <a:rPr lang="pt-BR" sz="9600" b="1" dirty="0">
                <a:solidFill>
                  <a:srgbClr val="049BE6"/>
                </a:solidFill>
                <a:latin typeface="+mn-lt"/>
              </a:rPr>
              <a:t>Algoritmo Genético</a:t>
            </a:r>
            <a:endParaRPr lang="pt-BR" b="1" dirty="0">
              <a:solidFill>
                <a:srgbClr val="049BE6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296"/>
            <a:ext cx="12192000" cy="69390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8000" b="1" dirty="0">
                <a:solidFill>
                  <a:srgbClr val="049BE6"/>
                </a:solidFill>
                <a:latin typeface="+mn-lt"/>
              </a:rPr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que é Algoritmo Genético?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Resolução do Problema utilizando Algoritmo Genético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 do software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Tecnologias Usadas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t-BR" sz="5400" b="1" dirty="0">
                <a:solidFill>
                  <a:srgbClr val="049BE6"/>
                </a:solidFill>
                <a:latin typeface="+mn-lt"/>
              </a:rPr>
              <a:t>O que é Algoritmo Genético (AG)?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72406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uma técnica de busca utilizada para achar soluções aproximadas em problemas de otimização e busca, usando técnicas inspiradas pela biologia evolutiva como hereditariedade, mutação, seleção natural e recombinação (ou </a:t>
            </a:r>
            <a:r>
              <a:rPr lang="pt-BR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crossing over</a:t>
            </a: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61386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rgbClr val="049BE6"/>
                </a:solidFill>
                <a:latin typeface="+mn-lt"/>
              </a:rPr>
              <a:t>O problema!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240" y="1571625"/>
            <a:ext cx="4541520" cy="5031798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417255" y="4951828"/>
            <a:ext cx="33762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Chefe do Departamento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321212" y="1730326"/>
            <a:ext cx="11549575" cy="47126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Criação de horários dos 	professores;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Seguindo as recomendações/restrições de 	cada professor;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 haver choque;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Inserir disciplinas de outros cursos dentro 	do horário (horários fixos);</a:t>
            </a: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838200" y="13556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rgbClr val="049BE6"/>
                </a:solidFill>
                <a:latin typeface="+mn-lt"/>
              </a:rPr>
              <a:t>O problema!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506437"/>
            <a:ext cx="10515600" cy="970671"/>
          </a:xfrm>
        </p:spPr>
        <p:txBody>
          <a:bodyPr>
            <a:noAutofit/>
          </a:bodyPr>
          <a:lstStyle/>
          <a:p>
            <a:pPr algn="ctr"/>
            <a:r>
              <a:rPr lang="pt-BR" sz="4800" b="1" dirty="0">
                <a:solidFill>
                  <a:srgbClr val="049BE6"/>
                </a:solidFill>
                <a:latin typeface="+mn-lt"/>
              </a:rPr>
              <a:t>Resolução do problema utilizando Algoritmo Genético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61" y="1791170"/>
            <a:ext cx="7906042" cy="49766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838200" y="506437"/>
            <a:ext cx="10515600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000" b="1" dirty="0">
                <a:solidFill>
                  <a:srgbClr val="049BE6"/>
                </a:solidFill>
                <a:latin typeface="+mn-lt"/>
              </a:rPr>
              <a:t>Passos Seguidos</a:t>
            </a: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Inicializar População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Avaliação de cada Indivíduo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Seleção de alguns Indivíduos 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 Fitness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Cross-over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Concepção da nova geração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Fim</a:t>
            </a:r>
          </a:p>
          <a:p>
            <a:pPr marL="742950" indent="-742950">
              <a:buFont typeface="+mj-lt"/>
              <a:buAutoNum type="arabicPeriod"/>
            </a:pP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>
            <a:off x="838199" y="200993"/>
            <a:ext cx="10515600" cy="970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b="1" dirty="0">
                <a:solidFill>
                  <a:srgbClr val="049BE6"/>
                </a:solidFill>
                <a:latin typeface="+mn-lt"/>
              </a:rPr>
              <a:t>Modelagem do indivíduo</a:t>
            </a:r>
          </a:p>
        </p:txBody>
      </p:sp>
      <p:sp>
        <p:nvSpPr>
          <p:cNvPr id="3" name="Espaço Reservado para Conteúdo 2"/>
          <p:cNvSpPr txBox="1"/>
          <p:nvPr/>
        </p:nvSpPr>
        <p:spPr>
          <a:xfrm>
            <a:off x="321212" y="1730326"/>
            <a:ext cx="11549575" cy="47126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800" dirty="0"/>
              <a:t>	 </a:t>
            </a:r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27474EE-4146-41CA-AB5A-427A1CB34F5E}"/>
              </a:ext>
            </a:extLst>
          </p:cNvPr>
          <p:cNvSpPr txBox="1"/>
          <p:nvPr/>
        </p:nvSpPr>
        <p:spPr>
          <a:xfrm>
            <a:off x="626012" y="1577926"/>
            <a:ext cx="11244775" cy="471267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analisarmos o problema, concluímos que o objetivo seria simular a disposição de horário dos professores ao longo da semana em um determinado período.</a:t>
            </a:r>
          </a:p>
          <a:p>
            <a:pPr algn="just"/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Desta forma, o indivíduo modelado é um período propriamente dito, com o dia das aulas, organização das disciplinas ao longo dos dias e  os professores responsáveis pelas aulas destas disciplinas.</a:t>
            </a:r>
          </a:p>
          <a:p>
            <a:pPr marL="742950" indent="-742950">
              <a:buFont typeface="+mj-lt"/>
              <a:buAutoNum type="arabicPeriod"/>
            </a:pP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515</Words>
  <Application>Microsoft Office PowerPoint</Application>
  <PresentationFormat>Widescreen</PresentationFormat>
  <Paragraphs>86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Tema do Office</vt:lpstr>
      <vt:lpstr>Apresentação do PowerPoint</vt:lpstr>
      <vt:lpstr> Algoritmo Genético</vt:lpstr>
      <vt:lpstr>Agenda</vt:lpstr>
      <vt:lpstr>O que é Algoritmo Genético (AG)?</vt:lpstr>
      <vt:lpstr>O problema!</vt:lpstr>
      <vt:lpstr>O problema!</vt:lpstr>
      <vt:lpstr>Resolução do problema utilizando Algoritmo Genético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clovijan Rocha</dc:creator>
  <cp:lastModifiedBy>clovijan Rocha</cp:lastModifiedBy>
  <cp:revision>42</cp:revision>
  <dcterms:created xsi:type="dcterms:W3CDTF">2019-09-10T20:19:00Z</dcterms:created>
  <dcterms:modified xsi:type="dcterms:W3CDTF">2019-09-11T18:01:09Z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1046-10.2.0.7646</vt:lpwstr>
  </property>
</Properties>
</file>