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67" r:id="rId15"/>
    <p:sldId id="268" r:id="rId16"/>
    <p:sldId id="274" r:id="rId17"/>
    <p:sldId id="275" r:id="rId18"/>
    <p:sldId id="276" r:id="rId19"/>
    <p:sldId id="285" r:id="rId20"/>
    <p:sldId id="286" r:id="rId21"/>
    <p:sldId id="287" r:id="rId22"/>
    <p:sldId id="277" r:id="rId23"/>
    <p:sldId id="280" r:id="rId24"/>
    <p:sldId id="278" r:id="rId25"/>
    <p:sldId id="279" r:id="rId26"/>
    <p:sldId id="281" r:id="rId27"/>
    <p:sldId id="282" r:id="rId28"/>
    <p:sldId id="284" r:id="rId29"/>
    <p:sldId id="283" r:id="rId30"/>
    <p:sldId id="269" r:id="rId31"/>
    <p:sldId id="288" r:id="rId32"/>
    <p:sldId id="289" r:id="rId33"/>
    <p:sldId id="270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571" y="3463004"/>
            <a:ext cx="8018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   Clovijan Bispo Rocha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Vitor Mendonça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/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Carvalho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>
              <a:fillRect/>
            </a:stretch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162192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8F437DC-D630-45B8-A7C1-BC93B70CBD4D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as disciplinas fixas, é criada uma lista apenas com os horários vazios.</a:t>
            </a: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após é feito um sorteio desses horários, para determinar onde será inserido cada disciplina.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professores possuem restrições de horários, ou seja, alguns deles preferem ministrar aulas com horários seguidos, já outros preferem que estas aulas sejam intercaladas. </a:t>
            </a: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Sabendo disso, a função responsável por avaliar todos os indivíduos, os penaliza com um valor negativo de acordo com as restrições cadastradas  por cada professor.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Exemplo de restrições usadas: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Disciplinas do Professor “X” não podem ser  em dias seguidos;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viável disciplinas de 6 créditos com todas aulas no mesmo dia;</a:t>
            </a:r>
          </a:p>
        </p:txBody>
      </p:sp>
    </p:spTree>
    <p:extLst>
      <p:ext uri="{BB962C8B-B14F-4D97-AF65-F5344CB8AC3E}">
        <p14:creationId xmlns:p14="http://schemas.microsoft.com/office/powerpoint/2010/main" val="10149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função fitness leva em consideração também:</a:t>
            </a:r>
          </a:p>
          <a:p>
            <a:pPr marL="0" indent="0" algn="just"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Preferência de dias de cada professor;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 com 4 créditos no mesmo dia, mas com horário quebrado.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 Na criação dos indivíduos, todos eles vêm com uma aptidão de 100, e quando eles estão sendo avaliados, há uma penalização.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Para gerar uma nova população, se fez necessário ter um elitismo de </a:t>
            </a:r>
            <a:r>
              <a:rPr lang="pt-BR" sz="4400" b="1" dirty="0"/>
              <a:t>dois </a:t>
            </a:r>
            <a:r>
              <a:rPr lang="pt-BR" sz="4400" dirty="0"/>
              <a:t>indivíduos, pois esses indivíduos mais aptos que outros, estavam sendo perdidos.</a:t>
            </a:r>
          </a:p>
          <a:p>
            <a:pPr algn="just"/>
            <a:endParaRPr lang="pt-BR" sz="4400" b="1" dirty="0"/>
          </a:p>
          <a:p>
            <a:pPr algn="just"/>
            <a:r>
              <a:rPr lang="pt-BR" sz="4400" b="1" dirty="0"/>
              <a:t> </a:t>
            </a:r>
            <a:r>
              <a:rPr lang="pt-BR" sz="4400" dirty="0"/>
              <a:t>Após o elitismo, fazemos a seleção de forma aleatória para o Cross-Over.</a:t>
            </a:r>
            <a:endParaRPr lang="pt-BR" sz="4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A forma de seleção que foi utiliza foi, a roleta: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1 passo: somamos o total da aptidão daquela geração.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2 passo: obter um número aleatório entre 0 e o total do item anterior.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3 passo: testar se a aptidão do individuo atual, somado com as dos anteriores, é maior ou igual que o valor aleatório obtido no item anterior.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72285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Por fim, o Cross-Over é feito da seguinte forma:</a:t>
            </a:r>
          </a:p>
          <a:p>
            <a:pPr lvl="1" algn="just"/>
            <a:r>
              <a:rPr lang="pt-BR" sz="4000" dirty="0"/>
              <a:t> Exemplo: </a:t>
            </a:r>
            <a:endParaRPr lang="pt-BR" sz="4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D5A38B-4E83-4CED-9F59-9A2ED095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810885"/>
            <a:ext cx="3230452" cy="1760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BD8856-CF52-4D10-B920-B284D2396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841599"/>
            <a:ext cx="3230452" cy="17600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E54C0B-C461-406D-BE07-8FFAE7D43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3206121"/>
            <a:ext cx="3001826" cy="16354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27F3E29-45C6-4318-A7FC-C56D8AD7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5097486"/>
            <a:ext cx="3001826" cy="1635478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5B58BAC-702C-454D-9A01-AC131A22AC01}"/>
              </a:ext>
            </a:extLst>
          </p:cNvPr>
          <p:cNvCxnSpPr>
            <a:cxnSpLocks/>
          </p:cNvCxnSpPr>
          <p:nvPr/>
        </p:nvCxnSpPr>
        <p:spPr>
          <a:xfrm flipV="1">
            <a:off x="4288665" y="2942823"/>
            <a:ext cx="1807335" cy="4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64391E7-9704-4DAA-B980-226EEB089846}"/>
              </a:ext>
            </a:extLst>
          </p:cNvPr>
          <p:cNvCxnSpPr>
            <a:cxnSpLocks/>
          </p:cNvCxnSpPr>
          <p:nvPr/>
        </p:nvCxnSpPr>
        <p:spPr>
          <a:xfrm flipV="1">
            <a:off x="4288665" y="3915178"/>
            <a:ext cx="1654937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0679384-3E24-43C7-9A72-FB0FEB3B89D5}"/>
              </a:ext>
            </a:extLst>
          </p:cNvPr>
          <p:cNvCxnSpPr/>
          <p:nvPr/>
        </p:nvCxnSpPr>
        <p:spPr>
          <a:xfrm flipV="1">
            <a:off x="4172755" y="3429000"/>
            <a:ext cx="1923245" cy="2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D85F3F-6B4D-4247-B33D-209E493CD2D0}"/>
              </a:ext>
            </a:extLst>
          </p:cNvPr>
          <p:cNvCxnSpPr/>
          <p:nvPr/>
        </p:nvCxnSpPr>
        <p:spPr>
          <a:xfrm flipV="1">
            <a:off x="4159876" y="4327301"/>
            <a:ext cx="1936124" cy="22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1C0CA7F-B1D3-43A7-B446-64C39C86C4C1}"/>
              </a:ext>
            </a:extLst>
          </p:cNvPr>
          <p:cNvCxnSpPr/>
          <p:nvPr/>
        </p:nvCxnSpPr>
        <p:spPr>
          <a:xfrm>
            <a:off x="4172755" y="3825025"/>
            <a:ext cx="1923245" cy="158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0DE45DF-0BE3-4A63-B206-1FA61E286DA6}"/>
              </a:ext>
            </a:extLst>
          </p:cNvPr>
          <p:cNvCxnSpPr/>
          <p:nvPr/>
        </p:nvCxnSpPr>
        <p:spPr>
          <a:xfrm>
            <a:off x="4159876" y="4687910"/>
            <a:ext cx="2088523" cy="1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7DC7B87-213D-4C90-8AB1-C822E5ACFF87}"/>
              </a:ext>
            </a:extLst>
          </p:cNvPr>
          <p:cNvCxnSpPr/>
          <p:nvPr/>
        </p:nvCxnSpPr>
        <p:spPr>
          <a:xfrm flipV="1">
            <a:off x="4159876" y="4971245"/>
            <a:ext cx="1936124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E8A3474-9D4D-4DD4-920F-87BE83932B8F}"/>
              </a:ext>
            </a:extLst>
          </p:cNvPr>
          <p:cNvCxnSpPr/>
          <p:nvPr/>
        </p:nvCxnSpPr>
        <p:spPr>
          <a:xfrm flipV="1">
            <a:off x="4159876" y="5898524"/>
            <a:ext cx="1936124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1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2943664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199841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700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36C4C-0C50-4D05-93FE-129DE55BE56A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</a:t>
            </a:r>
            <a:r>
              <a:rPr lang="pt-BR" sz="4400" dirty="0"/>
              <a:t>00:01:40.4181342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2 gerações foi gerado 1 indivíduo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C6BCA1-E992-4A99-A7E5-962AF964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D5EC5C1-F39B-426B-9A2F-965D29D0582E}"/>
              </a:ext>
            </a:extLst>
          </p:cNvPr>
          <p:cNvSpPr/>
          <p:nvPr/>
        </p:nvSpPr>
        <p:spPr>
          <a:xfrm>
            <a:off x="947490" y="323532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DC73A79B-2AC3-42CA-9ED3-4332641C5298}"/>
              </a:ext>
            </a:extLst>
          </p:cNvPr>
          <p:cNvSpPr/>
          <p:nvPr/>
        </p:nvSpPr>
        <p:spPr>
          <a:xfrm rot="4373822">
            <a:off x="2884961" y="204072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B4A71F-4056-47C5-B67D-785BAD23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9934" r="8205" b="42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B3B682F-3052-4336-9911-2417707F19E4}"/>
              </a:ext>
            </a:extLst>
          </p:cNvPr>
          <p:cNvSpPr/>
          <p:nvPr/>
        </p:nvSpPr>
        <p:spPr>
          <a:xfrm>
            <a:off x="130953" y="3635062"/>
            <a:ext cx="2833352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CF4FC65C-64A8-4E67-BA0B-0031474AD20D}"/>
              </a:ext>
            </a:extLst>
          </p:cNvPr>
          <p:cNvSpPr/>
          <p:nvPr/>
        </p:nvSpPr>
        <p:spPr>
          <a:xfrm rot="4373822">
            <a:off x="3887212" y="1655190"/>
            <a:ext cx="1569606" cy="2816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4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500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36C4C-0C50-4D05-93FE-129DE55BE56A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00:01:02.5991522</a:t>
            </a: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1 geração foram gerados 2 indivíduos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1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7DE7A-3596-402F-8B0C-C00B76A9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/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6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7DE7A-3596-402F-8B0C-C00B76A9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/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A1FE07-7513-4E2A-A07A-8A65E1370457}"/>
              </a:ext>
            </a:extLst>
          </p:cNvPr>
          <p:cNvSpPr/>
          <p:nvPr/>
        </p:nvSpPr>
        <p:spPr>
          <a:xfrm>
            <a:off x="342182" y="220501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34FBC5A-34F2-445A-8361-FAE94125948E}"/>
              </a:ext>
            </a:extLst>
          </p:cNvPr>
          <p:cNvSpPr/>
          <p:nvPr/>
        </p:nvSpPr>
        <p:spPr>
          <a:xfrm rot="4373822">
            <a:off x="2279653" y="101041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51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7DE7A-3596-402F-8B0C-C00B76A9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/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A1FE07-7513-4E2A-A07A-8A65E1370457}"/>
              </a:ext>
            </a:extLst>
          </p:cNvPr>
          <p:cNvSpPr/>
          <p:nvPr/>
        </p:nvSpPr>
        <p:spPr>
          <a:xfrm>
            <a:off x="342182" y="2781886"/>
            <a:ext cx="5753818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34FBC5A-34F2-445A-8361-FAE94125948E}"/>
              </a:ext>
            </a:extLst>
          </p:cNvPr>
          <p:cNvSpPr/>
          <p:nvPr/>
        </p:nvSpPr>
        <p:spPr>
          <a:xfrm rot="4373822">
            <a:off x="6891855" y="1282930"/>
            <a:ext cx="1587814" cy="22733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7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250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36C4C-0C50-4D05-93FE-129DE55BE56A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de Processamento: </a:t>
            </a:r>
            <a:r>
              <a:rPr lang="pt-BR" sz="4000" dirty="0"/>
              <a:t>00:00:23.4041374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3 geração foi gerado 1 indivíduo com aptidão 90.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03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F42242-2D9F-4FFE-BE84-E064A1866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10165" r="6725" b="4870"/>
          <a:stretch/>
        </p:blipFill>
        <p:spPr>
          <a:xfrm>
            <a:off x="-103030" y="0"/>
            <a:ext cx="1229503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FB784DB-821B-4EA6-8C9D-A3158AC60D33}"/>
              </a:ext>
            </a:extLst>
          </p:cNvPr>
          <p:cNvSpPr/>
          <p:nvPr/>
        </p:nvSpPr>
        <p:spPr>
          <a:xfrm>
            <a:off x="329303" y="3647451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20663EA2-0DE4-4630-9B24-CB26E168211F}"/>
              </a:ext>
            </a:extLst>
          </p:cNvPr>
          <p:cNvSpPr/>
          <p:nvPr/>
        </p:nvSpPr>
        <p:spPr>
          <a:xfrm rot="4373822">
            <a:off x="2266774" y="2452852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52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099BEF-BE58-4E1C-B4DC-B1F6B9A3A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8" t="9557" r="14225" b="457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DDB40E7-8945-4824-BE04-D137EF4D5BC0}"/>
              </a:ext>
            </a:extLst>
          </p:cNvPr>
          <p:cNvSpPr/>
          <p:nvPr/>
        </p:nvSpPr>
        <p:spPr>
          <a:xfrm>
            <a:off x="1159098" y="3493395"/>
            <a:ext cx="2099257" cy="7769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8B4403B-9090-4CDE-BC11-7AA83282AA05}"/>
              </a:ext>
            </a:extLst>
          </p:cNvPr>
          <p:cNvSpPr/>
          <p:nvPr/>
        </p:nvSpPr>
        <p:spPr>
          <a:xfrm rot="4373822">
            <a:off x="4535162" y="1093536"/>
            <a:ext cx="1781368" cy="3594066"/>
          </a:xfrm>
          <a:prstGeom prst="downArrow">
            <a:avLst>
              <a:gd name="adj1" fmla="val 50000"/>
              <a:gd name="adj2" fmla="val 535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532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0ECDD5C-A9E5-4FE9-B21E-00EF0EEC9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9" t="10309" r="19935" b="6457"/>
          <a:stretch/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C5BD398-6D02-45DA-BA87-93166AF1BA71}"/>
              </a:ext>
            </a:extLst>
          </p:cNvPr>
          <p:cNvSpPr/>
          <p:nvPr/>
        </p:nvSpPr>
        <p:spPr>
          <a:xfrm>
            <a:off x="9846791" y="6027313"/>
            <a:ext cx="2319451" cy="443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6F5DC7-87E0-4E0D-832D-30330DA00748}"/>
              </a:ext>
            </a:extLst>
          </p:cNvPr>
          <p:cNvSpPr/>
          <p:nvPr/>
        </p:nvSpPr>
        <p:spPr>
          <a:xfrm>
            <a:off x="3418087" y="1311499"/>
            <a:ext cx="2319451" cy="46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Algoritmo Genético?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do Problema utilizando Algoritmo Genético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software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Usadas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BBE02F-927E-4676-BF5F-A135C0DEC3F1}"/>
              </a:ext>
            </a:extLst>
          </p:cNvPr>
          <p:cNvSpPr txBox="1"/>
          <p:nvPr/>
        </p:nvSpPr>
        <p:spPr>
          <a:xfrm>
            <a:off x="655906" y="342884"/>
            <a:ext cx="10880188" cy="1458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Trabalhos Futuros!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B1E68D6-7B2E-4A09-84FE-A0543EDA93CB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Implementar uma 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Neural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classificar se o horário é bom ou ruim.</a:t>
            </a: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métodos de alteração, remoção e detalhes de cada Módulo (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Disciplina, Período/Ano, Horário, Restrição disponibilidade professor, Restrição de disciplina fixa de outro departamento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8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6B12-2D72-45BD-B98C-792BC475DE21}"/>
              </a:ext>
            </a:extLst>
          </p:cNvPr>
          <p:cNvSpPr txBox="1"/>
          <p:nvPr/>
        </p:nvSpPr>
        <p:spPr>
          <a:xfrm>
            <a:off x="655906" y="342885"/>
            <a:ext cx="10880188" cy="10480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Tecnologias Utilizadas!</a:t>
            </a:r>
          </a:p>
        </p:txBody>
      </p:sp>
      <p:pic>
        <p:nvPicPr>
          <p:cNvPr id="1026" name="Picture 2" descr="Image result for aspnet.core">
            <a:extLst>
              <a:ext uri="{FF2B5EF4-FFF2-40B4-BE49-F238E27FC236}">
                <a16:creationId xmlns:a16="http://schemas.microsoft.com/office/drawing/2014/main" id="{E3039D0E-E78D-4B04-8273-F9A90D0A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4" y="4997588"/>
            <a:ext cx="3216861" cy="16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ql">
            <a:extLst>
              <a:ext uri="{FF2B5EF4-FFF2-40B4-BE49-F238E27FC236}">
                <a16:creationId xmlns:a16="http://schemas.microsoft.com/office/drawing/2014/main" id="{4F248B4E-AC25-4B60-BD20-95D25145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7" y="4134626"/>
            <a:ext cx="2692875" cy="27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962FEB65-C972-4B07-B8F7-97875F81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69" y="4156437"/>
            <a:ext cx="3216861" cy="27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TML">
            <a:extLst>
              <a:ext uri="{FF2B5EF4-FFF2-40B4-BE49-F238E27FC236}">
                <a16:creationId xmlns:a16="http://schemas.microsoft.com/office/drawing/2014/main" id="{F4839056-597D-45EA-AB16-E3B26FBF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5" y="1995915"/>
            <a:ext cx="2396677" cy="23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isual studio LOGO">
            <a:extLst>
              <a:ext uri="{FF2B5EF4-FFF2-40B4-BE49-F238E27FC236}">
                <a16:creationId xmlns:a16="http://schemas.microsoft.com/office/drawing/2014/main" id="{5C9D0DA3-B7E1-4B2C-AFA9-D85136120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t="23717" r="6272" b="27414"/>
          <a:stretch/>
        </p:blipFill>
        <p:spPr bwMode="auto">
          <a:xfrm>
            <a:off x="6092144" y="1892366"/>
            <a:ext cx="5246651" cy="194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16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over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Criação de horários dos 	professores;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Seguindo as recomendações/restrições de 	cada professor;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haver choque;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Inserir disciplinas de outros cursos dentro 	do horário (horários fixos);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População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cada Indivíduo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alguns Indivíduos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Fitness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Cross-over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Concepção da nova geração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474EE-4146-41CA-AB5A-427A1CB34F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analisarmos o problema, concluímos que o objetivo seria simular a disposição de horário dos professores ao longo da semana em um determinado período.</a:t>
            </a: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Desta forma, o indivíduo modelado é um período propriamente dito, com o dia das aulas, organização das disciplinas ao longo dos dias e  os professores responsáveis pelas aulas destas disciplinas.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640</Words>
  <Application>Microsoft Office PowerPoint</Application>
  <PresentationFormat>Widescreen</PresentationFormat>
  <Paragraphs>104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clovijan Rocha</cp:lastModifiedBy>
  <cp:revision>52</cp:revision>
  <dcterms:created xsi:type="dcterms:W3CDTF">2019-09-10T20:19:00Z</dcterms:created>
  <dcterms:modified xsi:type="dcterms:W3CDTF">2019-09-11T19:19:59Z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