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23" r:id="rId11"/>
    <p:sldId id="447" r:id="rId12"/>
    <p:sldId id="448" r:id="rId13"/>
    <p:sldId id="435" r:id="rId14"/>
    <p:sldId id="436" r:id="rId15"/>
    <p:sldId id="437" r:id="rId16"/>
    <p:sldId id="438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4" r:id="rId27"/>
    <p:sldId id="433" r:id="rId28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2">
          <p15:clr>
            <a:srgbClr val="A4A3A4"/>
          </p15:clr>
        </p15:guide>
        <p15:guide id="2" pos="21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912"/>
        <p:guide pos="216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  <a:t>31/10/2019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7.gif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8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30.jp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3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6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48.png"/><Relationship Id="rId4" Type="http://schemas.openxmlformats.org/officeDocument/2006/relationships/image" Target="../media/image3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51.png"/><Relationship Id="rId4" Type="http://schemas.openxmlformats.org/officeDocument/2006/relationships/image" Target="../media/image32.png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54.png"/><Relationship Id="rId4" Type="http://schemas.openxmlformats.org/officeDocument/2006/relationships/image" Target="../media/image32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1.png"/><Relationship Id="rId7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56.png"/><Relationship Id="rId4" Type="http://schemas.openxmlformats.org/officeDocument/2006/relationships/image" Target="../media/image32.png"/><Relationship Id="rId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hyperlink" Target="https://www.youtube.com/watch?v=mHW1Hsqlp6A" TargetMode="External"/><Relationship Id="rId18" Type="http://schemas.openxmlformats.org/officeDocument/2006/relationships/image" Target="../media/image69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17" Type="http://schemas.openxmlformats.org/officeDocument/2006/relationships/hyperlink" Target="https://www.youtube.com/watch?v=S9uPNppGsG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19" Type="http://schemas.openxmlformats.org/officeDocument/2006/relationships/image" Target="../media/image70.png"/><Relationship Id="rId4" Type="http://schemas.openxmlformats.org/officeDocument/2006/relationships/image" Target="../media/image58.png"/><Relationship Id="rId9" Type="http://schemas.openxmlformats.org/officeDocument/2006/relationships/hyperlink" Target="https://www.nexojornal.com.br/expresso/2017/04/02/Por-que-programar-%C3%A9-o-novo-aprender-ingl%C3%AAs" TargetMode="External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1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75.png"/><Relationship Id="rId5" Type="http://schemas.openxmlformats.org/officeDocument/2006/relationships/image" Target="../media/image1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1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6" y="3377550"/>
            <a:ext cx="721800" cy="10290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1" y="3377550"/>
            <a:ext cx="721800" cy="1029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550"/>
            <a:ext cx="721798" cy="10290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4" y="3377550"/>
            <a:ext cx="5216700" cy="10290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3785250"/>
            <a:ext cx="7520700" cy="15465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5021" y="3906583"/>
            <a:ext cx="9331081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Descomplicando matemática com </a:t>
            </a:r>
          </a:p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lang="pt-BR" sz="4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16064" y="5759757"/>
            <a:ext cx="345186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00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Igor Terriaga Santos</a:t>
            </a:r>
            <a:endParaRPr lang="pt-BR" sz="3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50" y="183499"/>
            <a:ext cx="3810000" cy="28575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45" y="66040"/>
            <a:ext cx="396621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302486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Polinômios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90FC11B-A95D-4DCA-BEBC-9CC2C9A398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4194973"/>
            <a:ext cx="3924087" cy="22063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E2F7A55-E912-4110-88B3-70A298EC9B28}"/>
              </a:ext>
            </a:extLst>
          </p:cNvPr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3A4CEC-AD65-47CC-B964-87A35E67B2EF}"/>
              </a:ext>
            </a:extLst>
          </p:cNvPr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3x² +4x -2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4, -2].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7D965D-C11D-4CC4-87D7-1FD13C8B6C30}"/>
              </a:ext>
            </a:extLst>
          </p:cNvPr>
          <p:cNvSpPr txBox="1"/>
          <p:nvPr/>
        </p:nvSpPr>
        <p:spPr>
          <a:xfrm>
            <a:off x="685800" y="3792885"/>
            <a:ext cx="8153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polydiv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(1c, c2)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9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A673F2-BE9C-43C7-AC57-07E36FDE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C3D0071-5145-44DE-B550-FEB60DDC28C9}"/>
              </a:ext>
            </a:extLst>
          </p:cNvPr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</a:p>
        </p:txBody>
      </p:sp>
    </p:spTree>
    <p:extLst>
      <p:ext uri="{BB962C8B-B14F-4D97-AF65-F5344CB8AC3E}">
        <p14:creationId xmlns:p14="http://schemas.microsoft.com/office/powerpoint/2010/main" val="100918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02642" y="2855816"/>
            <a:ext cx="2337819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Matrizes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CD5FB67-D99B-4F99-958A-C9E53E987A8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01" y="4148125"/>
            <a:ext cx="4419600" cy="27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90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237340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Funcões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DF2B17F-694E-4199-9C91-F98B6B85A7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94" y="4180572"/>
            <a:ext cx="5519116" cy="28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1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67522" y="2862431"/>
            <a:ext cx="602440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Equação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 </a:t>
            </a: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Inequação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64D3CAA-B8B5-4E4B-8479-14B68DD71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50309"/>
            <a:ext cx="2837847" cy="164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18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19473" y="2894400"/>
            <a:ext cx="230415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Gráficos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01E2EB2-8FE2-4CBE-A43D-FA39158B48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5" y="4140863"/>
            <a:ext cx="4876800" cy="26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2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38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38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38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39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209042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Dicionários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9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596201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FF9715"/>
                </a:solidFill>
                <a:latin typeface="Arial" panose="020B0604020202020204"/>
                <a:cs typeface="Arial" panose="020B0604020202020204"/>
              </a:rPr>
              <a:t>Dicionários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são estruturas de dados que possuem dois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campos, chave e valor.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2247220"/>
            <a:ext cx="650684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FF9715"/>
                </a:solidFill>
                <a:latin typeface="Arial" panose="020B0604020202020204"/>
                <a:cs typeface="Arial" panose="020B0604020202020204"/>
              </a:rPr>
              <a:t>Dicionários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são mutáveis, e seu uso se dá através de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b="1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colchetes { }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 com a seguinte sintaxe: 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dicionário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= {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36625" y="2799670"/>
            <a:ext cx="568071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} com seus elementos separados por</a:t>
            </a:r>
          </a:p>
        </p:txBody>
      </p:sp>
      <p:sp>
        <p:nvSpPr>
          <p:cNvPr id="6" name="text 1"/>
          <p:cNvSpPr txBox="1"/>
          <p:nvPr/>
        </p:nvSpPr>
        <p:spPr>
          <a:xfrm>
            <a:off x="1436625" y="3075895"/>
            <a:ext cx="77861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vírgula.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69949" y="3475945"/>
            <a:ext cx="555053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Para adicionar um elemento em um dicionário é só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especificar sua 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 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 </a:t>
            </a:r>
            <a:r>
              <a:rPr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9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99" y="3995825"/>
            <a:ext cx="5604999" cy="1075925"/>
          </a:xfrm>
          <a:prstGeom prst="rect">
            <a:avLst/>
          </a:prstGeom>
        </p:spPr>
      </p:pic>
      <p:pic>
        <p:nvPicPr>
          <p:cNvPr id="239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99" y="3995825"/>
            <a:ext cx="5604998" cy="1075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9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39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39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39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39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392557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Definindo dicionários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0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594169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Para se inicializa um dicionário vazio só é preciso usar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b="1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colchetes{}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2247220"/>
            <a:ext cx="601281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Elementos que se podem usar dentro de um dicionário:</a:t>
            </a:r>
          </a:p>
        </p:txBody>
      </p:sp>
      <p:sp>
        <p:nvSpPr>
          <p:cNvPr id="5" name="text 1"/>
          <p:cNvSpPr txBox="1"/>
          <p:nvPr/>
        </p:nvSpPr>
        <p:spPr>
          <a:xfrm>
            <a:off x="1527149" y="2647270"/>
            <a:ext cx="554228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3A81BA"/>
                </a:solidFill>
                <a:latin typeface="Arial" panose="020B0604020202020204"/>
                <a:cs typeface="Arial" panose="020B0604020202020204"/>
              </a:rPr>
              <a:t>Chave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qualquer um, exceto listas e os dicionários.</a:t>
            </a:r>
          </a:p>
        </p:txBody>
      </p:sp>
      <p:sp>
        <p:nvSpPr>
          <p:cNvPr id="6" name="text 1"/>
          <p:cNvSpPr txBox="1"/>
          <p:nvPr/>
        </p:nvSpPr>
        <p:spPr>
          <a:xfrm>
            <a:off x="1527149" y="3047320"/>
            <a:ext cx="4573606" cy="23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z="1800" spc="10" dirty="0">
                <a:solidFill>
                  <a:srgbClr val="8BAB42"/>
                </a:solidFill>
                <a:latin typeface="Arial" panose="020B0604020202020204"/>
                <a:cs typeface="Arial" panose="020B0604020202020204"/>
              </a:rPr>
              <a:t>Valor</a:t>
            </a: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Qualquer um, incluindo dicionários.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0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0" y="3379276"/>
            <a:ext cx="7777299" cy="1616525"/>
          </a:xfrm>
          <a:prstGeom prst="rect">
            <a:avLst/>
          </a:prstGeom>
        </p:spPr>
      </p:pic>
      <p:pic>
        <p:nvPicPr>
          <p:cNvPr id="240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50" y="3379276"/>
            <a:ext cx="7777299" cy="16165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0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0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0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0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0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475551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Métodos de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0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620712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Assim como as outras estruturas de dados, já existe uma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série de funções prontas que podemos usar.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10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5" y="2582851"/>
            <a:ext cx="7653251" cy="1476549"/>
          </a:xfrm>
          <a:prstGeom prst="rect">
            <a:avLst/>
          </a:prstGeom>
        </p:spPr>
      </p:pic>
      <p:pic>
        <p:nvPicPr>
          <p:cNvPr id="2411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25" y="2582851"/>
            <a:ext cx="7653251" cy="1476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38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5323800"/>
            <a:ext cx="3047700" cy="1029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5323800"/>
            <a:ext cx="3047700" cy="1029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23800"/>
            <a:ext cx="3047700" cy="1029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06450" y="635000"/>
            <a:ext cx="753808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Agenda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1. Revisão da Linguagem Python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2. Polinômios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3. Matrizes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4. Funções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5. Equações e Inequações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6. Números Complexos</a:t>
            </a: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Arial" panose="020B0604020202020204"/>
                <a:cs typeface="Arial" panose="020B0604020202020204"/>
              </a:rPr>
              <a:t>7. Gráficos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pic>
        <p:nvPicPr>
          <p:cNvPr id="241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1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1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1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17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475551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Métodos de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18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041264"/>
            <a:ext cx="4048800" cy="37257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238622"/>
            <a:ext cx="36849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pop(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Recebe uma chave como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parâmetro, retorna seu valor e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36625" y="1791072"/>
            <a:ext cx="3162223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remove este item do 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69949" y="2191121"/>
            <a:ext cx="382587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popitem(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:Retorna e  remove um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elemento aleatório, chave e valor,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36625" y="2743571"/>
            <a:ext cx="1391031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do 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69949" y="3143621"/>
            <a:ext cx="399605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clear(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Remove todos os dados de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um dicionário.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19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150" y="1511650"/>
            <a:ext cx="3896699" cy="2120185"/>
          </a:xfrm>
          <a:prstGeom prst="rect">
            <a:avLst/>
          </a:prstGeom>
        </p:spPr>
      </p:pic>
      <p:pic>
        <p:nvPicPr>
          <p:cNvPr id="2420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565" y="1400810"/>
            <a:ext cx="3988435" cy="23437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2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2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2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26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5987"/>
            <a:ext cx="64626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16"/>
            <a:ext cx="475551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Métodos de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27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041264"/>
            <a:ext cx="4048800" cy="37257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238622"/>
            <a:ext cx="36214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get(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Recebe uma chave como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parâmetro, retorna seu valor.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1914896"/>
            <a:ext cx="337248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keys(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Retorna uma lista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contendo todas as chaves do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36625" y="2467346"/>
            <a:ext cx="10920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69949" y="2867396"/>
            <a:ext cx="338645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values(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Retorna uma lista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contendo todos os valores do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36625" y="3419846"/>
            <a:ext cx="1092022" cy="2286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dicionário.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69949" y="3819897"/>
            <a:ext cx="38246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</a:t>
            </a:r>
            <a:r>
              <a:rPr spc="10" dirty="0">
                <a:solidFill>
                  <a:srgbClr val="D89F39"/>
                </a:solidFill>
                <a:latin typeface="Arial" panose="020B0604020202020204"/>
                <a:cs typeface="Arial" panose="020B0604020202020204"/>
              </a:rPr>
              <a:t>items( )</a:t>
            </a: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: Retorna uma lista com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tuplas contendo a chave e o valor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436625" y="4372347"/>
            <a:ext cx="276479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de cada item do dicionário.</a:t>
            </a:r>
          </a:p>
        </p:txBody>
      </p:sp>
      <p:pic>
        <p:nvPicPr>
          <p:cNvPr id="2428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5" y="1842824"/>
            <a:ext cx="4246525" cy="1457850"/>
          </a:xfrm>
          <a:prstGeom prst="rect">
            <a:avLst/>
          </a:prstGeom>
        </p:spPr>
      </p:pic>
      <p:pic>
        <p:nvPicPr>
          <p:cNvPr id="2429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5" y="1842824"/>
            <a:ext cx="4246525" cy="1457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3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3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35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490410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Percorrendo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36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91"/>
            <a:ext cx="6462600" cy="9645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9"/>
            <a:ext cx="630745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Para se percorrer um dicionário é usado o mesmo método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que em listas e tuplas, com a única diferença de retornar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36625" y="2123399"/>
            <a:ext cx="18643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sua chave e valor.</a:t>
            </a:r>
          </a:p>
        </p:txBody>
      </p:sp>
      <p:pic>
        <p:nvPicPr>
          <p:cNvPr id="2437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" y="2887776"/>
            <a:ext cx="7274700" cy="1609900"/>
          </a:xfrm>
          <a:prstGeom prst="rect">
            <a:avLst/>
          </a:prstGeom>
        </p:spPr>
      </p:pic>
      <p:pic>
        <p:nvPicPr>
          <p:cNvPr id="2438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50" y="2887776"/>
            <a:ext cx="7274700" cy="1609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4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4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4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43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44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733425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Ordenando elementos em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45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87"/>
            <a:ext cx="6462600" cy="355229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6"/>
            <a:ext cx="595820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Como dicionários possuem chave e valor, podemos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ordená-los ou por suas chaves, ou pelos seus valores.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69949" y="2247220"/>
            <a:ext cx="6350635" cy="5537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Porém, diferente das listas e tuplas, não existe um método</a:t>
            </a:r>
            <a:endParaRPr>
              <a:latin typeface="Arial" panose="020B0604020202020204"/>
              <a:cs typeface="Arial" panose="020B0604020202020204"/>
            </a:endParaRPr>
          </a:p>
          <a:p>
            <a:pPr marL="366395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já pronto para ordenar dicionários.</a:t>
            </a:r>
            <a:endParaRPr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4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4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5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5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733425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Ordenando elementos em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5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90"/>
            <a:ext cx="6462600" cy="8259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8"/>
            <a:ext cx="296608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Ordenando pelas chaves:</a:t>
            </a:r>
          </a:p>
        </p:txBody>
      </p:sp>
      <p:pic>
        <p:nvPicPr>
          <p:cNvPr id="245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00" y="2440325"/>
            <a:ext cx="5701500" cy="2251650"/>
          </a:xfrm>
          <a:prstGeom prst="rect">
            <a:avLst/>
          </a:prstGeom>
        </p:spPr>
      </p:pic>
      <p:pic>
        <p:nvPicPr>
          <p:cNvPr id="2454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900" y="2440324"/>
            <a:ext cx="5701500" cy="22516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5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5066325"/>
            <a:ext cx="893699" cy="77100"/>
          </a:xfrm>
          <a:prstGeom prst="rect">
            <a:avLst/>
          </a:prstGeom>
        </p:spPr>
      </p:pic>
      <p:pic>
        <p:nvPicPr>
          <p:cNvPr id="245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5066325"/>
            <a:ext cx="893688" cy="77100"/>
          </a:xfrm>
          <a:prstGeom prst="rect">
            <a:avLst/>
          </a:prstGeom>
        </p:spPr>
      </p:pic>
      <p:pic>
        <p:nvPicPr>
          <p:cNvPr id="245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6325"/>
            <a:ext cx="893699" cy="77100"/>
          </a:xfrm>
          <a:prstGeom prst="rect">
            <a:avLst/>
          </a:prstGeom>
        </p:spPr>
      </p:pic>
      <p:pic>
        <p:nvPicPr>
          <p:cNvPr id="245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5066325"/>
            <a:ext cx="6462599" cy="77100"/>
          </a:xfrm>
          <a:prstGeom prst="rect">
            <a:avLst/>
          </a:prstGeom>
        </p:spPr>
      </p:pic>
      <p:pic>
        <p:nvPicPr>
          <p:cNvPr id="246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06000"/>
            <a:ext cx="7881900" cy="8574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541429"/>
            <a:ext cx="733425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Ordenando elementos em um dicionário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6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373590"/>
            <a:ext cx="6462600" cy="8259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1570948"/>
            <a:ext cx="2964257" cy="2320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Ordenando pelos valores: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6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50" y="2598593"/>
            <a:ext cx="6462600" cy="1913656"/>
          </a:xfrm>
          <a:prstGeom prst="rect">
            <a:avLst/>
          </a:prstGeom>
        </p:spPr>
      </p:pic>
      <p:pic>
        <p:nvPicPr>
          <p:cNvPr id="246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50" y="2598594"/>
            <a:ext cx="6462600" cy="191365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6755100"/>
            <a:ext cx="893699" cy="10290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6755100"/>
            <a:ext cx="893688" cy="1029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5100"/>
            <a:ext cx="893699" cy="10290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6755100"/>
            <a:ext cx="6462600" cy="1029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74650"/>
            <a:ext cx="6462600" cy="1143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895679"/>
            <a:ext cx="417893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Material complementar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973225"/>
            <a:ext cx="6462600" cy="47364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2170583"/>
            <a:ext cx="56686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Texto: Por que programar é o novo ‘aprender inglês’</a:t>
            </a:r>
          </a:p>
        </p:txBody>
      </p:sp>
      <p:sp>
        <p:nvSpPr>
          <p:cNvPr id="4" name="text 1"/>
          <p:cNvSpPr txBox="1"/>
          <p:nvPr/>
        </p:nvSpPr>
        <p:spPr>
          <a:xfrm>
            <a:off x="1527149" y="2580158"/>
            <a:ext cx="55003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https://www.nexojornal.com.br/expresso/2017/04/0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1" name="Image">
            <a:hlinkClick r:id="rId9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2782469"/>
            <a:ext cx="5299214" cy="1371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893825" y="2989733"/>
            <a:ext cx="539242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2/Por-que-programar-%C3%A9-o-novo-aprender-ing</a:t>
            </a:r>
          </a:p>
        </p:txBody>
      </p:sp>
      <p:pic>
        <p:nvPicPr>
          <p:cNvPr id="153" name="Image">
            <a:hlinkClick r:id="rId9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192044"/>
            <a:ext cx="5357967" cy="1371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93825" y="3399308"/>
            <a:ext cx="11785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l%C3%AAs</a:t>
            </a:r>
          </a:p>
        </p:txBody>
      </p:sp>
      <p:pic>
        <p:nvPicPr>
          <p:cNvPr id="155" name="Image">
            <a:hlinkClick r:id="rId9"/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601619"/>
            <a:ext cx="1117175" cy="1371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69949" y="3808883"/>
            <a:ext cx="59607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Por que todos deveriam aprender a programar?</a:t>
            </a:r>
          </a:p>
        </p:txBody>
      </p:sp>
      <p:sp>
        <p:nvSpPr>
          <p:cNvPr id="8" name="text 1"/>
          <p:cNvSpPr txBox="1"/>
          <p:nvPr/>
        </p:nvSpPr>
        <p:spPr>
          <a:xfrm>
            <a:off x="1527149" y="4218458"/>
            <a:ext cx="55130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https://www.youtube.com/watch?v=mHW1Hsqlp6A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7" name="Image">
            <a:hlinkClick r:id="rId13"/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4420769"/>
            <a:ext cx="5260809" cy="13716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25" y="4592600"/>
            <a:ext cx="2752821" cy="27432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69949" y="4628033"/>
            <a:ext cx="576770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Curso em Vídeo: Curso Python #01 - Seja um</a:t>
            </a: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5" y="5002175"/>
            <a:ext cx="1334348" cy="27432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436625" y="5037608"/>
            <a:ext cx="13474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Programador</a:t>
            </a:r>
          </a:p>
        </p:txBody>
      </p:sp>
      <p:pic>
        <p:nvPicPr>
          <p:cNvPr id="161" name="Image">
            <a:hlinkClick r:id="rId17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9" y="5411750"/>
            <a:ext cx="5536501" cy="27432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27149" y="5447183"/>
            <a:ext cx="55257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https://www.youtube.com/watch?v=S9uPNppGsGo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3" name="Image">
            <a:hlinkClick r:id="rId17"/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5649495"/>
            <a:ext cx="5169826" cy="1371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46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467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468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469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" y="2391223"/>
            <a:ext cx="7772400" cy="1159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30415" y="2812391"/>
            <a:ext cx="7082155" cy="738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Obrigado e até a próxima!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70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1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2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30" y="4699756"/>
            <a:ext cx="825906" cy="718206"/>
          </a:xfrm>
          <a:prstGeom prst="rect">
            <a:avLst/>
          </a:prstGeom>
        </p:spPr>
      </p:pic>
      <p:pic>
        <p:nvPicPr>
          <p:cNvPr id="2473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25" y="4699416"/>
            <a:ext cx="529649" cy="529649"/>
          </a:xfrm>
          <a:prstGeom prst="rect">
            <a:avLst/>
          </a:prstGeom>
        </p:spPr>
      </p:pic>
      <p:pic>
        <p:nvPicPr>
          <p:cNvPr id="2474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0" y="4795936"/>
            <a:ext cx="529649" cy="529649"/>
          </a:xfrm>
          <a:prstGeom prst="rect">
            <a:avLst/>
          </a:prstGeom>
        </p:spPr>
      </p:pic>
      <p:pic>
        <p:nvPicPr>
          <p:cNvPr id="2475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9" y="4703455"/>
            <a:ext cx="2431806" cy="714605"/>
          </a:xfrm>
          <a:prstGeom prst="rect">
            <a:avLst/>
          </a:prstGeom>
        </p:spPr>
      </p:pic>
      <p:pic>
        <p:nvPicPr>
          <p:cNvPr id="2476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5" y="4353562"/>
            <a:ext cx="2585099" cy="3501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864855" y="4958692"/>
            <a:ext cx="1905635" cy="200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300">
                <a:latin typeface="Arial" panose="020B0604020202020204"/>
                <a:cs typeface="Arial" panose="020B0604020202020204"/>
              </a:rPr>
              <a:t>igsantos1996@gmail.com</a:t>
            </a:r>
          </a:p>
        </p:txBody>
      </p:sp>
      <p:pic>
        <p:nvPicPr>
          <p:cNvPr id="2481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50" y="4353581"/>
            <a:ext cx="2020200" cy="350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4DD588-366C-4A7E-97EE-AAB6D7CD27E4}"/>
              </a:ext>
            </a:extLst>
          </p:cNvPr>
          <p:cNvSpPr txBox="1"/>
          <p:nvPr/>
        </p:nvSpPr>
        <p:spPr>
          <a:xfrm>
            <a:off x="990600" y="2438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ferramenta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bibiliotecas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</a:t>
            </a: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533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45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E4DD588-366C-4A7E-97EE-AAB6D7CD27E4}"/>
              </a:ext>
            </a:extLst>
          </p:cNvPr>
          <p:cNvSpPr txBox="1"/>
          <p:nvPr/>
        </p:nvSpPr>
        <p:spPr>
          <a:xfrm>
            <a:off x="990600" y="23622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mini-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4h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André Luis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Silva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Ministrante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Igor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005027-C56E-444B-BC1E-7CCBB1875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164565"/>
            <a:ext cx="4762500" cy="269457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93FFE8-8512-42C6-B5CF-41E068818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544620"/>
            <a:ext cx="3669784" cy="22583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B0DE54-452E-4AC0-B0B5-D6FBEC21E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850"/>
            <a:ext cx="2917870" cy="291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60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28AC4D0-54D3-4C62-8586-2D51BC67DD78}"/>
              </a:ext>
            </a:extLst>
          </p:cNvPr>
          <p:cNvSpPr/>
          <p:nvPr/>
        </p:nvSpPr>
        <p:spPr>
          <a:xfrm>
            <a:off x="457200" y="172084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Computação Científica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pacote fundamental para computação científica com Python. Ele permite, entre outras coisas: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matriz n-dimensional (uma matriz multidimensional rápida e eficiente que permite a vetorização de operações aritméticas), que é fundamental para o trabalho em </a:t>
            </a:r>
            <a:r>
              <a:rPr lang="pt-BR" sz="2800" dirty="0">
                <a:solidFill>
                  <a:srgbClr val="11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de dados.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Utilitários de álgebra linear e capacidade de gerar números aleatórios.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31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EF76C3-6687-40D1-BB8C-5550EEBB84A2}"/>
              </a:ext>
            </a:extLst>
          </p:cNvPr>
          <p:cNvSpPr/>
          <p:nvPr/>
        </p:nvSpPr>
        <p:spPr>
          <a:xfrm>
            <a:off x="457200" y="185934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Computação Simbólica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biblioteca Python para a matemática. Destina-se a tornar-se um sistema de álgebra computacional full-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featured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mantendo o código tão simples quanto possível, a fim de ser compreensível e facilmente extensível.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inteiramente escrito em Python e não requer nenhuma biblioteca externa.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3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EF76C3-6687-40D1-BB8C-5550EEBB84A2}"/>
              </a:ext>
            </a:extLst>
          </p:cNvPr>
          <p:cNvSpPr/>
          <p:nvPr/>
        </p:nvSpPr>
        <p:spPr>
          <a:xfrm>
            <a:off x="457200" y="1630278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Visualização de Dados</a:t>
            </a: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módulo Python para visualização de dados.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que você crie facilmente gráfico, histogramas e outras figuras profissionais. Usando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você pode personalizar cada aspecto de uma figura. Quando usado no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recursos interativos, como zoom e visão panorâmica. É possível também pode exportar gráficos para vetor comum e formatos gráficos: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svg,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png, bmp, gif, etc.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36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675FD0C1-62A1-4C9A-A746-B1468B6E82FB}"/>
              </a:ext>
            </a:extLst>
          </p:cNvPr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relembrar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A9DD6C-D355-4D1A-9E0E-7278B6467084}"/>
              </a:ext>
            </a:extLst>
          </p:cNvPr>
          <p:cNvSpPr/>
          <p:nvPr/>
        </p:nvSpPr>
        <p:spPr>
          <a:xfrm>
            <a:off x="3268855" y="2967335"/>
            <a:ext cx="26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EMDAS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04DC997-D81B-477B-9488-7B7B4AF082F6}"/>
              </a:ext>
            </a:extLst>
          </p:cNvPr>
          <p:cNvCxnSpPr>
            <a:cxnSpLocks/>
          </p:cNvCxnSpPr>
          <p:nvPr/>
        </p:nvCxnSpPr>
        <p:spPr>
          <a:xfrm flipV="1">
            <a:off x="1831179" y="3689866"/>
            <a:ext cx="1524002" cy="923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85CCA63-734C-4BFA-9A22-F5A624E2EAF4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353671" y="3723891"/>
            <a:ext cx="1510762" cy="130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C7C2F99-06D5-4ECD-8889-38014ABA5CA5}"/>
              </a:ext>
            </a:extLst>
          </p:cNvPr>
          <p:cNvCxnSpPr>
            <a:cxnSpLocks/>
          </p:cNvCxnSpPr>
          <p:nvPr/>
        </p:nvCxnSpPr>
        <p:spPr>
          <a:xfrm flipV="1">
            <a:off x="3962402" y="3775130"/>
            <a:ext cx="345561" cy="161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1D37CF-DA09-418B-83FC-5095734BBFFD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4847331" y="3723891"/>
            <a:ext cx="307791" cy="188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C7098E9-0E03-41BA-8623-BD499A751345}"/>
              </a:ext>
            </a:extLst>
          </p:cNvPr>
          <p:cNvCxnSpPr>
            <a:cxnSpLocks/>
          </p:cNvCxnSpPr>
          <p:nvPr/>
        </p:nvCxnSpPr>
        <p:spPr>
          <a:xfrm flipH="1" flipV="1">
            <a:off x="5320372" y="3689866"/>
            <a:ext cx="749934" cy="192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708FF094-3B0C-49D0-A6FF-2E50EC04C49B}"/>
              </a:ext>
            </a:extLst>
          </p:cNvPr>
          <p:cNvCxnSpPr>
            <a:cxnSpLocks/>
          </p:cNvCxnSpPr>
          <p:nvPr/>
        </p:nvCxnSpPr>
        <p:spPr>
          <a:xfrm flipH="1" flipV="1">
            <a:off x="5722748" y="3685360"/>
            <a:ext cx="1590073" cy="1523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8DC89B8-0927-4F7C-A798-5CA52C808E12}"/>
              </a:ext>
            </a:extLst>
          </p:cNvPr>
          <p:cNvSpPr txBox="1"/>
          <p:nvPr/>
        </p:nvSpPr>
        <p:spPr>
          <a:xfrm>
            <a:off x="685798" y="45280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Parênteses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E773FFE-7ECD-4E30-BDDD-BF70D45D57EA}"/>
              </a:ext>
            </a:extLst>
          </p:cNvPr>
          <p:cNvSpPr txBox="1"/>
          <p:nvPr/>
        </p:nvSpPr>
        <p:spPr>
          <a:xfrm>
            <a:off x="1524000" y="5024651"/>
            <a:ext cx="1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Exponenciação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BCF120D-84C0-46DF-ABB5-DF6CCEDBBD0E}"/>
              </a:ext>
            </a:extLst>
          </p:cNvPr>
          <p:cNvSpPr txBox="1"/>
          <p:nvPr/>
        </p:nvSpPr>
        <p:spPr>
          <a:xfrm>
            <a:off x="3048001" y="546795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Multiplicação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1122810-0D5D-4C74-B0B8-D22A78DF5661}"/>
              </a:ext>
            </a:extLst>
          </p:cNvPr>
          <p:cNvSpPr txBox="1"/>
          <p:nvPr/>
        </p:nvSpPr>
        <p:spPr>
          <a:xfrm>
            <a:off x="4587495" y="5610999"/>
            <a:ext cx="1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Divisão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7438A2A-905F-4810-93A6-2432180CE182}"/>
              </a:ext>
            </a:extLst>
          </p:cNvPr>
          <p:cNvSpPr txBox="1"/>
          <p:nvPr/>
        </p:nvSpPr>
        <p:spPr>
          <a:xfrm>
            <a:off x="5738243" y="5610999"/>
            <a:ext cx="125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Adição</a:t>
            </a:r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76121A0-8E87-4749-B669-9D973A3FA5FB}"/>
              </a:ext>
            </a:extLst>
          </p:cNvPr>
          <p:cNvSpPr txBox="1"/>
          <p:nvPr/>
        </p:nvSpPr>
        <p:spPr>
          <a:xfrm>
            <a:off x="6827595" y="5283285"/>
            <a:ext cx="13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Subtração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0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536</Words>
  <Application>Microsoft Office PowerPoint</Application>
  <PresentationFormat>Apresentação na tela (4:3)</PresentationFormat>
  <Paragraphs>123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Igor</cp:lastModifiedBy>
  <cp:revision>71</cp:revision>
  <dcterms:created xsi:type="dcterms:W3CDTF">2019-04-23T23:48:00Z</dcterms:created>
  <dcterms:modified xsi:type="dcterms:W3CDTF">2019-11-01T01:17:24Z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  <property fmtid="{D5CDD505-2E9C-101B-9397-08002B2CF9AE}" pid="4" name="KSOProductBuildVer">
    <vt:lpwstr>1046-11.2.0.8339</vt:lpwstr>
  </property>
</Properties>
</file>