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423" r:id="rId4"/>
    <p:sldId id="435" r:id="rId5"/>
    <p:sldId id="436" r:id="rId6"/>
    <p:sldId id="437" r:id="rId7"/>
    <p:sldId id="438" r:id="rId8"/>
    <p:sldId id="424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4" r:id="rId18"/>
    <p:sldId id="433" r:id="rId19"/>
  </p:sldIdLst>
  <p:sldSz cx="9144000" cy="6858000" type="screen4x3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12">
          <p15:clr>
            <a:srgbClr val="A4A3A4"/>
          </p15:clr>
        </p15:guide>
        <p15:guide id="2" pos="21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912"/>
        <p:guide pos="216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B395-2DD1-4E0C-AD7F-C33E717CE14B}" type="datetimeFigureOut">
              <a:rPr lang="pt-BR" smtClean="0"/>
              <a:t>31/10/2019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66332-D461-43D9-A1C1-8FF0295CCEC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9.png"/><Relationship Id="rId4" Type="http://schemas.openxmlformats.org/officeDocument/2006/relationships/image" Target="../media/image28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44.png"/><Relationship Id="rId4" Type="http://schemas.openxmlformats.org/officeDocument/2006/relationships/image" Target="../media/image28.png"/><Relationship Id="rId9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7.png"/><Relationship Id="rId7" Type="http://schemas.openxmlformats.org/officeDocument/2006/relationships/image" Target="../media/image3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47.png"/><Relationship Id="rId4" Type="http://schemas.openxmlformats.org/officeDocument/2006/relationships/image" Target="../media/image28.png"/><Relationship Id="rId9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7.png"/><Relationship Id="rId7" Type="http://schemas.openxmlformats.org/officeDocument/2006/relationships/image" Target="../media/image3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50.png"/><Relationship Id="rId4" Type="http://schemas.openxmlformats.org/officeDocument/2006/relationships/image" Target="../media/image28.png"/><Relationship Id="rId9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7.png"/><Relationship Id="rId7" Type="http://schemas.openxmlformats.org/officeDocument/2006/relationships/image" Target="../media/image3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52.png"/><Relationship Id="rId4" Type="http://schemas.openxmlformats.org/officeDocument/2006/relationships/image" Target="../media/image28.png"/><Relationship Id="rId9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hyperlink" Target="https://www.youtube.com/watch?v=mHW1Hsqlp6A" TargetMode="External"/><Relationship Id="rId18" Type="http://schemas.openxmlformats.org/officeDocument/2006/relationships/image" Target="../media/image65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1.png"/><Relationship Id="rId17" Type="http://schemas.openxmlformats.org/officeDocument/2006/relationships/hyperlink" Target="https://www.youtube.com/watch?v=S9uPNppGsGo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0.png"/><Relationship Id="rId5" Type="http://schemas.openxmlformats.org/officeDocument/2006/relationships/image" Target="../media/image55.png"/><Relationship Id="rId15" Type="http://schemas.openxmlformats.org/officeDocument/2006/relationships/image" Target="../media/image63.png"/><Relationship Id="rId10" Type="http://schemas.openxmlformats.org/officeDocument/2006/relationships/image" Target="../media/image59.png"/><Relationship Id="rId19" Type="http://schemas.openxmlformats.org/officeDocument/2006/relationships/image" Target="../media/image66.png"/><Relationship Id="rId4" Type="http://schemas.openxmlformats.org/officeDocument/2006/relationships/image" Target="../media/image54.png"/><Relationship Id="rId9" Type="http://schemas.openxmlformats.org/officeDocument/2006/relationships/hyperlink" Target="https://www.nexojornal.com.br/expresso/2017/04/02/Por-que-programar-%C3%A9-o-novo-aprender-ingl%C3%AAs" TargetMode="External"/><Relationship Id="rId1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14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71.png"/><Relationship Id="rId5" Type="http://schemas.openxmlformats.org/officeDocument/2006/relationships/image" Target="../media/image16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4" Type="http://schemas.openxmlformats.org/officeDocument/2006/relationships/image" Target="../media/image15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jp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3.gif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4.jp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5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6.jp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6.png"/><Relationship Id="rId4" Type="http://schemas.openxmlformats.org/officeDocument/2006/relationships/image" Target="../media/image28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246" y="3377550"/>
            <a:ext cx="721800" cy="102900"/>
          </a:xfrm>
          <a:prstGeom prst="rect">
            <a:avLst/>
          </a:prstGeom>
        </p:spPr>
      </p:pic>
      <p:pic>
        <p:nvPicPr>
          <p:cNvPr id="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861" y="3377550"/>
            <a:ext cx="721800" cy="102900"/>
          </a:xfrm>
          <a:prstGeom prst="rect">
            <a:avLst/>
          </a:prstGeom>
        </p:spPr>
      </p:pic>
      <p:pic>
        <p:nvPicPr>
          <p:cNvPr id="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7550"/>
            <a:ext cx="721798" cy="102900"/>
          </a:xfrm>
          <a:prstGeom prst="rect">
            <a:avLst/>
          </a:prstGeom>
        </p:spPr>
      </p:pic>
      <p:pic>
        <p:nvPicPr>
          <p:cNvPr id="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24" y="3377550"/>
            <a:ext cx="5216700" cy="102900"/>
          </a:xfrm>
          <a:prstGeom prst="rect">
            <a:avLst/>
          </a:prstGeom>
        </p:spPr>
      </p:pic>
      <p:pic>
        <p:nvPicPr>
          <p:cNvPr id="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25" y="3785250"/>
            <a:ext cx="7520700" cy="1546500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807150" y="3904502"/>
            <a:ext cx="6547946" cy="7294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4740" spc="10" dirty="0">
                <a:solidFill>
                  <a:srgbClr val="2185C5"/>
                </a:solidFill>
                <a:latin typeface="Arial" panose="020B0604020202020204"/>
                <a:cs typeface="Arial" panose="020B0604020202020204"/>
              </a:rPr>
              <a:t>Matemática com Python</a:t>
            </a:r>
            <a:endParaRPr lang="pt-BR" sz="4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907111" y="5358780"/>
            <a:ext cx="3451860" cy="4616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3000" spc="10" dirty="0">
                <a:solidFill>
                  <a:srgbClr val="2185C5"/>
                </a:solidFill>
                <a:latin typeface="Arial" panose="020B0604020202020204"/>
                <a:cs typeface="Arial" panose="020B0604020202020204"/>
              </a:rPr>
              <a:t>Igor Terriaga Santos</a:t>
            </a:r>
            <a:endParaRPr lang="pt-BR" sz="3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750" y="183499"/>
            <a:ext cx="3810000" cy="2857500"/>
          </a:xfrm>
          <a:prstGeom prst="rect">
            <a:avLst/>
          </a:prstGeom>
        </p:spPr>
      </p:pic>
      <p:pic>
        <p:nvPicPr>
          <p:cNvPr id="1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45" y="66040"/>
            <a:ext cx="3966210" cy="29749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40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66" y="5066325"/>
            <a:ext cx="893699" cy="77100"/>
          </a:xfrm>
          <a:prstGeom prst="rect">
            <a:avLst/>
          </a:prstGeom>
        </p:spPr>
      </p:pic>
      <p:pic>
        <p:nvPicPr>
          <p:cNvPr id="240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12" y="5066325"/>
            <a:ext cx="893688" cy="77100"/>
          </a:xfrm>
          <a:prstGeom prst="rect">
            <a:avLst/>
          </a:prstGeom>
        </p:spPr>
      </p:pic>
      <p:pic>
        <p:nvPicPr>
          <p:cNvPr id="240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6325"/>
            <a:ext cx="893699" cy="77100"/>
          </a:xfrm>
          <a:prstGeom prst="rect">
            <a:avLst/>
          </a:prstGeom>
        </p:spPr>
      </p:pic>
      <p:pic>
        <p:nvPicPr>
          <p:cNvPr id="2407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9" y="5066325"/>
            <a:ext cx="6462599" cy="77100"/>
          </a:xfrm>
          <a:prstGeom prst="rect">
            <a:avLst/>
          </a:prstGeom>
        </p:spPr>
      </p:pic>
      <p:pic>
        <p:nvPicPr>
          <p:cNvPr id="2408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206000"/>
            <a:ext cx="7881900" cy="8574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979425" y="541429"/>
            <a:ext cx="4755515" cy="4616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spc="10" dirty="0">
                <a:solidFill>
                  <a:srgbClr val="97ABBC"/>
                </a:solidFill>
                <a:latin typeface="Arial" panose="020B0604020202020204"/>
                <a:cs typeface="Arial" panose="020B0604020202020204"/>
              </a:rPr>
              <a:t>Métodos de um dicionário</a:t>
            </a:r>
            <a:endParaRPr sz="3000" b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09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1373587"/>
            <a:ext cx="6462600" cy="355229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069949" y="1570946"/>
            <a:ext cx="6207125" cy="5537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Assim como as outras estruturas de dados, já existe uma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366395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série de funções prontas que podemos usar.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10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25" y="2582851"/>
            <a:ext cx="7653251" cy="1476549"/>
          </a:xfrm>
          <a:prstGeom prst="rect">
            <a:avLst/>
          </a:prstGeom>
        </p:spPr>
      </p:pic>
      <p:pic>
        <p:nvPicPr>
          <p:cNvPr id="2411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25" y="2582851"/>
            <a:ext cx="7653251" cy="14765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"/>
            <a:ext cx="9144000" cy="5143500"/>
          </a:xfrm>
          <a:prstGeom prst="rect">
            <a:avLst/>
          </a:prstGeom>
        </p:spPr>
      </p:pic>
      <p:pic>
        <p:nvPicPr>
          <p:cNvPr id="241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66" y="5066325"/>
            <a:ext cx="893699" cy="77100"/>
          </a:xfrm>
          <a:prstGeom prst="rect">
            <a:avLst/>
          </a:prstGeom>
        </p:spPr>
      </p:pic>
      <p:pic>
        <p:nvPicPr>
          <p:cNvPr id="241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12" y="5066325"/>
            <a:ext cx="893688" cy="77100"/>
          </a:xfrm>
          <a:prstGeom prst="rect">
            <a:avLst/>
          </a:prstGeom>
        </p:spPr>
      </p:pic>
      <p:pic>
        <p:nvPicPr>
          <p:cNvPr id="241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6325"/>
            <a:ext cx="893699" cy="77100"/>
          </a:xfrm>
          <a:prstGeom prst="rect">
            <a:avLst/>
          </a:prstGeom>
        </p:spPr>
      </p:pic>
      <p:pic>
        <p:nvPicPr>
          <p:cNvPr id="241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9" y="5066325"/>
            <a:ext cx="6462599" cy="77100"/>
          </a:xfrm>
          <a:prstGeom prst="rect">
            <a:avLst/>
          </a:prstGeom>
        </p:spPr>
      </p:pic>
      <p:pic>
        <p:nvPicPr>
          <p:cNvPr id="241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205987"/>
            <a:ext cx="6462600" cy="8574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979425" y="541416"/>
            <a:ext cx="4755515" cy="4616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spc="10" dirty="0">
                <a:solidFill>
                  <a:srgbClr val="97ABBC"/>
                </a:solidFill>
                <a:latin typeface="Arial" panose="020B0604020202020204"/>
                <a:cs typeface="Arial" panose="020B0604020202020204"/>
              </a:rPr>
              <a:t>Métodos de um dicionário</a:t>
            </a:r>
            <a:endParaRPr sz="3000" b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18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1041264"/>
            <a:ext cx="4048800" cy="372570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069949" y="1238622"/>
            <a:ext cx="3684905" cy="5537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</a:t>
            </a:r>
            <a:r>
              <a:rPr spc="10" dirty="0">
                <a:solidFill>
                  <a:srgbClr val="D89F39"/>
                </a:solidFill>
                <a:latin typeface="Arial" panose="020B0604020202020204"/>
                <a:cs typeface="Arial" panose="020B0604020202020204"/>
              </a:rPr>
              <a:t>pop( )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: Recebe uma chave como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366395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parâmetro, retorna seu valor e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436625" y="1791072"/>
            <a:ext cx="316222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remove este item do dicionário.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069949" y="2191121"/>
            <a:ext cx="3825875" cy="5537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</a:t>
            </a:r>
            <a:r>
              <a:rPr spc="10" dirty="0">
                <a:solidFill>
                  <a:srgbClr val="D89F39"/>
                </a:solidFill>
                <a:latin typeface="Arial" panose="020B0604020202020204"/>
                <a:cs typeface="Arial" panose="020B0604020202020204"/>
              </a:rPr>
              <a:t>popitem( )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:Retorna e  remove um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366395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elemento aleatório, chave e valor,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436625" y="2743571"/>
            <a:ext cx="139103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do dicionário.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069949" y="3143621"/>
            <a:ext cx="3996055" cy="5537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</a:t>
            </a:r>
            <a:r>
              <a:rPr spc="10" dirty="0">
                <a:solidFill>
                  <a:srgbClr val="D89F39"/>
                </a:solidFill>
                <a:latin typeface="Arial" panose="020B0604020202020204"/>
                <a:cs typeface="Arial" panose="020B0604020202020204"/>
              </a:rPr>
              <a:t>clear( )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: Remove todos os dados de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366395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um dicionário.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19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150" y="1511650"/>
            <a:ext cx="3896699" cy="2120185"/>
          </a:xfrm>
          <a:prstGeom prst="rect">
            <a:avLst/>
          </a:prstGeom>
        </p:spPr>
      </p:pic>
      <p:pic>
        <p:nvPicPr>
          <p:cNvPr id="2420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565" y="1400810"/>
            <a:ext cx="3988435" cy="23437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42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66" y="5066325"/>
            <a:ext cx="893699" cy="77100"/>
          </a:xfrm>
          <a:prstGeom prst="rect">
            <a:avLst/>
          </a:prstGeom>
        </p:spPr>
      </p:pic>
      <p:pic>
        <p:nvPicPr>
          <p:cNvPr id="242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12" y="5066325"/>
            <a:ext cx="893688" cy="77100"/>
          </a:xfrm>
          <a:prstGeom prst="rect">
            <a:avLst/>
          </a:prstGeom>
        </p:spPr>
      </p:pic>
      <p:pic>
        <p:nvPicPr>
          <p:cNvPr id="242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6325"/>
            <a:ext cx="893699" cy="77100"/>
          </a:xfrm>
          <a:prstGeom prst="rect">
            <a:avLst/>
          </a:prstGeom>
        </p:spPr>
      </p:pic>
      <p:pic>
        <p:nvPicPr>
          <p:cNvPr id="2425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9" y="5066325"/>
            <a:ext cx="6462599" cy="77100"/>
          </a:xfrm>
          <a:prstGeom prst="rect">
            <a:avLst/>
          </a:prstGeom>
        </p:spPr>
      </p:pic>
      <p:pic>
        <p:nvPicPr>
          <p:cNvPr id="2426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205987"/>
            <a:ext cx="6462600" cy="8574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979425" y="541416"/>
            <a:ext cx="4755515" cy="4616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spc="10" dirty="0">
                <a:solidFill>
                  <a:srgbClr val="97ABBC"/>
                </a:solidFill>
                <a:latin typeface="Arial" panose="020B0604020202020204"/>
                <a:cs typeface="Arial" panose="020B0604020202020204"/>
              </a:rPr>
              <a:t>Métodos de um dicionário</a:t>
            </a:r>
            <a:endParaRPr sz="3000" b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27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1041264"/>
            <a:ext cx="4048800" cy="372570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069949" y="1238622"/>
            <a:ext cx="3621405" cy="5537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</a:t>
            </a:r>
            <a:r>
              <a:rPr spc="10" dirty="0">
                <a:solidFill>
                  <a:srgbClr val="D89F39"/>
                </a:solidFill>
                <a:latin typeface="Arial" panose="020B0604020202020204"/>
                <a:cs typeface="Arial" panose="020B0604020202020204"/>
              </a:rPr>
              <a:t>get( )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: Recebe uma chave como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366395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parâmetro, retorna seu valor.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69949" y="1914896"/>
            <a:ext cx="3372485" cy="5537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</a:t>
            </a:r>
            <a:r>
              <a:rPr spc="10" dirty="0">
                <a:solidFill>
                  <a:srgbClr val="D89F39"/>
                </a:solidFill>
                <a:latin typeface="Arial" panose="020B0604020202020204"/>
                <a:cs typeface="Arial" panose="020B0604020202020204"/>
              </a:rPr>
              <a:t>keys( )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: Retorna uma lista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366395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contendo todas as chaves do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436625" y="2467346"/>
            <a:ext cx="109202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dicionário.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069949" y="2867396"/>
            <a:ext cx="3386455" cy="5537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</a:t>
            </a:r>
            <a:r>
              <a:rPr spc="10" dirty="0">
                <a:solidFill>
                  <a:srgbClr val="D89F39"/>
                </a:solidFill>
                <a:latin typeface="Arial" panose="020B0604020202020204"/>
                <a:cs typeface="Arial" panose="020B0604020202020204"/>
              </a:rPr>
              <a:t>values( )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: Retorna uma lista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366395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contendo todos os valores do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436625" y="3419846"/>
            <a:ext cx="109202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dicionário.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069949" y="3819897"/>
            <a:ext cx="3824605" cy="5537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</a:t>
            </a:r>
            <a:r>
              <a:rPr spc="10" dirty="0">
                <a:solidFill>
                  <a:srgbClr val="D89F39"/>
                </a:solidFill>
                <a:latin typeface="Arial" panose="020B0604020202020204"/>
                <a:cs typeface="Arial" panose="020B0604020202020204"/>
              </a:rPr>
              <a:t>items( )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: Retorna uma lista com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366395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tuplas contendo a chave e o valor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436625" y="4372347"/>
            <a:ext cx="276479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de cada item do dicionário.</a:t>
            </a:r>
          </a:p>
        </p:txBody>
      </p:sp>
      <p:pic>
        <p:nvPicPr>
          <p:cNvPr id="2428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525" y="1842824"/>
            <a:ext cx="4246525" cy="1457850"/>
          </a:xfrm>
          <a:prstGeom prst="rect">
            <a:avLst/>
          </a:prstGeom>
        </p:spPr>
      </p:pic>
      <p:pic>
        <p:nvPicPr>
          <p:cNvPr id="2429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525" y="1842824"/>
            <a:ext cx="4246525" cy="14578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43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66" y="5066325"/>
            <a:ext cx="893699" cy="77100"/>
          </a:xfrm>
          <a:prstGeom prst="rect">
            <a:avLst/>
          </a:prstGeom>
        </p:spPr>
      </p:pic>
      <p:pic>
        <p:nvPicPr>
          <p:cNvPr id="243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12" y="5066325"/>
            <a:ext cx="893688" cy="77100"/>
          </a:xfrm>
          <a:prstGeom prst="rect">
            <a:avLst/>
          </a:prstGeom>
        </p:spPr>
      </p:pic>
      <p:pic>
        <p:nvPicPr>
          <p:cNvPr id="2433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6325"/>
            <a:ext cx="893699" cy="77100"/>
          </a:xfrm>
          <a:prstGeom prst="rect">
            <a:avLst/>
          </a:prstGeom>
        </p:spPr>
      </p:pic>
      <p:pic>
        <p:nvPicPr>
          <p:cNvPr id="2434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9" y="5066325"/>
            <a:ext cx="6462599" cy="77100"/>
          </a:xfrm>
          <a:prstGeom prst="rect">
            <a:avLst/>
          </a:prstGeom>
        </p:spPr>
      </p:pic>
      <p:pic>
        <p:nvPicPr>
          <p:cNvPr id="2435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206000"/>
            <a:ext cx="7881900" cy="8574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979425" y="541429"/>
            <a:ext cx="4904105" cy="4616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spc="10" dirty="0">
                <a:solidFill>
                  <a:srgbClr val="97ABBC"/>
                </a:solidFill>
                <a:latin typeface="Arial" panose="020B0604020202020204"/>
                <a:cs typeface="Arial" panose="020B0604020202020204"/>
              </a:rPr>
              <a:t>Percorrendo um dicionário</a:t>
            </a:r>
            <a:endParaRPr sz="3000" b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36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1373591"/>
            <a:ext cx="6462600" cy="96450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069949" y="1570949"/>
            <a:ext cx="6307455" cy="5537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Para se percorrer um dicionário é usado o mesmo método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366395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que em listas e tuplas, com a única diferença de retornar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436625" y="2123399"/>
            <a:ext cx="186436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sua chave e valor.</a:t>
            </a:r>
          </a:p>
        </p:txBody>
      </p:sp>
      <p:pic>
        <p:nvPicPr>
          <p:cNvPr id="2437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50" y="2887776"/>
            <a:ext cx="7274700" cy="1609900"/>
          </a:xfrm>
          <a:prstGeom prst="rect">
            <a:avLst/>
          </a:prstGeom>
        </p:spPr>
      </p:pic>
      <p:pic>
        <p:nvPicPr>
          <p:cNvPr id="2438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50" y="2887776"/>
            <a:ext cx="7274700" cy="16099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44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66" y="5066325"/>
            <a:ext cx="893699" cy="77100"/>
          </a:xfrm>
          <a:prstGeom prst="rect">
            <a:avLst/>
          </a:prstGeom>
        </p:spPr>
      </p:pic>
      <p:pic>
        <p:nvPicPr>
          <p:cNvPr id="244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12" y="5066325"/>
            <a:ext cx="893688" cy="77100"/>
          </a:xfrm>
          <a:prstGeom prst="rect">
            <a:avLst/>
          </a:prstGeom>
        </p:spPr>
      </p:pic>
      <p:pic>
        <p:nvPicPr>
          <p:cNvPr id="244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6325"/>
            <a:ext cx="893699" cy="77100"/>
          </a:xfrm>
          <a:prstGeom prst="rect">
            <a:avLst/>
          </a:prstGeom>
        </p:spPr>
      </p:pic>
      <p:pic>
        <p:nvPicPr>
          <p:cNvPr id="2443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9" y="5066325"/>
            <a:ext cx="6462599" cy="77100"/>
          </a:xfrm>
          <a:prstGeom prst="rect">
            <a:avLst/>
          </a:prstGeom>
        </p:spPr>
      </p:pic>
      <p:pic>
        <p:nvPicPr>
          <p:cNvPr id="2444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206000"/>
            <a:ext cx="7881900" cy="8574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979425" y="541429"/>
            <a:ext cx="7334250" cy="4616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spc="10" dirty="0">
                <a:solidFill>
                  <a:srgbClr val="97ABBC"/>
                </a:solidFill>
                <a:latin typeface="Arial" panose="020B0604020202020204"/>
                <a:cs typeface="Arial" panose="020B0604020202020204"/>
              </a:rPr>
              <a:t>Ordenando elementos em um dicionário</a:t>
            </a:r>
            <a:endParaRPr sz="3000" b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45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1373587"/>
            <a:ext cx="6462600" cy="355229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069949" y="1570946"/>
            <a:ext cx="5958205" cy="5537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Como dicionários possuem chave e valor, podemos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366395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ordená-los ou por suas chaves, ou pelos seus valores.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69949" y="2247220"/>
            <a:ext cx="6350635" cy="5537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Porém, diferente das listas e tuplas, não existe um método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366395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já pronto para ordenar dicionários.</a:t>
            </a:r>
            <a:endParaRPr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44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66" y="5066325"/>
            <a:ext cx="893699" cy="77100"/>
          </a:xfrm>
          <a:prstGeom prst="rect">
            <a:avLst/>
          </a:prstGeom>
        </p:spPr>
      </p:pic>
      <p:pic>
        <p:nvPicPr>
          <p:cNvPr id="244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12" y="5066325"/>
            <a:ext cx="893688" cy="77100"/>
          </a:xfrm>
          <a:prstGeom prst="rect">
            <a:avLst/>
          </a:prstGeom>
        </p:spPr>
      </p:pic>
      <p:pic>
        <p:nvPicPr>
          <p:cNvPr id="244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6325"/>
            <a:ext cx="893699" cy="77100"/>
          </a:xfrm>
          <a:prstGeom prst="rect">
            <a:avLst/>
          </a:prstGeom>
        </p:spPr>
      </p:pic>
      <p:pic>
        <p:nvPicPr>
          <p:cNvPr id="2450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9" y="5066325"/>
            <a:ext cx="6462599" cy="77100"/>
          </a:xfrm>
          <a:prstGeom prst="rect">
            <a:avLst/>
          </a:prstGeom>
        </p:spPr>
      </p:pic>
      <p:pic>
        <p:nvPicPr>
          <p:cNvPr id="2451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206000"/>
            <a:ext cx="7881900" cy="8574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979425" y="541429"/>
            <a:ext cx="7334250" cy="4616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spc="10" dirty="0">
                <a:solidFill>
                  <a:srgbClr val="97ABBC"/>
                </a:solidFill>
                <a:latin typeface="Arial" panose="020B0604020202020204"/>
                <a:cs typeface="Arial" panose="020B0604020202020204"/>
              </a:rPr>
              <a:t>Ordenando elementos em um dicionário</a:t>
            </a:r>
            <a:endParaRPr sz="3000" b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52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1373590"/>
            <a:ext cx="6462600" cy="82590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069949" y="1570948"/>
            <a:ext cx="2966085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Ordenando pelas chaves:</a:t>
            </a:r>
          </a:p>
        </p:txBody>
      </p:sp>
      <p:pic>
        <p:nvPicPr>
          <p:cNvPr id="2453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900" y="2440325"/>
            <a:ext cx="5701500" cy="2251650"/>
          </a:xfrm>
          <a:prstGeom prst="rect">
            <a:avLst/>
          </a:prstGeom>
        </p:spPr>
      </p:pic>
      <p:pic>
        <p:nvPicPr>
          <p:cNvPr id="2454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900" y="2440324"/>
            <a:ext cx="5701500" cy="22516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45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66" y="5066325"/>
            <a:ext cx="893699" cy="77100"/>
          </a:xfrm>
          <a:prstGeom prst="rect">
            <a:avLst/>
          </a:prstGeom>
        </p:spPr>
      </p:pic>
      <p:pic>
        <p:nvPicPr>
          <p:cNvPr id="245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12" y="5066325"/>
            <a:ext cx="893688" cy="77100"/>
          </a:xfrm>
          <a:prstGeom prst="rect">
            <a:avLst/>
          </a:prstGeom>
        </p:spPr>
      </p:pic>
      <p:pic>
        <p:nvPicPr>
          <p:cNvPr id="245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6325"/>
            <a:ext cx="893699" cy="77100"/>
          </a:xfrm>
          <a:prstGeom prst="rect">
            <a:avLst/>
          </a:prstGeom>
        </p:spPr>
      </p:pic>
      <p:pic>
        <p:nvPicPr>
          <p:cNvPr id="245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9" y="5066325"/>
            <a:ext cx="6462599" cy="77100"/>
          </a:xfrm>
          <a:prstGeom prst="rect">
            <a:avLst/>
          </a:prstGeom>
        </p:spPr>
      </p:pic>
      <p:pic>
        <p:nvPicPr>
          <p:cNvPr id="246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206000"/>
            <a:ext cx="7881900" cy="8574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979425" y="541429"/>
            <a:ext cx="7334250" cy="4616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spc="10" dirty="0">
                <a:solidFill>
                  <a:srgbClr val="97ABBC"/>
                </a:solidFill>
                <a:latin typeface="Arial" panose="020B0604020202020204"/>
                <a:cs typeface="Arial" panose="020B0604020202020204"/>
              </a:rPr>
              <a:t>Ordenando elementos em um dicionário</a:t>
            </a:r>
            <a:endParaRPr sz="3000" b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6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1373590"/>
            <a:ext cx="6462600" cy="82590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069949" y="1570948"/>
            <a:ext cx="2964257" cy="2320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Ordenando pelos valores: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6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350" y="2598593"/>
            <a:ext cx="6462600" cy="1913656"/>
          </a:xfrm>
          <a:prstGeom prst="rect">
            <a:avLst/>
          </a:prstGeom>
        </p:spPr>
      </p:pic>
      <p:pic>
        <p:nvPicPr>
          <p:cNvPr id="246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350" y="2598594"/>
            <a:ext cx="6462600" cy="191365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4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66" y="6755100"/>
            <a:ext cx="893699" cy="102900"/>
          </a:xfrm>
          <a:prstGeom prst="rect">
            <a:avLst/>
          </a:prstGeom>
        </p:spPr>
      </p:pic>
      <p:pic>
        <p:nvPicPr>
          <p:cNvPr id="14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12" y="6755100"/>
            <a:ext cx="893688" cy="102900"/>
          </a:xfrm>
          <a:prstGeom prst="rect">
            <a:avLst/>
          </a:prstGeom>
        </p:spPr>
      </p:pic>
      <p:pic>
        <p:nvPicPr>
          <p:cNvPr id="14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55100"/>
            <a:ext cx="893699" cy="102900"/>
          </a:xfrm>
          <a:prstGeom prst="rect">
            <a:avLst/>
          </a:prstGeom>
        </p:spPr>
      </p:pic>
      <p:pic>
        <p:nvPicPr>
          <p:cNvPr id="14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9" y="6755100"/>
            <a:ext cx="6462600" cy="102900"/>
          </a:xfrm>
          <a:prstGeom prst="rect">
            <a:avLst/>
          </a:prstGeom>
        </p:spPr>
      </p:pic>
      <p:pic>
        <p:nvPicPr>
          <p:cNvPr id="14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274650"/>
            <a:ext cx="6462600" cy="1143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979425" y="895679"/>
            <a:ext cx="4178935" cy="4616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spc="10" dirty="0">
                <a:solidFill>
                  <a:srgbClr val="97ABBC"/>
                </a:solidFill>
                <a:latin typeface="Arial" panose="020B0604020202020204"/>
                <a:cs typeface="Arial" panose="020B0604020202020204"/>
              </a:rPr>
              <a:t>Material complementar</a:t>
            </a:r>
            <a:endParaRPr sz="3000" b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1973225"/>
            <a:ext cx="6462600" cy="473640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069949" y="2170583"/>
            <a:ext cx="5668645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Texto: Por que programar é o novo ‘aprender inglês’</a:t>
            </a:r>
          </a:p>
        </p:txBody>
      </p:sp>
      <p:sp>
        <p:nvSpPr>
          <p:cNvPr id="4" name="text 1"/>
          <p:cNvSpPr txBox="1"/>
          <p:nvPr/>
        </p:nvSpPr>
        <p:spPr>
          <a:xfrm>
            <a:off x="1527149" y="2580158"/>
            <a:ext cx="550037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○   </a:t>
            </a:r>
            <a:r>
              <a:rPr spc="10" dirty="0">
                <a:solidFill>
                  <a:srgbClr val="1155CC"/>
                </a:solidFill>
                <a:latin typeface="Arial" panose="020B0604020202020204"/>
                <a:cs typeface="Arial" panose="020B0604020202020204"/>
              </a:rPr>
              <a:t>https://www.nexojornal.com.br/expresso/2017/04/0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1" name="Image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25" y="2782469"/>
            <a:ext cx="5299214" cy="13716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1893825" y="2989733"/>
            <a:ext cx="539242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1155CC"/>
                </a:solidFill>
                <a:latin typeface="Arial" panose="020B0604020202020204"/>
                <a:cs typeface="Arial" panose="020B0604020202020204"/>
              </a:rPr>
              <a:t>2/Por-que-programar-%C3%A9-o-novo-aprender-ing</a:t>
            </a:r>
          </a:p>
        </p:txBody>
      </p:sp>
      <p:pic>
        <p:nvPicPr>
          <p:cNvPr id="153" name="Image">
            <a:hlinkClick r:id="rId9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25" y="3192044"/>
            <a:ext cx="5357967" cy="13716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1893825" y="3399308"/>
            <a:ext cx="117856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1155CC"/>
                </a:solidFill>
                <a:latin typeface="Arial" panose="020B0604020202020204"/>
                <a:cs typeface="Arial" panose="020B0604020202020204"/>
              </a:rPr>
              <a:t>l%C3%AAs</a:t>
            </a:r>
          </a:p>
        </p:txBody>
      </p:sp>
      <p:pic>
        <p:nvPicPr>
          <p:cNvPr id="155" name="Image">
            <a:hlinkClick r:id="rId9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25" y="3601619"/>
            <a:ext cx="1117175" cy="13716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1069949" y="3808883"/>
            <a:ext cx="5960745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Vídeo: Por que todos deveriam aprender a programar?</a:t>
            </a:r>
          </a:p>
        </p:txBody>
      </p:sp>
      <p:sp>
        <p:nvSpPr>
          <p:cNvPr id="8" name="text 1"/>
          <p:cNvSpPr txBox="1"/>
          <p:nvPr/>
        </p:nvSpPr>
        <p:spPr>
          <a:xfrm>
            <a:off x="1527149" y="4218458"/>
            <a:ext cx="551307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○   </a:t>
            </a:r>
            <a:r>
              <a:rPr spc="10" dirty="0">
                <a:solidFill>
                  <a:srgbClr val="1155CC"/>
                </a:solidFill>
                <a:latin typeface="Arial" panose="020B0604020202020204"/>
                <a:cs typeface="Arial" panose="020B0604020202020204"/>
              </a:rPr>
              <a:t>https://www.youtube.com/watch?v=mHW1Hsqlp6A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7" name="Image">
            <a:hlinkClick r:id="rId13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25" y="4420769"/>
            <a:ext cx="5260809" cy="13716"/>
          </a:xfrm>
          <a:prstGeom prst="rect">
            <a:avLst/>
          </a:prstGeom>
        </p:spPr>
      </p:pic>
      <p:pic>
        <p:nvPicPr>
          <p:cNvPr id="159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225" y="4592600"/>
            <a:ext cx="2752821" cy="274320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1069949" y="4628033"/>
            <a:ext cx="5767705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Vídeo: Curso em Vídeo: Curso Python #01 - Seja um</a:t>
            </a:r>
          </a:p>
        </p:txBody>
      </p:sp>
      <p:pic>
        <p:nvPicPr>
          <p:cNvPr id="160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25" y="5002175"/>
            <a:ext cx="1334348" cy="274320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>
            <a:off x="1436625" y="5037608"/>
            <a:ext cx="134747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Programador</a:t>
            </a:r>
          </a:p>
        </p:txBody>
      </p:sp>
      <p:pic>
        <p:nvPicPr>
          <p:cNvPr id="161" name="Image">
            <a:hlinkClick r:id="rId17"/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49" y="5411750"/>
            <a:ext cx="5536501" cy="274320"/>
          </a:xfrm>
          <a:prstGeom prst="rect">
            <a:avLst/>
          </a:prstGeom>
        </p:spPr>
      </p:pic>
      <p:sp>
        <p:nvSpPr>
          <p:cNvPr id="11" name="text 1"/>
          <p:cNvSpPr txBox="1"/>
          <p:nvPr/>
        </p:nvSpPr>
        <p:spPr>
          <a:xfrm>
            <a:off x="1527149" y="5447183"/>
            <a:ext cx="552577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○   </a:t>
            </a:r>
            <a:r>
              <a:rPr spc="10" dirty="0">
                <a:solidFill>
                  <a:srgbClr val="1155CC"/>
                </a:solidFill>
                <a:latin typeface="Arial" panose="020B0604020202020204"/>
                <a:cs typeface="Arial" panose="020B0604020202020204"/>
              </a:rPr>
              <a:t>https://www.youtube.com/watch?v=S9uPNppGsGo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63" name="Image">
            <a:hlinkClick r:id="rId17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25" y="5649495"/>
            <a:ext cx="5169826" cy="137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46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46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46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46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46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75" y="2391223"/>
            <a:ext cx="7772400" cy="1159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30415" y="2812391"/>
            <a:ext cx="7082155" cy="7385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48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Obrigado e até a próxima!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7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338" y="577981"/>
            <a:ext cx="2641313" cy="1813237"/>
          </a:xfrm>
          <a:prstGeom prst="rect">
            <a:avLst/>
          </a:prstGeom>
        </p:spPr>
      </p:pic>
      <p:pic>
        <p:nvPicPr>
          <p:cNvPr id="247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338" y="577981"/>
            <a:ext cx="2641313" cy="1813237"/>
          </a:xfrm>
          <a:prstGeom prst="rect">
            <a:avLst/>
          </a:prstGeom>
        </p:spPr>
      </p:pic>
      <p:pic>
        <p:nvPicPr>
          <p:cNvPr id="2472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430" y="4699756"/>
            <a:ext cx="825906" cy="718206"/>
          </a:xfrm>
          <a:prstGeom prst="rect">
            <a:avLst/>
          </a:prstGeom>
        </p:spPr>
      </p:pic>
      <p:pic>
        <p:nvPicPr>
          <p:cNvPr id="2473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425" y="4699416"/>
            <a:ext cx="529649" cy="529649"/>
          </a:xfrm>
          <a:prstGeom prst="rect">
            <a:avLst/>
          </a:prstGeom>
        </p:spPr>
      </p:pic>
      <p:pic>
        <p:nvPicPr>
          <p:cNvPr id="2474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080" y="4795936"/>
            <a:ext cx="529649" cy="529649"/>
          </a:xfrm>
          <a:prstGeom prst="rect">
            <a:avLst/>
          </a:prstGeom>
        </p:spPr>
      </p:pic>
      <p:pic>
        <p:nvPicPr>
          <p:cNvPr id="2475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959" y="4703455"/>
            <a:ext cx="2431806" cy="714605"/>
          </a:xfrm>
          <a:prstGeom prst="rect">
            <a:avLst/>
          </a:prstGeom>
        </p:spPr>
      </p:pic>
      <p:pic>
        <p:nvPicPr>
          <p:cNvPr id="2476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425" y="4353562"/>
            <a:ext cx="2585099" cy="35010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3864855" y="4958692"/>
            <a:ext cx="1905635" cy="200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300">
                <a:latin typeface="Arial" panose="020B0604020202020204"/>
                <a:cs typeface="Arial" panose="020B0604020202020204"/>
              </a:rPr>
              <a:t>igsantos1996@gmail.com</a:t>
            </a:r>
          </a:p>
        </p:txBody>
      </p:sp>
      <p:pic>
        <p:nvPicPr>
          <p:cNvPr id="2481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150" y="4353581"/>
            <a:ext cx="2020200" cy="350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323800"/>
          </a:xfrm>
          <a:prstGeom prst="rect">
            <a:avLst/>
          </a:prstGeom>
        </p:spPr>
      </p:pic>
      <p:pic>
        <p:nvPicPr>
          <p:cNvPr id="1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5323800"/>
            <a:ext cx="3047700" cy="102900"/>
          </a:xfrm>
          <a:prstGeom prst="rect">
            <a:avLst/>
          </a:prstGeom>
        </p:spPr>
      </p:pic>
      <p:pic>
        <p:nvPicPr>
          <p:cNvPr id="13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5323800"/>
            <a:ext cx="3047700" cy="102900"/>
          </a:xfrm>
          <a:prstGeom prst="rect">
            <a:avLst/>
          </a:prstGeom>
        </p:spPr>
      </p:pic>
      <p:pic>
        <p:nvPicPr>
          <p:cNvPr id="14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23800"/>
            <a:ext cx="3047700" cy="1029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806450" y="635000"/>
            <a:ext cx="7538085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3200" dirty="0">
                <a:latin typeface="Arial" panose="020B0604020202020204"/>
                <a:cs typeface="Arial" panose="020B0604020202020204"/>
              </a:rPr>
              <a:t>Agenda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Arial" panose="020B0604020202020204"/>
                <a:cs typeface="Arial" panose="020B0604020202020204"/>
              </a:rPr>
              <a:t>1. Revisão da Linguagem Python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Arial" panose="020B0604020202020204"/>
                <a:cs typeface="Arial" panose="020B0604020202020204"/>
              </a:rPr>
              <a:t>2. Polinômios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Arial" panose="020B0604020202020204"/>
                <a:cs typeface="Arial" panose="020B0604020202020204"/>
              </a:rPr>
              <a:t>3. Matrizes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Arial" panose="020B0604020202020204"/>
                <a:cs typeface="Arial" panose="020B0604020202020204"/>
              </a:rPr>
              <a:t>4. Funções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Arial" panose="020B0604020202020204"/>
                <a:cs typeface="Arial" panose="020B0604020202020204"/>
              </a:rPr>
              <a:t>5. Equações e Inequações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Arial" panose="020B0604020202020204"/>
                <a:cs typeface="Arial" panose="020B0604020202020204"/>
              </a:rPr>
              <a:t>6. Números Complexos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Arial" panose="020B0604020202020204"/>
                <a:cs typeface="Arial" panose="020B0604020202020204"/>
              </a:rPr>
              <a:t>7. Gráficos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7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37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37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37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38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25" y="2862581"/>
            <a:ext cx="7772400" cy="820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65250" y="2897758"/>
            <a:ext cx="3024867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Polinômios</a:t>
            </a:r>
            <a:endParaRPr sz="4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8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75" y="0"/>
            <a:ext cx="1964202" cy="1964203"/>
          </a:xfrm>
          <a:prstGeom prst="rect">
            <a:avLst/>
          </a:prstGeom>
        </p:spPr>
      </p:pic>
      <p:pic>
        <p:nvPicPr>
          <p:cNvPr id="238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1964203" cy="1964203"/>
          </a:xfrm>
          <a:prstGeom prst="rect">
            <a:avLst/>
          </a:prstGeom>
        </p:spPr>
      </p:pic>
      <p:pic>
        <p:nvPicPr>
          <p:cNvPr id="238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843251"/>
            <a:ext cx="3491925" cy="196419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90FC11B-A95D-4DCA-BEBC-9CC2C9A398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4194973"/>
            <a:ext cx="3924087" cy="22063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7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37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37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37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38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25" y="2862581"/>
            <a:ext cx="7772400" cy="820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402642" y="2855816"/>
            <a:ext cx="2337819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Matrizes</a:t>
            </a:r>
            <a:endParaRPr sz="4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8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75" y="0"/>
            <a:ext cx="1964202" cy="1964203"/>
          </a:xfrm>
          <a:prstGeom prst="rect">
            <a:avLst/>
          </a:prstGeom>
        </p:spPr>
      </p:pic>
      <p:pic>
        <p:nvPicPr>
          <p:cNvPr id="238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1964203" cy="1964203"/>
          </a:xfrm>
          <a:prstGeom prst="rect">
            <a:avLst/>
          </a:prstGeom>
        </p:spPr>
      </p:pic>
      <p:pic>
        <p:nvPicPr>
          <p:cNvPr id="238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843251"/>
            <a:ext cx="3491925" cy="196419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CD5FB67-D99B-4F99-958A-C9E53E987A8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01" y="4148125"/>
            <a:ext cx="4419600" cy="272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9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7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37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37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37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38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25" y="2862581"/>
            <a:ext cx="7772400" cy="820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65250" y="2897758"/>
            <a:ext cx="2373407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Funcões</a:t>
            </a:r>
            <a:endParaRPr sz="4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8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75" y="0"/>
            <a:ext cx="1964202" cy="1964203"/>
          </a:xfrm>
          <a:prstGeom prst="rect">
            <a:avLst/>
          </a:prstGeom>
        </p:spPr>
      </p:pic>
      <p:pic>
        <p:nvPicPr>
          <p:cNvPr id="238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1964203" cy="1964203"/>
          </a:xfrm>
          <a:prstGeom prst="rect">
            <a:avLst/>
          </a:prstGeom>
        </p:spPr>
      </p:pic>
      <p:pic>
        <p:nvPicPr>
          <p:cNvPr id="238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843251"/>
            <a:ext cx="3491925" cy="196419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DF2B17F-694E-4199-9C91-F98B6B85A7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994" y="4180572"/>
            <a:ext cx="5519116" cy="282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1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7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37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37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37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38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25" y="2862581"/>
            <a:ext cx="7772400" cy="820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667522" y="2862431"/>
            <a:ext cx="6024406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Equação</a:t>
            </a:r>
            <a:r>
              <a:rPr lang="en-US" sz="48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e </a:t>
            </a: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Inequação</a:t>
            </a:r>
            <a:endParaRPr sz="4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8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75" y="0"/>
            <a:ext cx="1964202" cy="1964203"/>
          </a:xfrm>
          <a:prstGeom prst="rect">
            <a:avLst/>
          </a:prstGeom>
        </p:spPr>
      </p:pic>
      <p:pic>
        <p:nvPicPr>
          <p:cNvPr id="238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1964203" cy="1964203"/>
          </a:xfrm>
          <a:prstGeom prst="rect">
            <a:avLst/>
          </a:prstGeom>
        </p:spPr>
      </p:pic>
      <p:pic>
        <p:nvPicPr>
          <p:cNvPr id="238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843251"/>
            <a:ext cx="3491925" cy="196419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64D3CAA-B8B5-4E4B-8479-14B68DD718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450309"/>
            <a:ext cx="2837847" cy="164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1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7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37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37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37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38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25" y="2862581"/>
            <a:ext cx="7772400" cy="820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419473" y="2894400"/>
            <a:ext cx="2304157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Gráficos</a:t>
            </a:r>
            <a:endParaRPr sz="4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8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75" y="0"/>
            <a:ext cx="1964202" cy="1964203"/>
          </a:xfrm>
          <a:prstGeom prst="rect">
            <a:avLst/>
          </a:prstGeom>
        </p:spPr>
      </p:pic>
      <p:pic>
        <p:nvPicPr>
          <p:cNvPr id="238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1964203" cy="1964203"/>
          </a:xfrm>
          <a:prstGeom prst="rect">
            <a:avLst/>
          </a:prstGeom>
        </p:spPr>
      </p:pic>
      <p:pic>
        <p:nvPicPr>
          <p:cNvPr id="238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843251"/>
            <a:ext cx="3491925" cy="196419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01E2EB2-8FE2-4CBE-A43D-FA39158B48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325" y="4140863"/>
            <a:ext cx="4876800" cy="269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2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8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66" y="5066325"/>
            <a:ext cx="893699" cy="77100"/>
          </a:xfrm>
          <a:prstGeom prst="rect">
            <a:avLst/>
          </a:prstGeom>
        </p:spPr>
      </p:pic>
      <p:pic>
        <p:nvPicPr>
          <p:cNvPr id="238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12" y="5066325"/>
            <a:ext cx="893688" cy="77100"/>
          </a:xfrm>
          <a:prstGeom prst="rect">
            <a:avLst/>
          </a:prstGeom>
        </p:spPr>
      </p:pic>
      <p:pic>
        <p:nvPicPr>
          <p:cNvPr id="238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6325"/>
            <a:ext cx="893699" cy="77100"/>
          </a:xfrm>
          <a:prstGeom prst="rect">
            <a:avLst/>
          </a:prstGeom>
        </p:spPr>
      </p:pic>
      <p:pic>
        <p:nvPicPr>
          <p:cNvPr id="238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9" y="5066325"/>
            <a:ext cx="6462599" cy="77100"/>
          </a:xfrm>
          <a:prstGeom prst="rect">
            <a:avLst/>
          </a:prstGeom>
        </p:spPr>
      </p:pic>
      <p:pic>
        <p:nvPicPr>
          <p:cNvPr id="239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205987"/>
            <a:ext cx="6462600" cy="8574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979425" y="541416"/>
            <a:ext cx="2090420" cy="4616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spc="10" dirty="0">
                <a:solidFill>
                  <a:srgbClr val="97ABBC"/>
                </a:solidFill>
                <a:latin typeface="Arial" panose="020B0604020202020204"/>
                <a:cs typeface="Arial" panose="020B0604020202020204"/>
              </a:rPr>
              <a:t>Dicionários</a:t>
            </a:r>
            <a:endParaRPr sz="3000" b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9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1373587"/>
            <a:ext cx="6462600" cy="355229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069949" y="1570946"/>
            <a:ext cx="5962015" cy="5537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</a:t>
            </a:r>
            <a:r>
              <a:rPr spc="10" dirty="0">
                <a:solidFill>
                  <a:srgbClr val="FF9715"/>
                </a:solidFill>
                <a:latin typeface="Arial" panose="020B0604020202020204"/>
                <a:cs typeface="Arial" panose="020B0604020202020204"/>
              </a:rPr>
              <a:t>Dicionários 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são estruturas de dados que possuem dois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366395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campos, chave e valor.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69949" y="2247220"/>
            <a:ext cx="6506845" cy="5537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</a:t>
            </a:r>
            <a:r>
              <a:rPr spc="10" dirty="0">
                <a:solidFill>
                  <a:srgbClr val="FF9715"/>
                </a:solidFill>
                <a:latin typeface="Arial" panose="020B0604020202020204"/>
                <a:cs typeface="Arial" panose="020B0604020202020204"/>
              </a:rPr>
              <a:t>Dicionários 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são mutáveis, e seu uso se dá através de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366395">
              <a:lnSpc>
                <a:spcPct val="100000"/>
              </a:lnSpc>
            </a:pPr>
            <a:r>
              <a:rPr b="1"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colchetes { } 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e com a seguinte sintaxe: </a:t>
            </a:r>
            <a:r>
              <a:rPr spc="10" dirty="0">
                <a:solidFill>
                  <a:srgbClr val="D89F39"/>
                </a:solidFill>
                <a:latin typeface="Arial" panose="020B0604020202020204"/>
                <a:cs typeface="Arial" panose="020B0604020202020204"/>
              </a:rPr>
              <a:t>dicionário 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= {</a:t>
            </a:r>
            <a:r>
              <a:rPr spc="10" dirty="0">
                <a:solidFill>
                  <a:srgbClr val="3A81BA"/>
                </a:solidFill>
                <a:latin typeface="Arial" panose="020B0604020202020204"/>
                <a:cs typeface="Arial" panose="020B0604020202020204"/>
              </a:rPr>
              <a:t>chave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: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436625" y="2799670"/>
            <a:ext cx="568071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8BAB42"/>
                </a:solidFill>
                <a:latin typeface="Arial" panose="020B0604020202020204"/>
                <a:cs typeface="Arial" panose="020B0604020202020204"/>
              </a:rPr>
              <a:t>valor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pc="10" dirty="0">
                <a:solidFill>
                  <a:srgbClr val="3A81BA"/>
                </a:solidFill>
                <a:latin typeface="Arial" panose="020B0604020202020204"/>
                <a:cs typeface="Arial" panose="020B0604020202020204"/>
              </a:rPr>
              <a:t>chave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spc="10" dirty="0">
                <a:solidFill>
                  <a:srgbClr val="8BAB42"/>
                </a:solidFill>
                <a:latin typeface="Arial" panose="020B0604020202020204"/>
                <a:cs typeface="Arial" panose="020B0604020202020204"/>
              </a:rPr>
              <a:t>valor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} com seus elementos separados por</a:t>
            </a:r>
          </a:p>
        </p:txBody>
      </p:sp>
      <p:sp>
        <p:nvSpPr>
          <p:cNvPr id="6" name="text 1"/>
          <p:cNvSpPr txBox="1"/>
          <p:nvPr/>
        </p:nvSpPr>
        <p:spPr>
          <a:xfrm>
            <a:off x="1436625" y="3075895"/>
            <a:ext cx="77861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vírgula.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069949" y="3475945"/>
            <a:ext cx="5550535" cy="5537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Para adicionar um elemento em um dicionário é só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366395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especificar sua </a:t>
            </a:r>
            <a:r>
              <a:rPr spc="10" dirty="0">
                <a:solidFill>
                  <a:srgbClr val="3A81BA"/>
                </a:solidFill>
                <a:latin typeface="Arial" panose="020B0604020202020204"/>
                <a:cs typeface="Arial" panose="020B0604020202020204"/>
              </a:rPr>
              <a:t>chave 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e </a:t>
            </a:r>
            <a:r>
              <a:rPr spc="10" dirty="0">
                <a:solidFill>
                  <a:srgbClr val="8BAB42"/>
                </a:solidFill>
                <a:latin typeface="Arial" panose="020B0604020202020204"/>
                <a:cs typeface="Arial" panose="020B0604020202020204"/>
              </a:rPr>
              <a:t>valor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.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9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99" y="3995825"/>
            <a:ext cx="5604999" cy="1075925"/>
          </a:xfrm>
          <a:prstGeom prst="rect">
            <a:avLst/>
          </a:prstGeom>
        </p:spPr>
      </p:pic>
      <p:pic>
        <p:nvPicPr>
          <p:cNvPr id="239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99" y="3995825"/>
            <a:ext cx="5604998" cy="1075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9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66" y="5066325"/>
            <a:ext cx="893699" cy="77100"/>
          </a:xfrm>
          <a:prstGeom prst="rect">
            <a:avLst/>
          </a:prstGeom>
        </p:spPr>
      </p:pic>
      <p:pic>
        <p:nvPicPr>
          <p:cNvPr id="239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12" y="5066325"/>
            <a:ext cx="893688" cy="77100"/>
          </a:xfrm>
          <a:prstGeom prst="rect">
            <a:avLst/>
          </a:prstGeom>
        </p:spPr>
      </p:pic>
      <p:pic>
        <p:nvPicPr>
          <p:cNvPr id="239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6325"/>
            <a:ext cx="893699" cy="77100"/>
          </a:xfrm>
          <a:prstGeom prst="rect">
            <a:avLst/>
          </a:prstGeom>
        </p:spPr>
      </p:pic>
      <p:pic>
        <p:nvPicPr>
          <p:cNvPr id="239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9" y="5066325"/>
            <a:ext cx="6462599" cy="77100"/>
          </a:xfrm>
          <a:prstGeom prst="rect">
            <a:avLst/>
          </a:prstGeom>
        </p:spPr>
      </p:pic>
      <p:pic>
        <p:nvPicPr>
          <p:cNvPr id="239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205987"/>
            <a:ext cx="6462600" cy="8574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979425" y="541416"/>
            <a:ext cx="3925570" cy="4616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spc="10" dirty="0">
                <a:solidFill>
                  <a:srgbClr val="97ABBC"/>
                </a:solidFill>
                <a:latin typeface="Arial" panose="020B0604020202020204"/>
                <a:cs typeface="Arial" panose="020B0604020202020204"/>
              </a:rPr>
              <a:t>Definindo dicionários</a:t>
            </a:r>
            <a:endParaRPr sz="3000" b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0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1373587"/>
            <a:ext cx="6462600" cy="355229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069949" y="1570946"/>
            <a:ext cx="5941695" cy="5537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Para se inicializa um dicionário vazio só é preciso usar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366395">
              <a:lnSpc>
                <a:spcPct val="100000"/>
              </a:lnSpc>
            </a:pPr>
            <a:r>
              <a:rPr b="1"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colchetes{}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.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69949" y="2247220"/>
            <a:ext cx="6012815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Elementos que se podem usar dentro de um dicionário:</a:t>
            </a:r>
          </a:p>
        </p:txBody>
      </p:sp>
      <p:sp>
        <p:nvSpPr>
          <p:cNvPr id="5" name="text 1"/>
          <p:cNvSpPr txBox="1"/>
          <p:nvPr/>
        </p:nvSpPr>
        <p:spPr>
          <a:xfrm>
            <a:off x="1527149" y="2647270"/>
            <a:ext cx="554228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○   </a:t>
            </a:r>
            <a:r>
              <a:rPr spc="10" dirty="0">
                <a:solidFill>
                  <a:srgbClr val="3A81BA"/>
                </a:solidFill>
                <a:latin typeface="Arial" panose="020B0604020202020204"/>
                <a:cs typeface="Arial" panose="020B0604020202020204"/>
              </a:rPr>
              <a:t>Chave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: qualquer um, exceto listas e os dicionários.</a:t>
            </a:r>
          </a:p>
        </p:txBody>
      </p:sp>
      <p:sp>
        <p:nvSpPr>
          <p:cNvPr id="6" name="text 1"/>
          <p:cNvSpPr txBox="1"/>
          <p:nvPr/>
        </p:nvSpPr>
        <p:spPr>
          <a:xfrm>
            <a:off x="1527149" y="3047320"/>
            <a:ext cx="4573606" cy="2320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○   </a:t>
            </a:r>
            <a:r>
              <a:rPr sz="1800" spc="10" dirty="0">
                <a:solidFill>
                  <a:srgbClr val="8BAB42"/>
                </a:solidFill>
                <a:latin typeface="Arial" panose="020B0604020202020204"/>
                <a:cs typeface="Arial" panose="020B0604020202020204"/>
              </a:rPr>
              <a:t>Valor</a:t>
            </a:r>
            <a:r>
              <a:rPr sz="1800"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: Qualquer um, incluindo dicionários.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0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50" y="3379276"/>
            <a:ext cx="7777299" cy="1616525"/>
          </a:xfrm>
          <a:prstGeom prst="rect">
            <a:avLst/>
          </a:prstGeom>
        </p:spPr>
      </p:pic>
      <p:pic>
        <p:nvPicPr>
          <p:cNvPr id="2402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50" y="3379276"/>
            <a:ext cx="7777299" cy="1616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163</Words>
  <Application>Microsoft Office PowerPoint</Application>
  <PresentationFormat>Apresentação na tela (4:3)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Igor</cp:lastModifiedBy>
  <cp:revision>59</cp:revision>
  <dcterms:created xsi:type="dcterms:W3CDTF">2019-04-23T23:48:00Z</dcterms:created>
  <dcterms:modified xsi:type="dcterms:W3CDTF">2019-10-31T13:26:37Z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2019-04-23T00:00:00Z</vt:filetime>
  </property>
  <property fmtid="{D5CDD505-2E9C-101B-9397-08002B2CF9AE}" pid="3" name="LastSaved">
    <vt:filetime>2019-04-23T00:00:00Z</vt:filetime>
  </property>
  <property fmtid="{D5CDD505-2E9C-101B-9397-08002B2CF9AE}" pid="4" name="KSOProductBuildVer">
    <vt:lpwstr>1046-11.2.0.8339</vt:lpwstr>
  </property>
</Properties>
</file>