
<file path=[Content_Types].xml><?xml version="1.0" encoding="utf-8"?>
<Types xmlns="http://schemas.openxmlformats.org/package/2006/content-types">
  <Default Extension="png" ContentType="image/png"/>
  <Default Extension="jpeg" ContentType="image/jpe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439" r:id="rId5"/>
    <p:sldId id="440" r:id="rId6"/>
    <p:sldId id="441" r:id="rId7"/>
    <p:sldId id="442" r:id="rId8"/>
    <p:sldId id="443" r:id="rId9"/>
    <p:sldId id="444" r:id="rId10"/>
    <p:sldId id="445" r:id="rId11"/>
    <p:sldId id="423" r:id="rId12"/>
    <p:sldId id="447" r:id="rId13"/>
    <p:sldId id="448" r:id="rId14"/>
    <p:sldId id="435" r:id="rId15"/>
    <p:sldId id="449" r:id="rId16"/>
    <p:sldId id="452" r:id="rId17"/>
    <p:sldId id="450" r:id="rId18"/>
    <p:sldId id="451" r:id="rId19"/>
    <p:sldId id="453" r:id="rId20"/>
    <p:sldId id="436" r:id="rId21"/>
    <p:sldId id="470" r:id="rId22"/>
    <p:sldId id="471" r:id="rId23"/>
    <p:sldId id="472" r:id="rId24"/>
    <p:sldId id="437" r:id="rId25"/>
    <p:sldId id="473" r:id="rId26"/>
    <p:sldId id="474" r:id="rId27"/>
    <p:sldId id="475" r:id="rId29"/>
    <p:sldId id="438" r:id="rId30"/>
    <p:sldId id="434" r:id="rId31"/>
    <p:sldId id="433" r:id="rId3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72"/>
      </p:cViewPr>
      <p:guideLst>
        <p:guide orient="horz" pos="2912"/>
        <p:guide pos="21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9A650A-8BD1-4FDE-9899-1C20DF4B7708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4A43A2E-6632-4F9D-8728-2CF59ACBBE6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20115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8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9984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987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9989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.jpe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.GIF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1.jpe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5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png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7.jpeg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hyperlink" Target="https://www.nexojornal.com.br/expresso/2017/04/02/Por-que-programar-%C3%A9-o-novo-aprender-ingl%C3%AAs" TargetMode="External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1.png"/><Relationship Id="rId17" Type="http://schemas.openxmlformats.org/officeDocument/2006/relationships/image" Target="../media/image50.png"/><Relationship Id="rId16" Type="http://schemas.openxmlformats.org/officeDocument/2006/relationships/hyperlink" Target="https://www.youtube.com/watch?v=S9uPNppGsGo" TargetMode="External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hyperlink" Target="https://www.youtube.com/watch?v=mHW1Hsqlp6A" TargetMode="External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246" y="3377550"/>
            <a:ext cx="721800" cy="102900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861" y="3377550"/>
            <a:ext cx="721800" cy="1029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7550"/>
            <a:ext cx="721798" cy="102900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4" y="3377550"/>
            <a:ext cx="5216700" cy="102900"/>
          </a:xfrm>
          <a:prstGeom prst="rect">
            <a:avLst/>
          </a:prstGeom>
        </p:spPr>
      </p:pic>
      <p:pic>
        <p:nvPicPr>
          <p:cNvPr id="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25" y="3785250"/>
            <a:ext cx="7520700" cy="15465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5021" y="3906583"/>
            <a:ext cx="9331081" cy="14588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Descomplicando matemática com </a:t>
            </a:r>
            <a:endParaRPr lang="pt-BR" sz="4740" spc="10" dirty="0">
              <a:solidFill>
                <a:srgbClr val="2185C5"/>
              </a:solidFill>
              <a:latin typeface="Arial" panose="020B0604020202020204"/>
              <a:cs typeface="Arial" panose="020B0604020202020204"/>
            </a:endParaRPr>
          </a:p>
          <a:p>
            <a:pPr marL="0">
              <a:lnSpc>
                <a:spcPct val="100000"/>
              </a:lnSpc>
            </a:pPr>
            <a:r>
              <a:rPr lang="pt-BR" sz="474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Python</a:t>
            </a:r>
            <a:endParaRPr lang="pt-BR" sz="480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16064" y="5759757"/>
            <a:ext cx="3451860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000" spc="10" dirty="0">
                <a:solidFill>
                  <a:srgbClr val="2185C5"/>
                </a:solidFill>
                <a:latin typeface="Arial" panose="020B0604020202020204"/>
                <a:cs typeface="Arial" panose="020B0604020202020204"/>
              </a:rPr>
              <a:t>Igor Terriaga Santos</a:t>
            </a:r>
            <a:endParaRPr lang="pt-BR" sz="3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750" y="183499"/>
            <a:ext cx="3810000" cy="28575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45" y="66040"/>
            <a:ext cx="3966210" cy="297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302486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Polinômios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4194973"/>
            <a:ext cx="3924087" cy="22063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Operações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feitas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definidos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3x² +4x -2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4, -2].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5800" y="3792885"/>
            <a:ext cx="8153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Adição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Subtração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polysub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polymul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(c1, c2)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polydiv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(1c, c2)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 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coeficientes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polinômio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02642" y="2855816"/>
            <a:ext cx="2337819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Matrizes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601" y="4148125"/>
            <a:ext cx="4419600" cy="27212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arranjos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utilidade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matemática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diversas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científicas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possui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específicas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diferentes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lembrar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e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primeira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Dessa forma, 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endereçado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[3, 0]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45" y="1371600"/>
            <a:ext cx="6221909" cy="3624262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1913262" y="2967335"/>
            <a:ext cx="5317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Vamos ao quadro!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bastando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elencar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4" y="3184175"/>
            <a:ext cx="5121231" cy="1838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qualquer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Dessa forma, o commando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transpose(A)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63" y="3429000"/>
            <a:ext cx="5448474" cy="9906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transposta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linalg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906" y="3154681"/>
            <a:ext cx="5870187" cy="8049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165250" y="2897758"/>
            <a:ext cx="237340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Funcões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94" y="4180572"/>
            <a:ext cx="5519116" cy="28242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32380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5323800"/>
            <a:ext cx="3047700" cy="102900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5323800"/>
            <a:ext cx="3047700" cy="10290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23800"/>
            <a:ext cx="3047700" cy="1029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06450" y="635000"/>
            <a:ext cx="7538085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Revisão da Linguagem Python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Polinômios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Matrizes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Funções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Equações e Inequações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Números Complexos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Gráficos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matemáticas são facilemente tratadas na linguagem Python. Basta que no programa ela seja definida para depois fazer sua manipulação.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ser declarada usndo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estabelecendo qual será o valor que retornará usando o comando </a:t>
            </a:r>
            <a:r>
              <a:rPr lang="pt-BR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5705" y="4946650"/>
            <a:ext cx="6752590" cy="10401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funções definidas pode ser de quantas variáveis independentes se desejar. Por isso, basta que variáveis sejam separadas por vírgulas entre parênteses logo após escrever o nome da função. </a:t>
            </a:r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q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605" y="4800600"/>
            <a:ext cx="6752590" cy="1040130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>
            <a:off x="2286000" y="3810000"/>
            <a:ext cx="609600" cy="9906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3429000" y="3962400"/>
            <a:ext cx="762000" cy="838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 flipV="1">
            <a:off x="4572000" y="5638800"/>
            <a:ext cx="762000" cy="4572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88658" y="3137535"/>
            <a:ext cx="300482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3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Nome da função</a:t>
            </a:r>
            <a:endParaRPr lang="pt-BR" altLang="en-US" sz="3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693478" y="3226435"/>
            <a:ext cx="406273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32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Variável independente</a:t>
            </a:r>
            <a:endParaRPr lang="pt-BR" altLang="en-US" sz="32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903345" y="5943600"/>
            <a:ext cx="461962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pt-BR" altLang="en-US" sz="3200" b="1">
                <a:ln/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Retorno da minha função</a:t>
            </a:r>
            <a:endParaRPr lang="pt-BR" altLang="en-US" sz="3200" b="1">
              <a:ln/>
              <a:solidFill>
                <a:schemeClr val="accent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biblioteca math possui várias funções trigonométricas, tanto diretas quanto inversas, que podem ser usadas. Em todas elas, os ângulos são tratados em sua forma em radianos.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 essa biblioteca também posssui funções para conversão de angulos.</a:t>
            </a:r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 descr="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20" y="4439920"/>
            <a:ext cx="6285230" cy="835025"/>
          </a:xfrm>
          <a:prstGeom prst="rect">
            <a:avLst/>
          </a:prstGeom>
        </p:spPr>
      </p:pic>
      <p:pic>
        <p:nvPicPr>
          <p:cNvPr id="13" name="Imagem 12" descr="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6420" y="5274945"/>
            <a:ext cx="5929630" cy="9099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667522" y="2862431"/>
            <a:ext cx="6024406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Equação</a:t>
            </a:r>
            <a:r>
              <a:rPr lang="en-US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e </a:t>
            </a: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Inequação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450309"/>
            <a:ext cx="2837847" cy="16481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95400"/>
            <a:ext cx="8001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solução de equações, o primeiro passo é declarar a função que representa a equação que se deseja resolver. Para isso, pode ser usado  o comando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def, 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solução buscada é igualando a função declarada a 0.</a:t>
            </a:r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606425" y="3352165"/>
            <a:ext cx="78549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na declaração da função, deve-se considerar sempre uma equação que a iguale a 0, fazendo os ajustes necessárias.</a:t>
            </a:r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4735830"/>
            <a:ext cx="3467100" cy="8775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66825"/>
            <a:ext cx="8001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usada na solução é a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sympy. Porém, antes da executá-la, é preciso declarar variáveis independentes como símbolos, usando o comando Symbol, da mesma biblioteca.</a:t>
            </a:r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33400" y="457200"/>
            <a:ext cx="8001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Equação e Inequações</a:t>
            </a:r>
            <a:endParaRPr lang="pt-BR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33400" y="1266825"/>
            <a:ext cx="80010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função usada na solução é a </a:t>
            </a:r>
            <a:r>
              <a:rPr lang="pt-B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pt-B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biblioteca sympy. Porém, antes da executá-la, é preciso declarar variáveis independentes como símbolos, usando o comando Symbol, da mesma biblioteca.</a:t>
            </a:r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" name="Im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3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3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3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37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38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5" y="2862581"/>
            <a:ext cx="7772400" cy="820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3419473" y="2894400"/>
            <a:ext cx="2304157" cy="738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sz="4800" spc="10" dirty="0" err="1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Gráficos</a:t>
            </a:r>
            <a:endParaRPr sz="48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381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75" y="0"/>
            <a:ext cx="1964202" cy="1964203"/>
          </a:xfrm>
          <a:prstGeom prst="rect">
            <a:avLst/>
          </a:prstGeom>
        </p:spPr>
      </p:pic>
      <p:pic>
        <p:nvPicPr>
          <p:cNvPr id="2382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0"/>
            <a:ext cx="1964203" cy="1964203"/>
          </a:xfrm>
          <a:prstGeom prst="rect">
            <a:avLst/>
          </a:prstGeom>
        </p:spPr>
      </p:pic>
      <p:pic>
        <p:nvPicPr>
          <p:cNvPr id="2383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7" y="843251"/>
            <a:ext cx="3491925" cy="196419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325" y="4140863"/>
            <a:ext cx="4876800" cy="26984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4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366" y="6755100"/>
            <a:ext cx="893699" cy="102900"/>
          </a:xfrm>
          <a:prstGeom prst="rect">
            <a:avLst/>
          </a:prstGeom>
        </p:spPr>
      </p:pic>
      <p:pic>
        <p:nvPicPr>
          <p:cNvPr id="14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312" y="6755100"/>
            <a:ext cx="893688" cy="102900"/>
          </a:xfrm>
          <a:prstGeom prst="rect">
            <a:avLst/>
          </a:prstGeom>
        </p:spPr>
      </p:pic>
      <p:pic>
        <p:nvPicPr>
          <p:cNvPr id="14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5100"/>
            <a:ext cx="893699" cy="102900"/>
          </a:xfrm>
          <a:prstGeom prst="rect">
            <a:avLst/>
          </a:prstGeom>
        </p:spPr>
      </p:pic>
      <p:pic>
        <p:nvPicPr>
          <p:cNvPr id="14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9" y="6755100"/>
            <a:ext cx="6462600" cy="102900"/>
          </a:xfrm>
          <a:prstGeom prst="rect">
            <a:avLst/>
          </a:prstGeom>
        </p:spPr>
      </p:pic>
      <p:pic>
        <p:nvPicPr>
          <p:cNvPr id="14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274650"/>
            <a:ext cx="6462600" cy="11430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79425" y="895679"/>
            <a:ext cx="4178935" cy="461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000" b="1" spc="10" dirty="0">
                <a:solidFill>
                  <a:srgbClr val="97ABBC"/>
                </a:solidFill>
                <a:latin typeface="Arial" panose="020B0604020202020204"/>
                <a:cs typeface="Arial" panose="020B0604020202020204"/>
              </a:rPr>
              <a:t>Material complementar</a:t>
            </a:r>
            <a:endParaRPr sz="3000" b="1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00" y="1973225"/>
            <a:ext cx="6462600" cy="47364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1069949" y="2170583"/>
            <a:ext cx="56686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Texto: Por que programar é o novo ‘aprender inglês’</a:t>
            </a:r>
            <a:endParaRPr spc="10" dirty="0">
              <a:solidFill>
                <a:srgbClr val="67748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527149" y="2580158"/>
            <a:ext cx="55003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https://www.nexojornal.com.br/expresso/2017/04/0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1" name="Image">
            <a:hlinkClick r:id="rId8"/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2782469"/>
            <a:ext cx="5299214" cy="13716"/>
          </a:xfrm>
          <a:prstGeom prst="rect">
            <a:avLst/>
          </a:prstGeom>
        </p:spPr>
      </p:pic>
      <p:sp>
        <p:nvSpPr>
          <p:cNvPr id="5" name="text 1"/>
          <p:cNvSpPr txBox="1"/>
          <p:nvPr/>
        </p:nvSpPr>
        <p:spPr>
          <a:xfrm>
            <a:off x="1893825" y="2989733"/>
            <a:ext cx="539242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2/Por-que-programar-%C3%A9-o-novo-aprender-ing</a:t>
            </a:r>
            <a:endParaRPr spc="10" dirty="0">
              <a:solidFill>
                <a:srgbClr val="1155CC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3" name="Image">
            <a:hlinkClick r:id="rId8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192044"/>
            <a:ext cx="5357967" cy="13716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893825" y="3399308"/>
            <a:ext cx="117856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l%C3%AAs</a:t>
            </a:r>
            <a:endParaRPr spc="10" dirty="0">
              <a:solidFill>
                <a:srgbClr val="1155CC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5" name="Image">
            <a:hlinkClick r:id="rId8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3601619"/>
            <a:ext cx="1117175" cy="13716"/>
          </a:xfrm>
          <a:prstGeom prst="rect">
            <a:avLst/>
          </a:prstGeom>
        </p:spPr>
      </p:pic>
      <p:sp>
        <p:nvSpPr>
          <p:cNvPr id="7" name="text 1"/>
          <p:cNvSpPr txBox="1"/>
          <p:nvPr/>
        </p:nvSpPr>
        <p:spPr>
          <a:xfrm>
            <a:off x="1069949" y="3808883"/>
            <a:ext cx="596074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Por que todos deveriam aprender a programar?</a:t>
            </a:r>
            <a:endParaRPr spc="10" dirty="0">
              <a:solidFill>
                <a:srgbClr val="677480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527149" y="4218458"/>
            <a:ext cx="55130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https://www.youtube.com/watch?v=mHW1Hsqlp6A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7" name="Image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4420769"/>
            <a:ext cx="5260809" cy="13716"/>
          </a:xfrm>
          <a:prstGeom prst="rect">
            <a:avLst/>
          </a:prstGeom>
        </p:spPr>
      </p:pic>
      <p:pic>
        <p:nvPicPr>
          <p:cNvPr id="159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225" y="4592600"/>
            <a:ext cx="2752821" cy="27432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069949" y="4628033"/>
            <a:ext cx="5767705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●   Vídeo: Curso em Vídeo: Curso Python #01 - Seja um</a:t>
            </a:r>
            <a:endParaRPr spc="10" dirty="0">
              <a:solidFill>
                <a:srgbClr val="67748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0" name="Image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25" y="5002175"/>
            <a:ext cx="1334348" cy="274320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1436625" y="5037608"/>
            <a:ext cx="13474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Programador</a:t>
            </a:r>
            <a:endParaRPr spc="10" dirty="0">
              <a:solidFill>
                <a:srgbClr val="677480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1" name="Image">
            <a:hlinkClick r:id="rId16"/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9" y="5411750"/>
            <a:ext cx="5536501" cy="274320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1527149" y="5447183"/>
            <a:ext cx="5525770" cy="2768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pc="10" dirty="0">
                <a:solidFill>
                  <a:srgbClr val="677480"/>
                </a:solidFill>
                <a:latin typeface="Arial" panose="020B0604020202020204"/>
                <a:cs typeface="Arial" panose="020B0604020202020204"/>
              </a:rPr>
              <a:t>○   </a:t>
            </a:r>
            <a:r>
              <a:rPr spc="10" dirty="0">
                <a:solidFill>
                  <a:srgbClr val="1155CC"/>
                </a:solidFill>
                <a:latin typeface="Arial" panose="020B0604020202020204"/>
                <a:cs typeface="Arial" panose="020B0604020202020204"/>
              </a:rPr>
              <a:t>https://www.youtube.com/watch?v=S9uPNppGsGo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3" name="Image">
            <a:hlinkClick r:id="rId16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825" y="5649495"/>
            <a:ext cx="5169826" cy="137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4" name="Imag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4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992700"/>
          </a:xfrm>
          <a:prstGeom prst="rect">
            <a:avLst/>
          </a:prstGeom>
        </p:spPr>
      </p:pic>
      <p:pic>
        <p:nvPicPr>
          <p:cNvPr id="246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03" y="3992850"/>
            <a:ext cx="3047699" cy="77100"/>
          </a:xfrm>
          <a:prstGeom prst="rect">
            <a:avLst/>
          </a:prstGeom>
        </p:spPr>
      </p:pic>
      <p:pic>
        <p:nvPicPr>
          <p:cNvPr id="246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270" y="3992850"/>
            <a:ext cx="3047700" cy="77100"/>
          </a:xfrm>
          <a:prstGeom prst="rect">
            <a:avLst/>
          </a:prstGeom>
        </p:spPr>
      </p:pic>
      <p:pic>
        <p:nvPicPr>
          <p:cNvPr id="2468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92850"/>
            <a:ext cx="3047700" cy="77100"/>
          </a:xfrm>
          <a:prstGeom prst="rect">
            <a:avLst/>
          </a:prstGeom>
        </p:spPr>
      </p:pic>
      <p:pic>
        <p:nvPicPr>
          <p:cNvPr id="2469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75" y="2391223"/>
            <a:ext cx="7772400" cy="115980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30415" y="2812391"/>
            <a:ext cx="7082155" cy="7385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4800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Obrigado e até a próxima!</a:t>
            </a:r>
            <a:endParaRPr sz="4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70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1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338" y="577981"/>
            <a:ext cx="2641313" cy="1813237"/>
          </a:xfrm>
          <a:prstGeom prst="rect">
            <a:avLst/>
          </a:prstGeom>
        </p:spPr>
      </p:pic>
      <p:pic>
        <p:nvPicPr>
          <p:cNvPr id="2472" name="Image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430" y="4699756"/>
            <a:ext cx="825906" cy="718206"/>
          </a:xfrm>
          <a:prstGeom prst="rect">
            <a:avLst/>
          </a:prstGeom>
        </p:spPr>
      </p:pic>
      <p:pic>
        <p:nvPicPr>
          <p:cNvPr id="2473" name="Image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425" y="4699416"/>
            <a:ext cx="529649" cy="529649"/>
          </a:xfrm>
          <a:prstGeom prst="rect">
            <a:avLst/>
          </a:prstGeom>
        </p:spPr>
      </p:pic>
      <p:pic>
        <p:nvPicPr>
          <p:cNvPr id="2474" name="Image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80" y="4795936"/>
            <a:ext cx="529649" cy="529649"/>
          </a:xfrm>
          <a:prstGeom prst="rect">
            <a:avLst/>
          </a:prstGeom>
        </p:spPr>
      </p:pic>
      <p:pic>
        <p:nvPicPr>
          <p:cNvPr id="2475" name="Image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59" y="4703455"/>
            <a:ext cx="2431806" cy="714605"/>
          </a:xfrm>
          <a:prstGeom prst="rect">
            <a:avLst/>
          </a:prstGeom>
        </p:spPr>
      </p:pic>
      <p:pic>
        <p:nvPicPr>
          <p:cNvPr id="2476" name="Imag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425" y="4353562"/>
            <a:ext cx="2585099" cy="350100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3864855" y="4958692"/>
            <a:ext cx="1905635" cy="2000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pt-BR" sz="1300">
                <a:latin typeface="Arial" panose="020B0604020202020204"/>
                <a:cs typeface="Arial" panose="020B0604020202020204"/>
              </a:rPr>
              <a:t>igsantos1996@gmail.com</a:t>
            </a:r>
            <a:endParaRPr lang="pt-BR" sz="13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481" name="Image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150" y="4353581"/>
            <a:ext cx="2020200" cy="350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438400"/>
            <a:ext cx="7162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ferramenta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algumas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bibiliotecas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Resolução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questões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equações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outras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gráficos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muito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533400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990600" y="2362200"/>
            <a:ext cx="7162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mini-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André Luis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Silva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Ministrante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Igor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Terriaga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estimado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02949"/>
            <a:ext cx="4762500" cy="26945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700" y="1544620"/>
            <a:ext cx="3669784" cy="225832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850"/>
            <a:ext cx="2917870" cy="2917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57200" y="1720840"/>
            <a:ext cx="8153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Computação Científica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pacote fundamental para computação científica com Python. Ele permite, entre outras coisas: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 de matriz n-dimensional (uma matriz multidimensional rápida e eficiente que permite a vetorização de operações aritméticas), que é fundamental para o trabalho em </a:t>
            </a:r>
            <a:r>
              <a:rPr lang="pt-BR" sz="2800" dirty="0">
                <a:solidFill>
                  <a:srgbClr val="1177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Ciência de dados.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Utilitários de álgebra linear e capacidade de gerar números aleatórios.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85934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Computação Simbólica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biblioteca Python para a matemática. Destina-se a tornar-se um sistema de álgebra computacional full-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featured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mantendo o código tão simples quanto possível, a fim de ser compreensível e facilmente extensível.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inteiramente escrito em Python e não requer nenhuma biblioteca externa.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Bibliotecas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vamos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57200" y="1447800"/>
            <a:ext cx="784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b="1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b="1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Visualização de Dados</a:t>
            </a:r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800" dirty="0">
              <a:solidFill>
                <a:srgbClr val="45454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módulo Python para visualização de dados.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que você crie facilmente gráfico, histogramas e outras figuras profissionais. Usando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você pode personalizar cada aspecto de uma figura. Quando usado no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recursos interativos, como zoom e visão panorâmica. É possível também pode exportar gráficos para vetor comum e formatos gráficos: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svg, </a:t>
            </a:r>
            <a:r>
              <a:rPr lang="pt-BR" sz="2800" dirty="0" err="1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800" dirty="0">
                <a:solidFill>
                  <a:srgbClr val="45454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png, bmp, gif, etc.</a:t>
            </a:r>
            <a:endParaRPr lang="pt-BR" sz="2800" b="0" i="0" dirty="0">
              <a:solidFill>
                <a:srgbClr val="45454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38200" y="611132"/>
            <a:ext cx="746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relembrar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3268855" y="2967335"/>
            <a:ext cx="26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EMDAS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 flipV="1">
            <a:off x="1831179" y="3689866"/>
            <a:ext cx="1524002" cy="923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36" idx="0"/>
          </p:cNvCxnSpPr>
          <p:nvPr/>
        </p:nvCxnSpPr>
        <p:spPr>
          <a:xfrm flipV="1">
            <a:off x="2353671" y="3723891"/>
            <a:ext cx="1510762" cy="130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62402" y="3775130"/>
            <a:ext cx="345561" cy="161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42" idx="0"/>
          </p:cNvCxnSpPr>
          <p:nvPr/>
        </p:nvCxnSpPr>
        <p:spPr>
          <a:xfrm flipH="1" flipV="1">
            <a:off x="4847331" y="3723891"/>
            <a:ext cx="307791" cy="1887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 flipV="1">
            <a:off x="5320372" y="3689866"/>
            <a:ext cx="749934" cy="1921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 flipV="1">
            <a:off x="5722748" y="3685360"/>
            <a:ext cx="1590073" cy="1523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685798" y="452806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Parênteses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524000" y="5024651"/>
            <a:ext cx="16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Exponenciação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048001" y="5467951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Multiplicação</a:t>
            </a:r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87495" y="5610999"/>
            <a:ext cx="1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Divisão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738243" y="5610999"/>
            <a:ext cx="1251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Adição</a:t>
            </a:r>
            <a:endParaRPr lang="pt-BR" dirty="0"/>
          </a:p>
        </p:txBody>
      </p:sp>
      <p:sp>
        <p:nvSpPr>
          <p:cNvPr id="49" name="CaixaDeTexto 48"/>
          <p:cNvSpPr txBox="1"/>
          <p:nvPr/>
        </p:nvSpPr>
        <p:spPr>
          <a:xfrm>
            <a:off x="6827595" y="5283285"/>
            <a:ext cx="131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Subtração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0</TotalTime>
  <Words>5396</Words>
  <Application>WPS Presentation</Application>
  <PresentationFormat>Apresentação na tela (4:3)</PresentationFormat>
  <Paragraphs>183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Corbel</vt:lpstr>
      <vt:lpstr>Arial</vt:lpstr>
      <vt:lpstr>Times New Roman</vt:lpstr>
      <vt:lpstr>Microsoft YaHei</vt:lpstr>
      <vt:lpstr/>
      <vt:lpstr>Arial Unicode MS</vt:lpstr>
      <vt:lpstr>Calibri</vt:lpstr>
      <vt:lpstr>Segoe Print</vt:lpstr>
      <vt:lpstr>Malgun Gothic Semilight</vt:lpstr>
      <vt:lpstr>Base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ig-or</cp:lastModifiedBy>
  <cp:revision>86</cp:revision>
  <dcterms:created xsi:type="dcterms:W3CDTF">2019-04-23T23:48:00Z</dcterms:created>
  <dcterms:modified xsi:type="dcterms:W3CDTF">2019-11-04T17:05:25Z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2019-04-23T00:00:00Z</vt:filetime>
  </property>
  <property fmtid="{D5CDD505-2E9C-101B-9397-08002B2CF9AE}" pid="3" name="LastSaved">
    <vt:filetime>2019-04-23T00:00:00Z</vt:filetime>
  </property>
  <property fmtid="{D5CDD505-2E9C-101B-9397-08002B2CF9AE}" pid="4" name="KSOProductBuildVer">
    <vt:lpwstr>1046-11.2.0.8991</vt:lpwstr>
  </property>
</Properties>
</file>