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75" r:id="rId11"/>
    <p:sldId id="476" r:id="rId12"/>
    <p:sldId id="423" r:id="rId13"/>
    <p:sldId id="447" r:id="rId14"/>
    <p:sldId id="448" r:id="rId15"/>
    <p:sldId id="435" r:id="rId16"/>
    <p:sldId id="449" r:id="rId17"/>
    <p:sldId id="452" r:id="rId18"/>
    <p:sldId id="450" r:id="rId19"/>
    <p:sldId id="451" r:id="rId20"/>
    <p:sldId id="453" r:id="rId21"/>
    <p:sldId id="436" r:id="rId22"/>
    <p:sldId id="470" r:id="rId23"/>
    <p:sldId id="471" r:id="rId24"/>
    <p:sldId id="472" r:id="rId25"/>
    <p:sldId id="437" r:id="rId26"/>
    <p:sldId id="473" r:id="rId27"/>
    <p:sldId id="474" r:id="rId28"/>
    <p:sldId id="438" r:id="rId29"/>
    <p:sldId id="477" r:id="rId30"/>
    <p:sldId id="478" r:id="rId31"/>
    <p:sldId id="479" r:id="rId32"/>
    <p:sldId id="480" r:id="rId33"/>
    <p:sldId id="481" r:id="rId34"/>
    <p:sldId id="434" r:id="rId35"/>
    <p:sldId id="433" r:id="rId3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2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72"/>
      </p:cViewPr>
      <p:guideLst>
        <p:guide orient="horz" pos="2912"/>
        <p:guide pos="21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  <a:t>06/11/2019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4938713" y="642938"/>
            <a:ext cx="2314575" cy="1736725"/>
          </a:xfrm>
        </p:spPr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9A650A-8BD1-4FDE-9899-1C20DF4B7708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7E61-D2F8-452B-B53A-91FE1E439E24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D44C-5E2F-400D-88F9-B60B318A44C9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3A57-F65A-4C42-9156-7629C10666E9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BF0B-319E-4F95-BA43-902EB3DC9783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58B3-6703-4BBB-A09E-33FD65E7DB24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4A43A2E-6632-4F9D-8728-2CF59ACBBE60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15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8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9984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87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9989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9.GIF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3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9.jpe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hyperlink" Target="https://www.youtube.com/watch?v=mHW1Hsqlp6A" TargetMode="External"/><Relationship Id="rId18" Type="http://schemas.openxmlformats.org/officeDocument/2006/relationships/image" Target="../media/image52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17" Type="http://schemas.openxmlformats.org/officeDocument/2006/relationships/hyperlink" Target="https://www.youtube.com/watch?v=S9uPNppGsGo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19" Type="http://schemas.openxmlformats.org/officeDocument/2006/relationships/image" Target="../media/image53.png"/><Relationship Id="rId4" Type="http://schemas.openxmlformats.org/officeDocument/2006/relationships/image" Target="../media/image41.png"/><Relationship Id="rId9" Type="http://schemas.openxmlformats.org/officeDocument/2006/relationships/hyperlink" Target="https://www.nexojornal.com.br/expresso/2017/04/02/Por-que-programar-%C3%A9-o-novo-aprender-ingl%C3%AAs" TargetMode="External"/><Relationship Id="rId1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19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58.png"/><Relationship Id="rId5" Type="http://schemas.openxmlformats.org/officeDocument/2006/relationships/image" Target="../media/image21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20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6" y="3377550"/>
            <a:ext cx="721800" cy="102900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61" y="3377550"/>
            <a:ext cx="721800" cy="102900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7550"/>
            <a:ext cx="721798" cy="102900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4" y="3377550"/>
            <a:ext cx="5216700" cy="102900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5" y="3785250"/>
            <a:ext cx="7520700" cy="154650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5021" y="3906583"/>
            <a:ext cx="9331081" cy="14588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474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Descomplicando matemática com </a:t>
            </a:r>
          </a:p>
          <a:p>
            <a:pPr marL="0">
              <a:lnSpc>
                <a:spcPct val="100000"/>
              </a:lnSpc>
            </a:pPr>
            <a:r>
              <a:rPr lang="pt-BR" sz="474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lang="pt-BR" sz="4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16064" y="5759757"/>
            <a:ext cx="345186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00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Igor Terriaga Santos</a:t>
            </a:r>
            <a:endParaRPr lang="pt-BR" sz="3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50" y="183499"/>
            <a:ext cx="3810000" cy="28575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45" y="66040"/>
            <a:ext cx="3966210" cy="2974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9E55752-D7C5-434E-A3A7-E38216FDCC94}"/>
              </a:ext>
            </a:extLst>
          </p:cNvPr>
          <p:cNvSpPr txBox="1"/>
          <p:nvPr/>
        </p:nvSpPr>
        <p:spPr>
          <a:xfrm>
            <a:off x="681884" y="331856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450BA4-9720-4070-9A06-B7B4CD3EC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9" y="1219201"/>
            <a:ext cx="8559632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9E55752-D7C5-434E-A3A7-E38216FDCC94}"/>
              </a:ext>
            </a:extLst>
          </p:cNvPr>
          <p:cNvSpPr txBox="1"/>
          <p:nvPr/>
        </p:nvSpPr>
        <p:spPr>
          <a:xfrm>
            <a:off x="681884" y="331856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9BBD2F-075F-4038-84DF-2242C40CE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79600"/>
            <a:ext cx="8534400" cy="289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4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65250" y="2897758"/>
            <a:ext cx="302486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Polinômios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4194973"/>
            <a:ext cx="3924087" cy="22063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Operações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feitas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definidos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Dessa forma, 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3x² +4x -2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[3, 4, -2].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5800" y="3792885"/>
            <a:ext cx="8153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polysub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Multiplicação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polymul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polydiv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(1c,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5" y="1371600"/>
            <a:ext cx="6221909" cy="362426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13262" y="2967335"/>
            <a:ext cx="5317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ao quadro!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02642" y="2855816"/>
            <a:ext cx="2337819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Matrizes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01" y="4148125"/>
            <a:ext cx="4419600" cy="27212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arranjos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numéricos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utilidade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matemática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diversas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científicas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específicas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lembrar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primeira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e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primeira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Dessa forma, 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numérica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endereçado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[3, 0]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5" y="1371600"/>
            <a:ext cx="6221909" cy="362426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13262" y="2967335"/>
            <a:ext cx="5317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ao quadro!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bastando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elencar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84" y="3184175"/>
            <a:ext cx="5121231" cy="18383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qualquer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Dessa forma, o commando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transpose(A)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63" y="3429000"/>
            <a:ext cx="5448474" cy="9906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23800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5323800"/>
            <a:ext cx="3047700" cy="102900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5323800"/>
            <a:ext cx="3047700" cy="102900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23800"/>
            <a:ext cx="3047700" cy="1029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06450" y="635000"/>
            <a:ext cx="7538085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Revisão da Linguagem Python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Polinômios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Matrizes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Funções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Equações e Inequações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Números Complexos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Gráficos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linalg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06" y="3154681"/>
            <a:ext cx="5870187" cy="8049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65250" y="2897758"/>
            <a:ext cx="237340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Funcões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94" y="4180572"/>
            <a:ext cx="5519116" cy="28242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funções matemáticas são facilemente tratadas na linguagem Python. Basta que no programa ela seja definida para depois fazer sua manipulação.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pode ser declarada usndo o comando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estabelecendo qual será o valor que retornará usando o comando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q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05" y="4946650"/>
            <a:ext cx="6752590" cy="10401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funções definidas pode ser de quantas variáveis independentes se desejar. Por isso, basta que variáveis sejam separadas por vírgulas entre parênteses logo após escrever o nome da função. </a:t>
            </a: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q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605" y="4800600"/>
            <a:ext cx="6752590" cy="1040130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2286000" y="3810000"/>
            <a:ext cx="609600" cy="9906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H="1">
            <a:off x="3429000" y="3962400"/>
            <a:ext cx="762000" cy="8382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4572000" y="5638800"/>
            <a:ext cx="762000" cy="4572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88658" y="3137535"/>
            <a:ext cx="300482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pt-BR" altLang="en-US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Nome da função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3693478" y="3226435"/>
            <a:ext cx="406273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pt-BR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Variável independente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903345" y="5943600"/>
            <a:ext cx="461962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pt-BR" altLang="en-US" sz="3200" b="1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Retorno da minha função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biblioteca </a:t>
            </a:r>
            <a:r>
              <a:rPr lang="pt-BR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várias funções trigonométricas, tanto diretas quanto inversas, que podem ser usadas. Em todas elas, os ângulos são tratados em sua forma em radianos.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606425" y="3352165"/>
            <a:ext cx="7854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 essa biblioteca também posssui funções para conversão de angulos.</a:t>
            </a:r>
          </a:p>
        </p:txBody>
      </p:sp>
      <p:pic>
        <p:nvPicPr>
          <p:cNvPr id="12" name="Imagem 11" descr="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4439920"/>
            <a:ext cx="6285230" cy="835025"/>
          </a:xfrm>
          <a:prstGeom prst="rect">
            <a:avLst/>
          </a:prstGeom>
        </p:spPr>
      </p:pic>
      <p:pic>
        <p:nvPicPr>
          <p:cNvPr id="13" name="Imagem 12" descr="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20" y="5274945"/>
            <a:ext cx="5929630" cy="9099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67522" y="2862431"/>
            <a:ext cx="6024406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Equação</a:t>
            </a:r>
            <a:r>
              <a:rPr lang="en-US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e </a:t>
            </a: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Inequação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50309"/>
            <a:ext cx="2837847" cy="164813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Equação e Inequações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solução de equações, o primeiro passo é declarar a função que representa a equação que se deseja resolver. Para isso, pode ser usado  o comando </a:t>
            </a:r>
            <a:r>
              <a:rPr lang="pt-BR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def, </a:t>
            </a:r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solução buscada é igualando a função declarada a 0.</a:t>
            </a:r>
          </a:p>
          <a:p>
            <a:pPr algn="just"/>
            <a:endParaRPr lang="pt-B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606425" y="3352165"/>
            <a:ext cx="78549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na declaração da função, deve-se considerar sempre uma equação que a iguale a 0, fazendo os ajustes necessárias.</a:t>
            </a:r>
          </a:p>
        </p:txBody>
      </p:sp>
      <p:pic>
        <p:nvPicPr>
          <p:cNvPr id="4" name="Imagem 3" descr="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5" y="4735830"/>
            <a:ext cx="3467100" cy="8775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Equação e Inequações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66825"/>
            <a:ext cx="8001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função usada na solução é a </a:t>
            </a:r>
            <a:r>
              <a:rPr lang="pt-BR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pt-B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biblioteca sympy. Porém, antes da executá-la, é preciso declarar variáveis independentes como símbolos, usando o comando Symbol, da mesma biblioteca.</a:t>
            </a:r>
          </a:p>
          <a:p>
            <a:pPr algn="just"/>
            <a:endParaRPr lang="pt-B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19473" y="2894400"/>
            <a:ext cx="230415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Gráficos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25" y="4140863"/>
            <a:ext cx="4876800" cy="269849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591636" y="2587904"/>
            <a:ext cx="1959832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Limites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90600" y="2438400"/>
            <a:ext cx="716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ferramenta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bibiliotecas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disponíveis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outras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gráficos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muito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</a:t>
            </a: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8200" y="5334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312FDC-516D-4DC9-9F35-740B34D4B424}"/>
              </a:ext>
            </a:extLst>
          </p:cNvPr>
          <p:cNvSpPr txBox="1"/>
          <p:nvPr/>
        </p:nvSpPr>
        <p:spPr>
          <a:xfrm>
            <a:off x="746760" y="1163955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cálculo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seguidos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símbolo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(Symbol)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doit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0F7D0F-3E3A-4BC1-B9EC-B4AA23078005}"/>
              </a:ext>
            </a:extLst>
          </p:cNvPr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Limites</a:t>
            </a:r>
            <a:endParaRPr lang="pt-B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13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312FDC-516D-4DC9-9F35-740B34D4B424}"/>
              </a:ext>
            </a:extLst>
          </p:cNvPr>
          <p:cNvSpPr txBox="1"/>
          <p:nvPr/>
        </p:nvSpPr>
        <p:spPr>
          <a:xfrm>
            <a:off x="746760" y="1163955"/>
            <a:ext cx="7772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definer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símbolo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 entre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Symbol.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(‘x’)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x é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independente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avalidada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0F7D0F-3E3A-4BC1-B9EC-B4AA23078005}"/>
              </a:ext>
            </a:extLst>
          </p:cNvPr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Limites</a:t>
            </a:r>
            <a:endParaRPr lang="pt-B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6D3088-21F3-4525-B5C8-D0AFC3471E81}"/>
              </a:ext>
            </a:extLst>
          </p:cNvPr>
          <p:cNvSpPr/>
          <p:nvPr/>
        </p:nvSpPr>
        <p:spPr>
          <a:xfrm>
            <a:off x="228599" y="4580573"/>
            <a:ext cx="880669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pt-BR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nome_função</a:t>
            </a:r>
            <a:r>
              <a:rPr lang="pt-BR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variável_independente</a:t>
            </a:r>
            <a:r>
              <a:rPr lang="pt-BR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valor)</a:t>
            </a:r>
            <a:endParaRPr lang="pt-BR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54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312FDC-516D-4DC9-9F35-740B34D4B424}"/>
              </a:ext>
            </a:extLst>
          </p:cNvPr>
          <p:cNvSpPr txBox="1"/>
          <p:nvPr/>
        </p:nvSpPr>
        <p:spPr>
          <a:xfrm>
            <a:off x="746760" y="1163955"/>
            <a:ext cx="777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permitir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tendendo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da forma que: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S.Infinity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S.Infinity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0F7D0F-3E3A-4BC1-B9EC-B4AA23078005}"/>
              </a:ext>
            </a:extLst>
          </p:cNvPr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Limites</a:t>
            </a:r>
            <a:endParaRPr lang="pt-B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8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B312FDC-516D-4DC9-9F35-740B34D4B424}"/>
              </a:ext>
            </a:extLst>
          </p:cNvPr>
          <p:cNvSpPr txBox="1"/>
          <p:nvPr/>
        </p:nvSpPr>
        <p:spPr>
          <a:xfrm>
            <a:off x="746760" y="1163955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 1/x           			Lim 1/x</a:t>
            </a:r>
          </a:p>
          <a:p>
            <a:pPr algn="just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x-&gt;3               			x-&gt;+</a:t>
            </a:r>
            <a:r>
              <a:rPr lang="en-US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infinito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  x^3-1/x-1            Lim sin 2x /x</a:t>
            </a:r>
          </a:p>
          <a:p>
            <a:pPr algn="just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x-&gt;1							x-&gt; pi/6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0F7D0F-3E3A-4BC1-B9EC-B4AA23078005}"/>
              </a:ext>
            </a:extLst>
          </p:cNvPr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Limites</a:t>
            </a:r>
            <a:endParaRPr lang="pt-B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404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6755100"/>
            <a:ext cx="893699" cy="102900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6755100"/>
            <a:ext cx="893688" cy="102900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5100"/>
            <a:ext cx="893699" cy="102900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6755100"/>
            <a:ext cx="6462600" cy="102900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74650"/>
            <a:ext cx="6462600" cy="1143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895679"/>
            <a:ext cx="417893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Material complementar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973225"/>
            <a:ext cx="6462600" cy="47364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2170583"/>
            <a:ext cx="566864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Texto: Por que programar é o novo ‘aprender inglês’</a:t>
            </a:r>
          </a:p>
        </p:txBody>
      </p:sp>
      <p:sp>
        <p:nvSpPr>
          <p:cNvPr id="4" name="text 1"/>
          <p:cNvSpPr txBox="1"/>
          <p:nvPr/>
        </p:nvSpPr>
        <p:spPr>
          <a:xfrm>
            <a:off x="1527149" y="2580158"/>
            <a:ext cx="55003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https://www.nexojornal.com.br/expresso/2017/04/0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1" name="Image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2782469"/>
            <a:ext cx="5299214" cy="13716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893825" y="2989733"/>
            <a:ext cx="539242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2/Por-que-programar-%C3%A9-o-novo-aprender-ing</a:t>
            </a:r>
          </a:p>
        </p:txBody>
      </p:sp>
      <p:pic>
        <p:nvPicPr>
          <p:cNvPr id="153" name="Image">
            <a:hlinkClick r:id="rId9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3192044"/>
            <a:ext cx="5357967" cy="1371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893825" y="3399308"/>
            <a:ext cx="117856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l%C3%AAs</a:t>
            </a:r>
          </a:p>
        </p:txBody>
      </p:sp>
      <p:pic>
        <p:nvPicPr>
          <p:cNvPr id="155" name="Image">
            <a:hlinkClick r:id="rId9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3601619"/>
            <a:ext cx="1117175" cy="13716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069949" y="3808883"/>
            <a:ext cx="596074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Vídeo: Por que todos deveriam aprender a programar?</a:t>
            </a:r>
          </a:p>
        </p:txBody>
      </p:sp>
      <p:sp>
        <p:nvSpPr>
          <p:cNvPr id="8" name="text 1"/>
          <p:cNvSpPr txBox="1"/>
          <p:nvPr/>
        </p:nvSpPr>
        <p:spPr>
          <a:xfrm>
            <a:off x="1527149" y="4218458"/>
            <a:ext cx="55130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https://www.youtube.com/watch?v=mHW1Hsqlp6A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7" name="Image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4420769"/>
            <a:ext cx="5260809" cy="13716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25" y="4592600"/>
            <a:ext cx="2752821" cy="27432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069949" y="4628033"/>
            <a:ext cx="576770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Vídeo: Curso em Vídeo: Curso Python #01 - Seja um</a:t>
            </a:r>
          </a:p>
        </p:txBody>
      </p:sp>
      <p:pic>
        <p:nvPicPr>
          <p:cNvPr id="160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25" y="5002175"/>
            <a:ext cx="1334348" cy="27432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436625" y="5037608"/>
            <a:ext cx="13474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Programador</a:t>
            </a:r>
          </a:p>
        </p:txBody>
      </p:sp>
      <p:pic>
        <p:nvPicPr>
          <p:cNvPr id="161" name="Image">
            <a:hlinkClick r:id="rId17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9" y="5411750"/>
            <a:ext cx="5536501" cy="274320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527149" y="5447183"/>
            <a:ext cx="55257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https://www.youtube.com/watch?v=S9uPNppGsGo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63" name="Image">
            <a:hlinkClick r:id="rId17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5649495"/>
            <a:ext cx="5169826" cy="137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6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46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46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46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46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" y="2391223"/>
            <a:ext cx="7772400" cy="1159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30415" y="2812391"/>
            <a:ext cx="7082155" cy="7385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Obrigado e até a próxima!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7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8" y="577981"/>
            <a:ext cx="2641313" cy="1813237"/>
          </a:xfrm>
          <a:prstGeom prst="rect">
            <a:avLst/>
          </a:prstGeom>
        </p:spPr>
      </p:pic>
      <p:pic>
        <p:nvPicPr>
          <p:cNvPr id="247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8" y="577981"/>
            <a:ext cx="2641313" cy="1813237"/>
          </a:xfrm>
          <a:prstGeom prst="rect">
            <a:avLst/>
          </a:prstGeom>
        </p:spPr>
      </p:pic>
      <p:pic>
        <p:nvPicPr>
          <p:cNvPr id="247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30" y="4699756"/>
            <a:ext cx="825906" cy="718206"/>
          </a:xfrm>
          <a:prstGeom prst="rect">
            <a:avLst/>
          </a:prstGeom>
        </p:spPr>
      </p:pic>
      <p:pic>
        <p:nvPicPr>
          <p:cNvPr id="247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25" y="4699416"/>
            <a:ext cx="529649" cy="529649"/>
          </a:xfrm>
          <a:prstGeom prst="rect">
            <a:avLst/>
          </a:prstGeom>
        </p:spPr>
      </p:pic>
      <p:pic>
        <p:nvPicPr>
          <p:cNvPr id="2474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80" y="4795936"/>
            <a:ext cx="529649" cy="529649"/>
          </a:xfrm>
          <a:prstGeom prst="rect">
            <a:avLst/>
          </a:prstGeom>
        </p:spPr>
      </p:pic>
      <p:pic>
        <p:nvPicPr>
          <p:cNvPr id="2475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9" y="4703455"/>
            <a:ext cx="2431806" cy="714605"/>
          </a:xfrm>
          <a:prstGeom prst="rect">
            <a:avLst/>
          </a:prstGeom>
        </p:spPr>
      </p:pic>
      <p:pic>
        <p:nvPicPr>
          <p:cNvPr id="2476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25" y="4353562"/>
            <a:ext cx="2585099" cy="3501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864855" y="4958692"/>
            <a:ext cx="1905635" cy="200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300">
                <a:latin typeface="Arial" panose="020B0604020202020204"/>
                <a:cs typeface="Arial" panose="020B0604020202020204"/>
              </a:rPr>
              <a:t>igsantos1996@gmail.com</a:t>
            </a:r>
          </a:p>
        </p:txBody>
      </p:sp>
      <p:pic>
        <p:nvPicPr>
          <p:cNvPr id="2481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50" y="4353581"/>
            <a:ext cx="2020200" cy="35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90600" y="236220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mini-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4h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Coordenação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André Luis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Silva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Ministrante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Igor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Terriaga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Santos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02949"/>
            <a:ext cx="4762500" cy="26945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544620"/>
            <a:ext cx="3669784" cy="225832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850"/>
            <a:ext cx="2917870" cy="2917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00" y="1720840"/>
            <a:ext cx="8153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Computação Científica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pacote fundamental para computação científica com Python. Ele permite, entre outras coisas: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 de matriz n-dimensional (uma matriz multidimensional rápida e eficiente que permite a vetorização de operações aritméticas), que é fundamental para o trabalho em </a:t>
            </a:r>
            <a:r>
              <a:rPr lang="pt-BR" sz="2800" dirty="0">
                <a:solidFill>
                  <a:srgbClr val="11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Ciência de dados.</a:t>
            </a:r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Utilitários de álgebra linear e capacidade de gerar números aleatórios.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7200" y="185934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b="1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Computação Simbólica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biblioteca Python para a matemática. Destina-se a tornar-se um sistema de álgebra computacional full-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featured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mantendo o código tão simples quanto possível, a fim de ser compreensível e facilmente extensível.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inteiramente escrito em Python e não requer nenhuma biblioteca externa.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7200" y="1447800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b="1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Visualização de Dados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módulo Python para visualização de dados.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que você crie facilmente gráfico, histogramas e outras figuras profissionais. Usando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você pode personalizar cada aspecto de uma figura. Quando usado no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recursos interativos, como zoom e visão panorâmica. É possível também pode exportar gráficos para vetor comum e formatos gráficos: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svg,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png, bmp, gif, etc.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relembrar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68855" y="2967335"/>
            <a:ext cx="2606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EMDAS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1831179" y="3689866"/>
            <a:ext cx="1524002" cy="923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36" idx="0"/>
          </p:cNvCxnSpPr>
          <p:nvPr/>
        </p:nvCxnSpPr>
        <p:spPr>
          <a:xfrm flipV="1">
            <a:off x="2353671" y="3723891"/>
            <a:ext cx="1510762" cy="130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62402" y="3775130"/>
            <a:ext cx="345561" cy="1618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2" idx="0"/>
          </p:cNvCxnSpPr>
          <p:nvPr/>
        </p:nvCxnSpPr>
        <p:spPr>
          <a:xfrm flipH="1" flipV="1">
            <a:off x="4847331" y="3723891"/>
            <a:ext cx="307791" cy="188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5320372" y="3689866"/>
            <a:ext cx="749934" cy="192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 flipV="1">
            <a:off x="5722748" y="3685360"/>
            <a:ext cx="1590073" cy="1523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85798" y="45280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Parênteses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524000" y="5024651"/>
            <a:ext cx="165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Exponenciação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048001" y="5467951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Multiplicação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587495" y="5610999"/>
            <a:ext cx="1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Divisão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738243" y="5610999"/>
            <a:ext cx="125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Adição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6827595" y="5283285"/>
            <a:ext cx="131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Subtração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197</TotalTime>
  <Words>1152</Words>
  <Application>Microsoft Office PowerPoint</Application>
  <PresentationFormat>Apresentação na tela (4:3)</PresentationFormat>
  <Paragraphs>125</Paragraphs>
  <Slides>35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Corbel</vt:lpstr>
      <vt:lpstr>Times New Roman</vt:lpstr>
      <vt:lpstr>Base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igor terriaga</cp:lastModifiedBy>
  <cp:revision>97</cp:revision>
  <dcterms:created xsi:type="dcterms:W3CDTF">2019-04-23T23:48:00Z</dcterms:created>
  <dcterms:modified xsi:type="dcterms:W3CDTF">2019-11-07T00:42:25Z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  <property fmtid="{D5CDD505-2E9C-101B-9397-08002B2CF9AE}" pid="4" name="KSOProductBuildVer">
    <vt:lpwstr>1046-11.2.0.8991</vt:lpwstr>
  </property>
</Properties>
</file>