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268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7141" y="1666747"/>
            <a:ext cx="815771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0563C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0563C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218" y="611124"/>
            <a:ext cx="9127395" cy="7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5516"/>
            <a:ext cx="6836409" cy="229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0563C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django-rest-framework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rfc-index.html" TargetMode="External"/><Relationship Id="rId2" Type="http://schemas.openxmlformats.org/officeDocument/2006/relationships/hyperlink" Target="http://www.ietf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2617470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Лекция</a:t>
            </a:r>
            <a:r>
              <a:rPr sz="6000" spc="-155" dirty="0"/>
              <a:t> </a:t>
            </a:r>
            <a:r>
              <a:rPr sz="6000" spc="-50" dirty="0"/>
              <a:t>1 </a:t>
            </a:r>
            <a:r>
              <a:rPr sz="6000" dirty="0"/>
              <a:t>Введение</a:t>
            </a:r>
            <a:r>
              <a:rPr sz="6000" spc="-135" dirty="0"/>
              <a:t> </a:t>
            </a:r>
            <a:r>
              <a:rPr sz="6000" dirty="0"/>
              <a:t>в</a:t>
            </a:r>
            <a:r>
              <a:rPr sz="6000" spc="-114" dirty="0"/>
              <a:t> </a:t>
            </a:r>
            <a:r>
              <a:rPr sz="6000" dirty="0"/>
              <a:t>Web</a:t>
            </a:r>
            <a:r>
              <a:rPr sz="6000" spc="-120" dirty="0"/>
              <a:t> </a:t>
            </a:r>
            <a:r>
              <a:rPr sz="6000" dirty="0"/>
              <a:t>и</a:t>
            </a:r>
            <a:r>
              <a:rPr sz="6000" spc="-114" dirty="0"/>
              <a:t> </a:t>
            </a:r>
            <a:r>
              <a:rPr sz="6000" spc="-10" dirty="0"/>
              <a:t>Django</a:t>
            </a:r>
            <a:endParaRPr sz="6000"/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latin typeface="Calibri"/>
                <a:cs typeface="Calibri"/>
              </a:rPr>
              <a:t>Разработка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интернет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5355"/>
            <a:ext cx="10257790" cy="43357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20" dirty="0">
                <a:latin typeface="Calibri"/>
                <a:cs typeface="Calibri"/>
              </a:rPr>
              <a:t>HTML-</a:t>
            </a:r>
            <a:r>
              <a:rPr sz="2600" spc="-25" dirty="0">
                <a:latin typeface="Calibri"/>
                <a:cs typeface="Calibri"/>
              </a:rPr>
              <a:t>HyperText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Markup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Language.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90600"/>
              </a:lnSpc>
              <a:spcBef>
                <a:spcPts val="990"/>
              </a:spcBef>
              <a:buFont typeface="Verdana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В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версии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1.0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были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реализованы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все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элементы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разметки, </a:t>
            </a:r>
            <a:r>
              <a:rPr sz="2600" dirty="0">
                <a:latin typeface="Calibri"/>
                <a:cs typeface="Calibri"/>
              </a:rPr>
              <a:t>связанные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выделением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параграфов,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шрифтов,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стилей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т.п.,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т.к.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уже </a:t>
            </a:r>
            <a:r>
              <a:rPr sz="2600" dirty="0">
                <a:latin typeface="Calibri"/>
                <a:cs typeface="Calibri"/>
              </a:rPr>
              <a:t>первая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реализация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подразумевала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графический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интерфейс.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Важным компонентом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языка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стало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описание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гипертекстовых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ссылок,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графики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и </a:t>
            </a:r>
            <a:r>
              <a:rPr sz="2600" dirty="0">
                <a:latin typeface="Calibri"/>
                <a:cs typeface="Calibri"/>
              </a:rPr>
              <a:t>обеспечение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возможности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поиска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ключевым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словам.</a:t>
            </a:r>
            <a:endParaRPr sz="2600">
              <a:latin typeface="Calibri"/>
              <a:cs typeface="Calibri"/>
            </a:endParaRPr>
          </a:p>
          <a:p>
            <a:pPr marL="241300" marR="81280" indent="-228600">
              <a:lnSpc>
                <a:spcPct val="89800"/>
              </a:lnSpc>
              <a:spcBef>
                <a:spcPts val="990"/>
              </a:spcBef>
              <a:buFont typeface="Verdana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В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качестве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базы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для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разработки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языка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гипертекстовой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разметки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 </a:t>
            </a:r>
            <a:r>
              <a:rPr sz="2600" dirty="0">
                <a:latin typeface="Calibri"/>
                <a:cs typeface="Calibri"/>
              </a:rPr>
              <a:t>был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выбран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SGML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(Standard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Generalised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Markup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– </a:t>
            </a:r>
            <a:r>
              <a:rPr sz="2600" dirty="0">
                <a:latin typeface="Calibri"/>
                <a:cs typeface="Calibri"/>
              </a:rPr>
              <a:t>стандартный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общий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разметки).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Тим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Бернерс-</a:t>
            </a:r>
            <a:r>
              <a:rPr sz="2600" dirty="0">
                <a:latin typeface="Calibri"/>
                <a:cs typeface="Calibri"/>
              </a:rPr>
              <a:t>Ли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описал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в </a:t>
            </a:r>
            <a:r>
              <a:rPr sz="2600" dirty="0">
                <a:latin typeface="Calibri"/>
                <a:cs typeface="Calibri"/>
              </a:rPr>
              <a:t>терминах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SGML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как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описывают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программирования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терминах </a:t>
            </a:r>
            <a:r>
              <a:rPr sz="2600" dirty="0">
                <a:latin typeface="Calibri"/>
                <a:cs typeface="Calibri"/>
              </a:rPr>
              <a:t>формы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Бекуса-Наура.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871"/>
            <a:ext cx="95770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Вторым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важным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компонентом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WWW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стал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универсальный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способ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адресации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ресурсов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URI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934464"/>
            <a:ext cx="5767070" cy="13455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1900" spc="-10" dirty="0">
                <a:latin typeface="Calibri"/>
                <a:cs typeface="Calibri"/>
              </a:rPr>
              <a:t>(Universal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Identifier).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Font typeface="Verdana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Кроме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термина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URI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можно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также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встретить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термины:</a:t>
            </a:r>
            <a:endParaRPr sz="19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315"/>
              </a:spcBef>
              <a:buChar char="–"/>
              <a:tabLst>
                <a:tab pos="239395" algn="l"/>
              </a:tabLst>
            </a:pPr>
            <a:r>
              <a:rPr sz="1900" dirty="0">
                <a:latin typeface="Calibri"/>
                <a:cs typeface="Calibri"/>
              </a:rPr>
              <a:t>URL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(Universal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Locator),</a:t>
            </a:r>
            <a:endParaRPr sz="19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335"/>
              </a:spcBef>
              <a:buChar char="–"/>
              <a:tabLst>
                <a:tab pos="239395" algn="l"/>
              </a:tabLst>
            </a:pPr>
            <a:r>
              <a:rPr sz="1900" dirty="0">
                <a:latin typeface="Calibri"/>
                <a:cs typeface="Calibri"/>
              </a:rPr>
              <a:t>URN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(Universal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Name).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93871"/>
            <a:ext cx="102158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Наиболее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общим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термином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является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URI,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который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может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быть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или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или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URN.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соответствии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498088"/>
            <a:ext cx="87642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со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спецификацией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URL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определяет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ресурс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по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механизму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доступа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к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ресурсу,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а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по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3699255"/>
            <a:ext cx="4147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alibri"/>
                <a:cs typeface="Calibri"/>
              </a:rPr>
              <a:t>уникальному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имени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(это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не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имя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файла).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031488"/>
            <a:ext cx="99561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В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результате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терминологической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путаницы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термины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URI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URL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часто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стали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использоваться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как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232655"/>
            <a:ext cx="95059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синонимы.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Термин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используется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достаточно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редко.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Некоторое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применение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он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нашел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в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4436872"/>
            <a:ext cx="17360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alibri"/>
                <a:cs typeface="Calibri"/>
              </a:rPr>
              <a:t>технологии</a:t>
            </a:r>
            <a:r>
              <a:rPr sz="1900" spc="-20" dirty="0">
                <a:latin typeface="Calibri"/>
                <a:cs typeface="Calibri"/>
              </a:rPr>
              <a:t> XML.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540" y="4559300"/>
            <a:ext cx="6908800" cy="2235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URI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схема</a:t>
            </a:r>
            <a:r>
              <a:rPr spc="-15" dirty="0"/>
              <a:t> </a:t>
            </a:r>
            <a:r>
              <a:rPr spc="-2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748"/>
            <a:ext cx="10552430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http://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хост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порт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/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путь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имя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файла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?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параметры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#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якорь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гиперссылки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buFont typeface="Verdana"/>
              <a:buChar char="•"/>
            </a:pP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Пример:</a:t>
            </a:r>
            <a:endParaRPr sz="2600">
              <a:latin typeface="Calibri"/>
              <a:cs typeface="Calibri"/>
            </a:endParaRPr>
          </a:p>
          <a:p>
            <a:pPr marL="12700" marR="5924550">
              <a:lnSpc>
                <a:spcPts val="3910"/>
              </a:lnSpc>
              <a:spcBef>
                <a:spcPts val="140"/>
              </a:spcBef>
            </a:pPr>
            <a:r>
              <a:rPr sz="2600" spc="-10" dirty="0">
                <a:latin typeface="Calibri"/>
                <a:cs typeface="Calibri"/>
              </a:rPr>
              <a:t>http://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127.0.0.1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:8080/index.html http://localhost:8080/file.html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http://iu5.bmstu.ru:8080/cat1/cat2/script.asp?param1=1&amp;param2=2#anchor1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Verdana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Порт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умолчанию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80.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Дизайн</a:t>
            </a:r>
            <a:r>
              <a:rPr spc="-40" dirty="0"/>
              <a:t> </a:t>
            </a:r>
            <a:r>
              <a:rPr spc="-1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362" y="1901444"/>
            <a:ext cx="3350895" cy="22840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ct val="88700"/>
              </a:lnSpc>
              <a:spcBef>
                <a:spcPts val="425"/>
              </a:spcBef>
              <a:buFont typeface="Verdana"/>
              <a:buChar char="•"/>
              <a:tabLst>
                <a:tab pos="240665" algn="l"/>
              </a:tabLst>
            </a:pPr>
            <a:r>
              <a:rPr sz="2400" spc="70" dirty="0">
                <a:latin typeface="Trebuchet MS"/>
                <a:cs typeface="Trebuchet MS"/>
              </a:rPr>
              <a:t>Работа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над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дизайном </a:t>
            </a:r>
            <a:r>
              <a:rPr sz="2400" dirty="0">
                <a:latin typeface="Trebuchet MS"/>
                <a:cs typeface="Trebuchet MS"/>
              </a:rPr>
              <a:t>приложения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с </a:t>
            </a:r>
            <a:r>
              <a:rPr sz="2400" dirty="0">
                <a:latin typeface="Trebuchet MS"/>
                <a:cs typeface="Trebuchet MS"/>
              </a:rPr>
              <a:t>первого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занятия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Font typeface="Verdana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0665" marR="8890" indent="-228600">
              <a:lnSpc>
                <a:spcPts val="2590"/>
              </a:lnSpc>
              <a:buFont typeface="Verdana"/>
              <a:buChar char="•"/>
              <a:tabLst>
                <a:tab pos="240665" algn="l"/>
              </a:tabLst>
            </a:pPr>
            <a:r>
              <a:rPr sz="2400" spc="45" dirty="0">
                <a:latin typeface="Trebuchet MS"/>
                <a:cs typeface="Trebuchet MS"/>
              </a:rPr>
              <a:t>Цветовая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схема. </a:t>
            </a:r>
            <a:r>
              <a:rPr sz="2400" u="sng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https://colorscheme.ru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816" y="1528616"/>
            <a:ext cx="7772400" cy="4945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Real-</a:t>
            </a:r>
            <a:r>
              <a:rPr dirty="0"/>
              <a:t>time</a:t>
            </a:r>
            <a:r>
              <a:rPr spc="-45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86690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Ajax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Push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WebSocket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5190" y="2226673"/>
            <a:ext cx="7772400" cy="3950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Web-</a:t>
            </a:r>
            <a:r>
              <a:rPr spc="-10" dirty="0"/>
              <a:t>фреймворки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9636760" cy="243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Клиентские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фреймворки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(Angular,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React,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Предназначены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для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разработки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SPA.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Реализуют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концепцию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«толстого»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2500"/>
              </a:lnSpc>
              <a:spcBef>
                <a:spcPts val="360"/>
              </a:spcBef>
            </a:pPr>
            <a:r>
              <a:rPr sz="2400" dirty="0">
                <a:latin typeface="Calibri"/>
                <a:cs typeface="Calibri"/>
              </a:rPr>
              <a:t>клиента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«тонкого»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сервера.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Основная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функциональность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реализована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с </a:t>
            </a:r>
            <a:r>
              <a:rPr sz="2400" spc="-10" dirty="0">
                <a:latin typeface="Calibri"/>
                <a:cs typeface="Calibri"/>
              </a:rPr>
              <a:t>использованием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(и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транспилиуемых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него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языков).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4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buFont typeface="Verdana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Серверные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фреймворки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Предназначены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для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разработки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стороне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веб-сервера.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44188"/>
            <a:ext cx="9935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Реализуют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концепцию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«тонкого»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клиента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«толстого»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сервера.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Используют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69739"/>
            <a:ext cx="921829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традиционные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языки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веб-</a:t>
            </a:r>
            <a:r>
              <a:rPr sz="2400" dirty="0">
                <a:latin typeface="Calibri"/>
                <a:cs typeface="Calibri"/>
              </a:rPr>
              <a:t>разработки: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PHP,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Ruby,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C#,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 </a:t>
            </a:r>
            <a:r>
              <a:rPr sz="2400" spc="-20" dirty="0">
                <a:latin typeface="Calibri"/>
                <a:cs typeface="Calibri"/>
              </a:rPr>
              <a:t>Подразделяются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две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категории: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Микрофреймворки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(flask)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452364"/>
            <a:ext cx="950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Традиционные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фреймворки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полной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функциональностью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(.NET,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Spring,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705347"/>
            <a:ext cx="986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Django)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130" dirty="0"/>
              <a:t> </a:t>
            </a:r>
            <a:r>
              <a:rPr dirty="0"/>
              <a:t>разработка</a:t>
            </a:r>
            <a:r>
              <a:rPr spc="-130" dirty="0"/>
              <a:t> </a:t>
            </a:r>
            <a:r>
              <a:rPr dirty="0"/>
              <a:t>на</a:t>
            </a:r>
            <a:r>
              <a:rPr spc="-130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3117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Интерпретаторы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некоторых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языков,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изначально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ориентированных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применение</a:t>
            </a:r>
            <a:r>
              <a:rPr sz="2200" spc="-50" dirty="0">
                <a:latin typeface="Calibri"/>
                <a:cs typeface="Calibri"/>
              </a:rPr>
              <a:t> в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984755"/>
            <a:ext cx="10010140" cy="119888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marR="358775">
              <a:lnSpc>
                <a:spcPct val="71800"/>
              </a:lnSpc>
              <a:spcBef>
                <a:spcPts val="845"/>
              </a:spcBef>
            </a:pPr>
            <a:r>
              <a:rPr sz="2200" dirty="0">
                <a:latin typeface="Calibri"/>
                <a:cs typeface="Calibri"/>
              </a:rPr>
              <a:t>WWW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(например,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PHP),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обладают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встроенным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шаблонизатором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могут непосредственно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использоваться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10" dirty="0">
                <a:latin typeface="Calibri"/>
                <a:cs typeface="Calibri"/>
              </a:rPr>
              <a:t> веб-разработки.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1800"/>
              </a:lnSpc>
              <a:spcBef>
                <a:spcPts val="910"/>
              </a:spcBef>
              <a:buFont typeface="Verdana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В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отличие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от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таких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языков,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веб-</a:t>
            </a:r>
            <a:r>
              <a:rPr sz="2200" dirty="0">
                <a:latin typeface="Calibri"/>
                <a:cs typeface="Calibri"/>
              </a:rPr>
              <a:t>разработки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использует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исключительно фреймворки.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48379"/>
            <a:ext cx="9499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интеграции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</a:t>
            </a:r>
            <a:r>
              <a:rPr sz="2200" spc="-20" dirty="0">
                <a:latin typeface="Calibri"/>
                <a:cs typeface="Calibri"/>
              </a:rPr>
              <a:t> веб-</a:t>
            </a:r>
            <a:r>
              <a:rPr sz="2200" dirty="0">
                <a:latin typeface="Calibri"/>
                <a:cs typeface="Calibri"/>
              </a:rPr>
              <a:t>серверами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используются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спецификация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WSGI,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76979"/>
            <a:ext cx="3007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которая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основана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CGI.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145788"/>
            <a:ext cx="9700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–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частности,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интеграции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веб-</a:t>
            </a:r>
            <a:r>
              <a:rPr sz="2200" dirty="0">
                <a:latin typeface="Calibri"/>
                <a:cs typeface="Calibri"/>
              </a:rPr>
              <a:t>сервером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Apache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разработан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модуль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Apache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343908"/>
            <a:ext cx="8793480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10" dirty="0">
                <a:latin typeface="Calibri"/>
                <a:cs typeface="Calibri"/>
              </a:rPr>
              <a:t>mod_wsgi.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Спецификация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WSGI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включает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такое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важное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понятие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как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«Middleware».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465572"/>
            <a:ext cx="10196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Дальнейшим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развитием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спецификации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WSGI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является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спецификация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ASGI,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которая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5694172"/>
            <a:ext cx="100641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ориентирована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разработку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как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синхронных,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асинхронных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веб-приложений.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Микрофреймворк</a:t>
            </a:r>
            <a:r>
              <a:rPr spc="-185" dirty="0"/>
              <a:t> </a:t>
            </a:r>
            <a:r>
              <a:rPr spc="-10" dirty="0"/>
              <a:t>Flask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7039"/>
            <a:ext cx="6441440" cy="42564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500" dirty="0">
                <a:latin typeface="Calibri"/>
                <a:cs typeface="Calibri"/>
              </a:rPr>
              <a:t>Создание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простого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приложения:</a:t>
            </a: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Verdana"/>
              <a:buChar char="•"/>
              <a:tabLst>
                <a:tab pos="240665" algn="l"/>
              </a:tabLst>
            </a:pP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Установим</a:t>
            </a:r>
            <a:r>
              <a:rPr sz="15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виртуальное</a:t>
            </a:r>
            <a:r>
              <a:rPr sz="15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окружение</a:t>
            </a:r>
            <a:r>
              <a:rPr sz="15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(windows</a:t>
            </a:r>
            <a:r>
              <a:rPr sz="15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cmd):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500" dirty="0">
                <a:latin typeface="Calibri"/>
                <a:cs typeface="Calibri"/>
              </a:rPr>
              <a:t>cd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&lt;каталог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проекта&gt;</a:t>
            </a:r>
            <a:endParaRPr sz="1500">
              <a:latin typeface="Calibri"/>
              <a:cs typeface="Calibri"/>
            </a:endParaRPr>
          </a:p>
          <a:p>
            <a:pPr marL="12700" marR="1866264">
              <a:lnSpc>
                <a:spcPts val="2300"/>
              </a:lnSpc>
              <a:spcBef>
                <a:spcPts val="70"/>
              </a:spcBef>
            </a:pPr>
            <a:r>
              <a:rPr sz="1500" dirty="0">
                <a:latin typeface="Calibri"/>
                <a:cs typeface="Calibri"/>
              </a:rPr>
              <a:t>python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venv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venv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#создадим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виртуальное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окружение venv\Scripts\activate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#активируем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окружение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500" dirty="0">
                <a:latin typeface="Calibri"/>
                <a:cs typeface="Calibri"/>
              </a:rPr>
              <a:t>pip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install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flask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установим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flask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500" dirty="0">
                <a:latin typeface="Calibri"/>
                <a:cs typeface="Calibri"/>
              </a:rPr>
              <a:t>pip</a:t>
            </a:r>
            <a:r>
              <a:rPr sz="1500" spc="-20" dirty="0">
                <a:latin typeface="Calibri"/>
                <a:cs typeface="Calibri"/>
              </a:rPr>
              <a:t> list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Verdana"/>
              <a:buChar char="•"/>
              <a:tabLst>
                <a:tab pos="240665" algn="l"/>
              </a:tabLst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Создадим</a:t>
            </a: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в</a:t>
            </a: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каталоге</a:t>
            </a:r>
            <a:r>
              <a:rPr sz="15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проекта</a:t>
            </a: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Python-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файл</a:t>
            </a:r>
            <a:r>
              <a:rPr sz="15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с</a:t>
            </a:r>
            <a:r>
              <a:rPr sz="15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простейшим</a:t>
            </a:r>
            <a:r>
              <a:rPr sz="15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обработчиком</a:t>
            </a:r>
            <a:r>
              <a:rPr sz="15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URL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Font typeface="Verdana"/>
              <a:buChar char="•"/>
            </a:pP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40665" algn="l"/>
              </a:tabLst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Запустим</a:t>
            </a:r>
            <a:r>
              <a:rPr sz="15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приложение:</a:t>
            </a:r>
            <a:r>
              <a:rPr sz="15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500">
              <a:latin typeface="Calibri"/>
              <a:cs typeface="Calibri"/>
            </a:endParaRPr>
          </a:p>
          <a:p>
            <a:pPr marL="12700" marR="4489450">
              <a:lnSpc>
                <a:spcPts val="2300"/>
              </a:lnSpc>
              <a:spcBef>
                <a:spcPts val="65"/>
              </a:spcBef>
            </a:pPr>
            <a:r>
              <a:rPr sz="1500" dirty="0">
                <a:latin typeface="Calibri"/>
                <a:cs typeface="Calibri"/>
              </a:rPr>
              <a:t>set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FLASK_APP=server.py </a:t>
            </a:r>
            <a:r>
              <a:rPr sz="1500" dirty="0">
                <a:latin typeface="Calibri"/>
                <a:cs typeface="Calibri"/>
              </a:rPr>
              <a:t>python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flask</a:t>
            </a:r>
            <a:r>
              <a:rPr sz="1500" spc="-25" dirty="0">
                <a:latin typeface="Calibri"/>
                <a:cs typeface="Calibri"/>
              </a:rPr>
              <a:t> run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Verdana"/>
              <a:buChar char="•"/>
              <a:tabLst>
                <a:tab pos="240665" algn="l"/>
              </a:tabLst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Откроем</a:t>
            </a:r>
            <a:r>
              <a:rPr sz="15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в</a:t>
            </a:r>
            <a:r>
              <a:rPr sz="15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браузере</a:t>
            </a:r>
            <a:r>
              <a:rPr sz="15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адрес</a:t>
            </a:r>
            <a:r>
              <a:rPr sz="15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-</a:t>
            </a:r>
            <a:r>
              <a:rPr sz="15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http://127.0.0.1:5000/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Традиционный</a:t>
            </a:r>
            <a:r>
              <a:rPr spc="-155" dirty="0"/>
              <a:t> </a:t>
            </a:r>
            <a:r>
              <a:rPr dirty="0"/>
              <a:t>серверный</a:t>
            </a:r>
            <a:r>
              <a:rPr spc="-155" dirty="0"/>
              <a:t> </a:t>
            </a:r>
            <a:r>
              <a:rPr spc="-10" dirty="0"/>
              <a:t>фреймворк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7708"/>
            <a:ext cx="10305415" cy="1305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Verdana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Статические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файлы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(статические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HTML-</a:t>
            </a:r>
            <a:r>
              <a:rPr sz="1800" dirty="0">
                <a:latin typeface="Calibri"/>
                <a:cs typeface="Calibri"/>
              </a:rPr>
              <a:t>документы,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изображения,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сценарии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т.д.).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Verdana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Контроллеры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(обработчики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событий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пользовательских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действий).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Font typeface="Verdana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Модели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(взаимодействие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БД).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Font typeface="Verdana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Представления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(view).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Шаблоны,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генерирующие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HTML-</a:t>
            </a:r>
            <a:r>
              <a:rPr sz="1800" dirty="0">
                <a:latin typeface="Calibri"/>
                <a:cs typeface="Calibri"/>
              </a:rPr>
              <a:t>страницы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другое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динамическое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содержимое.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70579"/>
            <a:ext cx="886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Конфигурирование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фреймворка: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действия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при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запуске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приложения,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конфигурирование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559555"/>
            <a:ext cx="1003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пользовательских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сеансов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(сессий),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переписывание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(привязка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контроллерам),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безопасность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51579"/>
            <a:ext cx="791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(аутентификация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10" dirty="0">
                <a:latin typeface="Calibri"/>
                <a:cs typeface="Calibri"/>
              </a:rPr>
              <a:t> авторизация), кэширование, балансировка </a:t>
            </a:r>
            <a:r>
              <a:rPr sz="1800" dirty="0">
                <a:latin typeface="Calibri"/>
                <a:cs typeface="Calibri"/>
              </a:rPr>
              <a:t>нагрузки,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385564"/>
            <a:ext cx="602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Утилиты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командной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строки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для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управления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фреймворком.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714747"/>
            <a:ext cx="1017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Скаффолдинг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(создание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структуры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проекта,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генерация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кода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контроллеров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представлений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основе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906771"/>
            <a:ext cx="1029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моделей,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генерация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кода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приложения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специализированных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описаний,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генерация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форм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ввода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095747"/>
            <a:ext cx="680847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и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редактирования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данных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во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время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работы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приложения).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Миграции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(изменение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структуры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базы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данных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моделей).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701164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Calibri Light"/>
                <a:cs typeface="Calibri Light"/>
              </a:rPr>
              <a:t>MVC</a:t>
            </a:r>
            <a:endParaRPr sz="44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404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Controller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400" y="1104900"/>
            <a:ext cx="75184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Оценивание</a:t>
            </a:r>
            <a:r>
              <a:rPr spc="-70" dirty="0"/>
              <a:t> </a:t>
            </a:r>
            <a:r>
              <a:rPr dirty="0"/>
              <a:t>и</a:t>
            </a:r>
            <a:r>
              <a:rPr spc="-70" dirty="0"/>
              <a:t> </a:t>
            </a:r>
            <a:r>
              <a:rPr spc="-10" dirty="0"/>
              <a:t>сроки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80905" cy="3985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Экзамен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рубежных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контроля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Практические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задания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закрепление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использование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знаний </a:t>
            </a:r>
            <a:r>
              <a:rPr sz="2800" dirty="0">
                <a:latin typeface="Calibri"/>
                <a:cs typeface="Calibri"/>
              </a:rPr>
              <a:t>разных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дисциплин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Verdana"/>
              <a:buChar char="•"/>
            </a:pP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Оценивание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баллы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задания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Сроки!!!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Занятия,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консультации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вопросы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чате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ИУ5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Overflow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Фреймворк</a:t>
            </a:r>
            <a:r>
              <a:rPr spc="-114" dirty="0"/>
              <a:t> </a:t>
            </a:r>
            <a:r>
              <a:rPr dirty="0"/>
              <a:t>Django.</a:t>
            </a:r>
            <a:r>
              <a:rPr spc="-110" dirty="0"/>
              <a:t> </a:t>
            </a:r>
            <a:r>
              <a:rPr spc="-25" dirty="0"/>
              <a:t>MVC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275" y="1690688"/>
            <a:ext cx="8515852" cy="4521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3126105" cy="16656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459105" indent="-228600">
              <a:lnSpc>
                <a:spcPct val="70000"/>
              </a:lnSpc>
              <a:spcBef>
                <a:spcPts val="1035"/>
              </a:spcBef>
              <a:buFont typeface="Verdana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Django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это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MVC </a:t>
            </a:r>
            <a:r>
              <a:rPr sz="2600" spc="-10" dirty="0">
                <a:latin typeface="Calibri"/>
                <a:cs typeface="Calibri"/>
              </a:rPr>
              <a:t>фреймворк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ts val="2650"/>
              </a:lnSpc>
              <a:spcBef>
                <a:spcPts val="9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При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обработке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0800"/>
              </a:lnSpc>
              <a:spcBef>
                <a:spcPts val="445"/>
              </a:spcBef>
            </a:pPr>
            <a:r>
              <a:rPr sz="2600" dirty="0">
                <a:latin typeface="Calibri"/>
                <a:cs typeface="Calibri"/>
              </a:rPr>
              <a:t>запроса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сначала обрабатывается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URL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81755"/>
            <a:ext cx="32289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Решается,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какой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view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649979"/>
            <a:ext cx="13309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" dirty="0">
                <a:latin typeface="Calibri"/>
                <a:cs typeface="Calibri"/>
              </a:rPr>
              <a:t>будет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его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927348"/>
            <a:ext cx="3356610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обрабатывать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30"/>
              </a:spcBef>
              <a:buFont typeface="Verdana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View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обращается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БД </a:t>
            </a:r>
            <a:r>
              <a:rPr sz="2600" dirty="0">
                <a:latin typeface="Calibri"/>
                <a:cs typeface="Calibri"/>
              </a:rPr>
              <a:t>или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нейросети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25" dirty="0">
                <a:latin typeface="Calibri"/>
                <a:cs typeface="Calibri"/>
              </a:rPr>
              <a:t>Результаты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вносятся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в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298948"/>
            <a:ext cx="25063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шаблон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Template,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5567172"/>
            <a:ext cx="24447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получается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2037" y="146050"/>
            <a:ext cx="7185116" cy="65468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Фреймворк</a:t>
            </a:r>
            <a:r>
              <a:rPr spc="-114" dirty="0"/>
              <a:t> </a:t>
            </a:r>
            <a:r>
              <a:rPr dirty="0"/>
              <a:t>Django.</a:t>
            </a:r>
            <a:r>
              <a:rPr spc="-110" dirty="0"/>
              <a:t> </a:t>
            </a:r>
            <a:r>
              <a:rPr spc="-10" dirty="0"/>
              <a:t>Изучение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629983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1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Разделы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документации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(на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русском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языке)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60"/>
              </a:lnSpc>
              <a:buFont typeface="Verdana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https://djangodoc.ru/3.2/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70"/>
              </a:lnSpc>
              <a:buFont typeface="Verdana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https://django.fun/docs/django/ru/3.2/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697988"/>
            <a:ext cx="9360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Verdana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https://developer.mozilla.org/ru/docs/Learn/Server-</a:t>
            </a:r>
            <a:r>
              <a:rPr sz="2200" dirty="0">
                <a:latin typeface="Calibri"/>
                <a:cs typeface="Calibri"/>
              </a:rPr>
              <a:t>side/Django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(учебник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из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11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2926588"/>
            <a:ext cx="937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уроков)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49979"/>
            <a:ext cx="8790305" cy="215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10"/>
              </a:lnSpc>
              <a:spcBef>
                <a:spcPts val="100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Важные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разделы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django.fun: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60"/>
              </a:lnSpc>
              <a:buFont typeface="Verdana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Модели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(Введение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модели,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запросы,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миграции)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ct val="71800"/>
              </a:lnSpc>
              <a:spcBef>
                <a:spcPts val="575"/>
              </a:spcBef>
              <a:buFont typeface="Verdana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Представления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(Обработка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представления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основе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функций, представления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основе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классов,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Middleware)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185"/>
              </a:lnSpc>
              <a:buFont typeface="Verdana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Шаблоны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(Введение,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обзор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языка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шаблонов)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350"/>
              </a:lnSpc>
              <a:buFont typeface="Verdana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Формы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(Введение,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формы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основе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моделей)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470"/>
              </a:lnSpc>
              <a:buFont typeface="Verdana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Администрирование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REST</a:t>
            </a:r>
            <a:r>
              <a:rPr spc="-65" dirty="0"/>
              <a:t> </a:t>
            </a:r>
            <a:r>
              <a:rPr spc="-25" dirty="0"/>
              <a:t>API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820"/>
              </a:spcBef>
              <a:buFont typeface="Verdana"/>
              <a:buChar char="•"/>
              <a:tabLst>
                <a:tab pos="241935" algn="l"/>
              </a:tabLst>
            </a:pPr>
            <a:r>
              <a:rPr u="none" dirty="0">
                <a:solidFill>
                  <a:srgbClr val="000000"/>
                </a:solidFill>
              </a:rPr>
              <a:t>Django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REST</a:t>
            </a:r>
            <a:r>
              <a:rPr u="none" spc="30" dirty="0">
                <a:solidFill>
                  <a:srgbClr val="000000"/>
                </a:solidFill>
              </a:rPr>
              <a:t> </a:t>
            </a:r>
            <a:r>
              <a:rPr spc="-30" dirty="0"/>
              <a:t>https://</a:t>
            </a:r>
            <a:r>
              <a:rPr spc="-30" dirty="0">
                <a:hlinkClick r:id="rId2"/>
              </a:rPr>
              <a:t>www.django-</a:t>
            </a:r>
            <a:r>
              <a:rPr spc="-45" dirty="0">
                <a:hlinkClick r:id="rId2"/>
              </a:rPr>
              <a:t>rest-</a:t>
            </a:r>
            <a:r>
              <a:rPr spc="-10" dirty="0">
                <a:hlinkClick r:id="rId2"/>
              </a:rPr>
              <a:t>framework.org</a:t>
            </a:r>
          </a:p>
          <a:p>
            <a:pPr marL="241935" indent="-229235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935" algn="l"/>
              </a:tabLst>
            </a:pPr>
            <a:r>
              <a:rPr u="none" dirty="0">
                <a:solidFill>
                  <a:srgbClr val="000000"/>
                </a:solidFill>
              </a:rPr>
              <a:t>Python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(3.6,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3.7,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3.8,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3.9,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3.10)</a:t>
            </a:r>
          </a:p>
          <a:p>
            <a:pPr marL="241935" indent="-229235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935" algn="l"/>
              </a:tabLst>
            </a:pPr>
            <a:r>
              <a:rPr u="none" dirty="0">
                <a:solidFill>
                  <a:srgbClr val="000000"/>
                </a:solidFill>
              </a:rPr>
              <a:t>Django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(2.2,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3.0,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3.1,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3.2,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4.0)</a:t>
            </a:r>
          </a:p>
          <a:p>
            <a:pPr>
              <a:lnSpc>
                <a:spcPct val="100000"/>
              </a:lnSpc>
              <a:spcBef>
                <a:spcPts val="1385"/>
              </a:spcBef>
              <a:buFont typeface="Verdana"/>
              <a:buChar char="•"/>
            </a:pPr>
            <a:endParaRPr u="none" spc="-20" dirty="0">
              <a:solidFill>
                <a:srgbClr val="000000"/>
              </a:solidFill>
            </a:endParaRPr>
          </a:p>
          <a:p>
            <a:pPr marL="241935" indent="-22923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241935" algn="l"/>
              </a:tabLst>
            </a:pPr>
            <a:r>
              <a:rPr u="none" dirty="0">
                <a:solidFill>
                  <a:srgbClr val="000000"/>
                </a:solidFill>
              </a:rPr>
              <a:t>pip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install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djangorestframework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9244" y="3123795"/>
            <a:ext cx="6473749" cy="27819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Одна</a:t>
            </a:r>
            <a:r>
              <a:rPr spc="-80" dirty="0"/>
              <a:t> </a:t>
            </a:r>
            <a:r>
              <a:rPr dirty="0"/>
              <a:t>тема</a:t>
            </a:r>
            <a:r>
              <a:rPr spc="-80" dirty="0"/>
              <a:t> </a:t>
            </a:r>
            <a:r>
              <a:rPr dirty="0"/>
              <a:t>на</a:t>
            </a:r>
            <a:r>
              <a:rPr spc="-80" dirty="0"/>
              <a:t> </a:t>
            </a:r>
            <a:r>
              <a:rPr dirty="0"/>
              <a:t>весь</a:t>
            </a:r>
            <a:r>
              <a:rPr spc="-75" dirty="0"/>
              <a:t> </a:t>
            </a:r>
            <a:r>
              <a:rPr spc="-20" dirty="0"/>
              <a:t>курс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748"/>
            <a:ext cx="9770110" cy="417067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824230" indent="-228600">
              <a:lnSpc>
                <a:spcPts val="2810"/>
              </a:lnSpc>
              <a:spcBef>
                <a:spcPts val="450"/>
              </a:spcBef>
              <a:buFont typeface="Verdana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Набор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требований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каждому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заданию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демонстрируется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и </a:t>
            </a:r>
            <a:r>
              <a:rPr sz="2600" spc="-10" dirty="0">
                <a:latin typeface="Calibri"/>
                <a:cs typeface="Calibri"/>
              </a:rPr>
              <a:t>защищается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отдельно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8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лабораторных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GitHub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UML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25" dirty="0">
                <a:latin typeface="Calibri"/>
                <a:cs typeface="Calibri"/>
              </a:rPr>
              <a:t>ТЗ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25" dirty="0">
                <a:latin typeface="Calibri"/>
                <a:cs typeface="Calibri"/>
              </a:rPr>
              <a:t>ДЗ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spc="-25" dirty="0">
                <a:latin typeface="Calibri"/>
                <a:cs typeface="Calibri"/>
              </a:rPr>
              <a:t>Отчет-РПЗ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Font typeface="Verdana"/>
              <a:buChar char="•"/>
            </a:pP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Verdana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Знание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браузера,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умение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использовать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необходимые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инструменты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Verdana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Ответы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на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вопросы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базовым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понятиям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технологиям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Стек</a:t>
            </a:r>
            <a:r>
              <a:rPr spc="-45" dirty="0"/>
              <a:t> </a:t>
            </a:r>
            <a:r>
              <a:rPr spc="-10" dirty="0"/>
              <a:t>технологий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010650" cy="4366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React</a:t>
            </a:r>
            <a:endParaRPr sz="2800">
              <a:latin typeface="Calibri"/>
              <a:cs typeface="Calibri"/>
            </a:endParaRPr>
          </a:p>
          <a:p>
            <a:pPr marL="241300" marR="241300" indent="-228600">
              <a:lnSpc>
                <a:spcPts val="3000"/>
              </a:lnSpc>
              <a:spcBef>
                <a:spcPts val="10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Django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или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Другой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бэкенд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только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согласованию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с </a:t>
            </a:r>
            <a:r>
              <a:rPr sz="2800" spc="-10" dirty="0">
                <a:latin typeface="Calibri"/>
                <a:cs typeface="Calibri"/>
              </a:rPr>
              <a:t>преподавателем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PostgreSQL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9"/>
              </a:spcBef>
              <a:buFont typeface="Verdana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GitHub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репозитории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фронтенда,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бэкенда,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нативного </a:t>
            </a:r>
            <a:r>
              <a:rPr sz="2800" dirty="0">
                <a:latin typeface="Calibri"/>
                <a:cs typeface="Calibri"/>
              </a:rPr>
              <a:t>приложения.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Вы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работаете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свое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портфолио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VS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основная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среда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разработки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Виртуальная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машина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Ubuntu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Активность</a:t>
            </a:r>
            <a:r>
              <a:rPr spc="-85" dirty="0"/>
              <a:t> </a:t>
            </a:r>
            <a:r>
              <a:rPr dirty="0"/>
              <a:t>вне</a:t>
            </a:r>
            <a:r>
              <a:rPr spc="-85" dirty="0"/>
              <a:t> </a:t>
            </a:r>
            <a:r>
              <a:rPr spc="-10" dirty="0"/>
              <a:t>курса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443480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Хакатон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Курсы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Стажировки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Работа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20" dirty="0">
                <a:latin typeface="Calibri"/>
                <a:cs typeface="Calibri"/>
              </a:rPr>
              <a:t> МГТУ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Стандарты</a:t>
            </a:r>
            <a:r>
              <a:rPr spc="-125" dirty="0"/>
              <a:t> </a:t>
            </a:r>
            <a:r>
              <a:rPr spc="-10" dirty="0"/>
              <a:t>интернета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961880" cy="34118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66700" indent="-228600">
              <a:lnSpc>
                <a:spcPct val="90200"/>
              </a:lnSpc>
              <a:spcBef>
                <a:spcPts val="43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В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отличие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корпоративных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интернет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изначально </a:t>
            </a:r>
            <a:r>
              <a:rPr sz="2800" dirty="0">
                <a:latin typeface="Calibri"/>
                <a:cs typeface="Calibri"/>
              </a:rPr>
              <a:t>строится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открытых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стандартах.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стандарты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открыто опубликованы,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любое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заинтересованное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лицо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может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принять </a:t>
            </a:r>
            <a:r>
              <a:rPr sz="2800" dirty="0">
                <a:latin typeface="Calibri"/>
                <a:cs typeface="Calibri"/>
              </a:rPr>
              <a:t>участие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их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разработке.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Разработкой̆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стандартов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занимается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IETF</a:t>
            </a:r>
            <a:endParaRPr sz="28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234"/>
              </a:spcBef>
              <a:buChar char="–"/>
              <a:tabLst>
                <a:tab pos="758190" algn="l"/>
              </a:tabLst>
            </a:pPr>
            <a:r>
              <a:rPr sz="2400" spc="-10" dirty="0">
                <a:latin typeface="Calibri"/>
                <a:cs typeface="Calibri"/>
              </a:rPr>
              <a:t>Официальный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сайт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https://</a:t>
            </a:r>
            <a:r>
              <a:rPr sz="2400" spc="-10" dirty="0">
                <a:latin typeface="Calibri"/>
                <a:cs typeface="Calibri"/>
                <a:hlinkClick r:id="rId2"/>
              </a:rPr>
              <a:t>www.ietf.org</a:t>
            </a:r>
            <a:endParaRPr sz="24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215"/>
              </a:spcBef>
              <a:buChar char="–"/>
              <a:tabLst>
                <a:tab pos="758190" algn="l"/>
              </a:tabLst>
            </a:pPr>
            <a:r>
              <a:rPr sz="2400" dirty="0">
                <a:latin typeface="Calibri"/>
                <a:cs typeface="Calibri"/>
              </a:rPr>
              <a:t>Список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RFC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опубликован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здесь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https://</a:t>
            </a:r>
            <a:r>
              <a:rPr sz="2400" spc="-35" dirty="0">
                <a:latin typeface="Calibri"/>
                <a:cs typeface="Calibri"/>
                <a:hlinkClick r:id="rId3"/>
              </a:rPr>
              <a:t>www.rfc-editor.org/rfc-</a:t>
            </a:r>
            <a:r>
              <a:rPr sz="2400" spc="-10" dirty="0">
                <a:latin typeface="Calibri"/>
                <a:cs typeface="Calibri"/>
                <a:hlinkClick r:id="rId3"/>
              </a:rPr>
              <a:t>index.html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Стандарты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URL,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HTTP,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FTP.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Компьютерные</a:t>
            </a:r>
            <a:r>
              <a:rPr spc="-150" dirty="0"/>
              <a:t> </a:t>
            </a:r>
            <a:r>
              <a:rPr dirty="0"/>
              <a:t>сети.</a:t>
            </a:r>
            <a:r>
              <a:rPr spc="-155" dirty="0"/>
              <a:t> </a:t>
            </a:r>
            <a:r>
              <a:rPr spc="-10" dirty="0"/>
              <a:t>Модель</a:t>
            </a:r>
            <a:r>
              <a:rPr spc="-150" dirty="0"/>
              <a:t> </a:t>
            </a:r>
            <a:r>
              <a:rPr spc="-25" dirty="0"/>
              <a:t>OSI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4606290" cy="232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7-</a:t>
            </a:r>
            <a:r>
              <a:rPr sz="2800" dirty="0">
                <a:latin typeface="Calibri"/>
                <a:cs typeface="Calibri"/>
              </a:rPr>
              <a:t>ми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уровневая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модель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OSI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Приложения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работают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на </a:t>
            </a:r>
            <a:r>
              <a:rPr sz="2800" dirty="0">
                <a:latin typeface="Calibri"/>
                <a:cs typeface="Calibri"/>
              </a:rPr>
              <a:t>самом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высоком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7-</a:t>
            </a:r>
            <a:r>
              <a:rPr sz="2800" dirty="0">
                <a:latin typeface="Calibri"/>
                <a:cs typeface="Calibri"/>
              </a:rPr>
              <a:t>ом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уровне</a:t>
            </a:r>
            <a:endParaRPr sz="2800">
              <a:latin typeface="Calibri"/>
              <a:cs typeface="Calibri"/>
            </a:endParaRPr>
          </a:p>
          <a:p>
            <a:pPr marL="241300" marR="94615" indent="-228600">
              <a:lnSpc>
                <a:spcPts val="3000"/>
              </a:lnSpc>
              <a:spcBef>
                <a:spcPts val="110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Физическая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среда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передачи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первом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уровне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124" y="1537611"/>
            <a:ext cx="4833238" cy="49552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63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72363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Стандарты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публикуются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сайте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веб-консорциума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https://</a:t>
            </a:r>
            <a:r>
              <a:rPr sz="2800" spc="-10" dirty="0">
                <a:latin typeface="Calibri"/>
                <a:cs typeface="Calibri"/>
                <a:hlinkClick r:id="rId2"/>
              </a:rPr>
              <a:t>www.w3.org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0093" y="2540635"/>
            <a:ext cx="5513923" cy="3945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Компоненты</a:t>
            </a:r>
            <a:r>
              <a:rPr spc="-135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10032365" cy="4076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Тим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Бернерс-</a:t>
            </a:r>
            <a:r>
              <a:rPr sz="2800" dirty="0">
                <a:latin typeface="Calibri"/>
                <a:cs typeface="Calibri"/>
              </a:rPr>
              <a:t>Ли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создал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три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основных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компонента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WWW:</a:t>
            </a:r>
            <a:endParaRPr sz="2800">
              <a:latin typeface="Calibri"/>
              <a:cs typeface="Calibri"/>
            </a:endParaRPr>
          </a:p>
          <a:p>
            <a:pPr marL="241300" marR="662305" indent="-228600">
              <a:lnSpc>
                <a:spcPts val="2710"/>
              </a:lnSpc>
              <a:spcBef>
                <a:spcPts val="96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язык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гипертекстовой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разметки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документов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(HyperText </a:t>
            </a:r>
            <a:r>
              <a:rPr sz="2800" dirty="0">
                <a:latin typeface="Calibri"/>
                <a:cs typeface="Calibri"/>
              </a:rPr>
              <a:t>Markup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Language);</a:t>
            </a:r>
            <a:endParaRPr sz="2800">
              <a:latin typeface="Calibri"/>
              <a:cs typeface="Calibri"/>
            </a:endParaRPr>
          </a:p>
          <a:p>
            <a:pPr marL="241300" marR="1006475" indent="-228600">
              <a:lnSpc>
                <a:spcPts val="2710"/>
              </a:lnSpc>
              <a:spcBef>
                <a:spcPts val="990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универсальный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способ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адресации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ресурсов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URI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(Universal </a:t>
            </a:r>
            <a:r>
              <a:rPr sz="2800" dirty="0">
                <a:latin typeface="Calibri"/>
                <a:cs typeface="Calibri"/>
              </a:rPr>
              <a:t>[Uniform]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Resource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Identifier);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77100"/>
              </a:lnSpc>
              <a:spcBef>
                <a:spcPts val="1125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протокол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обмена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гипертекстовой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информацией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HTTP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(HyperText </a:t>
            </a:r>
            <a:r>
              <a:rPr sz="2800" spc="-35" dirty="0">
                <a:latin typeface="Calibri"/>
                <a:cs typeface="Calibri"/>
              </a:rPr>
              <a:t>Transfer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Protocol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протокол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передачи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гипертекста).</a:t>
            </a:r>
            <a:endParaRPr sz="2800">
              <a:latin typeface="Calibri"/>
              <a:cs typeface="Calibri"/>
            </a:endParaRPr>
          </a:p>
          <a:p>
            <a:pPr marL="241300" marR="767080" indent="-228600">
              <a:lnSpc>
                <a:spcPct val="80400"/>
              </a:lnSpc>
              <a:spcBef>
                <a:spcPts val="994"/>
              </a:spcBef>
              <a:buFont typeface="Verdana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Позже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этим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трем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компонентам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добавился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четвертый̆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CGI: </a:t>
            </a:r>
            <a:r>
              <a:rPr sz="2800" dirty="0">
                <a:latin typeface="Calibri"/>
                <a:cs typeface="Calibri"/>
              </a:rPr>
              <a:t>исполняемая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часть,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помощью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которой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можно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создавать </a:t>
            </a:r>
            <a:r>
              <a:rPr sz="2800" dirty="0">
                <a:latin typeface="Calibri"/>
                <a:cs typeface="Calibri"/>
              </a:rPr>
              <a:t>динамические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HTML-</a:t>
            </a:r>
            <a:r>
              <a:rPr sz="2800" spc="-10" dirty="0">
                <a:latin typeface="Calibri"/>
                <a:cs typeface="Calibri"/>
              </a:rPr>
              <a:t>документы.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1096</Words>
  <Application>Microsoft Office PowerPoint</Application>
  <PresentationFormat>Широкоэкранный</PresentationFormat>
  <Paragraphs>168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Trebuchet MS</vt:lpstr>
      <vt:lpstr>Verdana</vt:lpstr>
      <vt:lpstr>Office Theme</vt:lpstr>
      <vt:lpstr>Лекция 1 Введение в Web и Django Разработка интернет приложений</vt:lpstr>
      <vt:lpstr>Оценивание и сроки</vt:lpstr>
      <vt:lpstr>Одна тема на весь курс</vt:lpstr>
      <vt:lpstr>Стек технологий</vt:lpstr>
      <vt:lpstr>Активность вне курса</vt:lpstr>
      <vt:lpstr>Стандарты интернета</vt:lpstr>
      <vt:lpstr>Компьютерные сети. Модель OSI</vt:lpstr>
      <vt:lpstr>Web</vt:lpstr>
      <vt:lpstr>Компоненты Web</vt:lpstr>
      <vt:lpstr>HTML</vt:lpstr>
      <vt:lpstr>URI</vt:lpstr>
      <vt:lpstr>URI – схема HTTP</vt:lpstr>
      <vt:lpstr>Дизайн приложения</vt:lpstr>
      <vt:lpstr>Real-time web</vt:lpstr>
      <vt:lpstr>Web-фреймворки</vt:lpstr>
      <vt:lpstr>Web разработка на Python</vt:lpstr>
      <vt:lpstr>Микрофреймворк Flask</vt:lpstr>
      <vt:lpstr>Традиционный серверный фреймворк</vt:lpstr>
      <vt:lpstr>Презентация PowerPoint</vt:lpstr>
      <vt:lpstr>Фреймворк Django. MVC</vt:lpstr>
      <vt:lpstr>Django</vt:lpstr>
      <vt:lpstr>Фреймворк Django. Изучение</vt:lpstr>
      <vt:lpstr>REST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Web и Django Разработка интернет приложений</dc:title>
  <cp:lastModifiedBy>Беляев Игорь Сергеевич</cp:lastModifiedBy>
  <cp:revision>1</cp:revision>
  <dcterms:created xsi:type="dcterms:W3CDTF">2024-02-14T03:51:51Z</dcterms:created>
  <dcterms:modified xsi:type="dcterms:W3CDTF">2024-02-14T03:52:53Z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2023-09-10T00:00:00Z</vt:filetime>
  </property>
  <property fmtid="{D5CDD505-2E9C-101B-9397-08002B2CF9AE}" pid="3" name="LastSaved">
    <vt:filetime>2024-02-14T00:00:00Z</vt:filetime>
  </property>
  <property fmtid="{D5CDD505-2E9C-101B-9397-08002B2CF9AE}" pid="4" name="Producer">
    <vt:lpwstr>macOS Версия 12.5 (Выпуск 21G72) Quartz PDFContext</vt:lpwstr>
  </property>
</Properties>
</file>