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25491" y="1666747"/>
            <a:ext cx="8141017" cy="2308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3218" y="611124"/>
            <a:ext cx="9239790" cy="717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3748"/>
            <a:ext cx="10552430" cy="417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80/file.html" TargetMode="External"/><Relationship Id="rId3" Type="http://schemas.openxmlformats.org/officeDocument/2006/relationships/hyperlink" Target="http://iu5.bmstu.ru:8080/cat1/cat2/script.asp?param1=1&amp;param2=2&amp;anchor1" TargetMode="Externa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etf.org/" TargetMode="External"/><Relationship Id="rId3" Type="http://schemas.openxmlformats.org/officeDocument/2006/relationships/hyperlink" Target="http://www.rfc-editor.org/rfc-index.html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" TargetMode="External"/><Relationship Id="rId3" Type="http://schemas.openxmlformats.org/officeDocument/2006/relationships/image" Target="../media/image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14300" rIns="0" bIns="0" rtlCol="0" vert="horz">
            <a:spAutoFit/>
          </a:bodyPr>
          <a:lstStyle/>
          <a:p>
            <a:pPr marL="13335" marR="5080" indent="2608580">
              <a:lnSpc>
                <a:spcPts val="6500"/>
              </a:lnSpc>
              <a:spcBef>
                <a:spcPts val="900"/>
              </a:spcBef>
            </a:pPr>
            <a:r>
              <a:rPr dirty="0" sz="6000"/>
              <a:t>Лекция</a:t>
            </a:r>
            <a:r>
              <a:rPr dirty="0" sz="6000" spc="-155"/>
              <a:t> </a:t>
            </a:r>
            <a:r>
              <a:rPr dirty="0" sz="6000" spc="-50"/>
              <a:t>1 </a:t>
            </a:r>
            <a:r>
              <a:rPr dirty="0" sz="6000"/>
              <a:t>Введение</a:t>
            </a:r>
            <a:r>
              <a:rPr dirty="0" sz="6000" spc="-130"/>
              <a:t> </a:t>
            </a:r>
            <a:r>
              <a:rPr dirty="0" sz="6000"/>
              <a:t>в</a:t>
            </a:r>
            <a:r>
              <a:rPr dirty="0" sz="6000" spc="-120"/>
              <a:t> </a:t>
            </a:r>
            <a:r>
              <a:rPr dirty="0" sz="6000"/>
              <a:t>Web</a:t>
            </a:r>
            <a:r>
              <a:rPr dirty="0" sz="6000" spc="-125"/>
              <a:t> </a:t>
            </a:r>
            <a:r>
              <a:rPr dirty="0" sz="6000"/>
              <a:t>и</a:t>
            </a:r>
            <a:r>
              <a:rPr dirty="0" sz="6000" spc="-120"/>
              <a:t> </a:t>
            </a:r>
            <a:r>
              <a:rPr dirty="0" sz="6000" spc="-10"/>
              <a:t>Django</a:t>
            </a:r>
            <a:endParaRPr sz="6000"/>
          </a:p>
          <a:p>
            <a:pPr algn="ctr" marL="635">
              <a:lnSpc>
                <a:spcPct val="100000"/>
              </a:lnSpc>
              <a:spcBef>
                <a:spcPts val="1295"/>
              </a:spcBef>
            </a:pPr>
            <a:r>
              <a:rPr dirty="0" sz="2400">
                <a:latin typeface="Calibri"/>
                <a:cs typeface="Calibri"/>
              </a:rPr>
              <a:t>Разработка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интернет</a:t>
            </a:r>
            <a:r>
              <a:rPr dirty="0" sz="2400" spc="-114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приложений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651115" y="4486147"/>
            <a:ext cx="29375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Канев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Антон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Игоревич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HTML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05355"/>
            <a:ext cx="10257790" cy="433578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20">
                <a:latin typeface="Calibri"/>
                <a:cs typeface="Calibri"/>
              </a:rPr>
              <a:t>HTML-</a:t>
            </a:r>
            <a:r>
              <a:rPr dirty="0" sz="2600" spc="-25">
                <a:latin typeface="Calibri"/>
                <a:cs typeface="Calibri"/>
              </a:rPr>
              <a:t>HyperText</a:t>
            </a:r>
            <a:r>
              <a:rPr dirty="0" sz="2600" spc="-8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Markup</a:t>
            </a:r>
            <a:r>
              <a:rPr dirty="0" sz="2600" spc="-8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Language.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9060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latin typeface="Calibri"/>
                <a:cs typeface="Calibri"/>
              </a:rPr>
              <a:t>В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HTML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версии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1.0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были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реализованы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все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элементы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разметки, </a:t>
            </a:r>
            <a:r>
              <a:rPr dirty="0" sz="2600">
                <a:latin typeface="Calibri"/>
                <a:cs typeface="Calibri"/>
              </a:rPr>
              <a:t>связанные</a:t>
            </a:r>
            <a:r>
              <a:rPr dirty="0" sz="2600" spc="-8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с</a:t>
            </a:r>
            <a:r>
              <a:rPr dirty="0" sz="2600" spc="-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выделением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параграфов,</a:t>
            </a:r>
            <a:r>
              <a:rPr dirty="0" sz="2600" spc="-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шрифтов,</a:t>
            </a:r>
            <a:r>
              <a:rPr dirty="0" sz="2600" spc="-7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стилей</a:t>
            </a:r>
            <a:r>
              <a:rPr dirty="0" sz="2600" spc="-8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и</a:t>
            </a:r>
            <a:r>
              <a:rPr dirty="0" sz="2600" spc="-8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т.п.,</a:t>
            </a:r>
            <a:r>
              <a:rPr dirty="0" sz="2600" spc="-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т.к.</a:t>
            </a:r>
            <a:r>
              <a:rPr dirty="0" sz="2600" spc="-80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уже </a:t>
            </a:r>
            <a:r>
              <a:rPr dirty="0" sz="2600">
                <a:latin typeface="Calibri"/>
                <a:cs typeface="Calibri"/>
              </a:rPr>
              <a:t>первая</a:t>
            </a:r>
            <a:r>
              <a:rPr dirty="0" sz="2600" spc="-8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реализация</a:t>
            </a:r>
            <a:r>
              <a:rPr dirty="0" sz="2600" spc="-9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подразумевала</a:t>
            </a:r>
            <a:r>
              <a:rPr dirty="0" sz="2600" spc="-8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графический</a:t>
            </a:r>
            <a:r>
              <a:rPr dirty="0" sz="2600" spc="-9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интерфейс.</a:t>
            </a:r>
            <a:r>
              <a:rPr dirty="0" sz="2600" spc="-9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Важным компонентом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языка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стало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описание</a:t>
            </a:r>
            <a:r>
              <a:rPr dirty="0" sz="2600" spc="-8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гипертекстовых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ссылок,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графики</a:t>
            </a:r>
            <a:r>
              <a:rPr dirty="0" sz="2600" spc="-80">
                <a:latin typeface="Calibri"/>
                <a:cs typeface="Calibri"/>
              </a:rPr>
              <a:t> </a:t>
            </a:r>
            <a:r>
              <a:rPr dirty="0" sz="2600" spc="-50">
                <a:latin typeface="Calibri"/>
                <a:cs typeface="Calibri"/>
              </a:rPr>
              <a:t>и </a:t>
            </a:r>
            <a:r>
              <a:rPr dirty="0" sz="2600">
                <a:latin typeface="Calibri"/>
                <a:cs typeface="Calibri"/>
              </a:rPr>
              <a:t>обеспечение</a:t>
            </a:r>
            <a:r>
              <a:rPr dirty="0" sz="2600" spc="-8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возможности</a:t>
            </a:r>
            <a:r>
              <a:rPr dirty="0" sz="2600" spc="-9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поиска</a:t>
            </a:r>
            <a:r>
              <a:rPr dirty="0" sz="2600" spc="-8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по</a:t>
            </a:r>
            <a:r>
              <a:rPr dirty="0" sz="2600" spc="-8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ключевым</a:t>
            </a:r>
            <a:r>
              <a:rPr dirty="0" sz="2600" spc="-9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словам.</a:t>
            </a:r>
            <a:endParaRPr sz="2600">
              <a:latin typeface="Calibri"/>
              <a:cs typeface="Calibri"/>
            </a:endParaRPr>
          </a:p>
          <a:p>
            <a:pPr marL="241300" marR="81280" indent="-228600">
              <a:lnSpc>
                <a:spcPct val="8980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latin typeface="Calibri"/>
                <a:cs typeface="Calibri"/>
              </a:rPr>
              <a:t>В</a:t>
            </a:r>
            <a:r>
              <a:rPr dirty="0" sz="2600" spc="-8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качестве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базы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для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разработки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языка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гипертекстовой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разметки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HTML </a:t>
            </a:r>
            <a:r>
              <a:rPr dirty="0" sz="2600">
                <a:latin typeface="Calibri"/>
                <a:cs typeface="Calibri"/>
              </a:rPr>
              <a:t>был</a:t>
            </a:r>
            <a:r>
              <a:rPr dirty="0" sz="2600" spc="-7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выбран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SGML</a:t>
            </a:r>
            <a:r>
              <a:rPr dirty="0" sz="2600" spc="-7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(Standard</a:t>
            </a:r>
            <a:r>
              <a:rPr dirty="0" sz="2600" spc="-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Generalised</a:t>
            </a:r>
            <a:r>
              <a:rPr dirty="0" sz="2600" spc="-7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Markup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Language</a:t>
            </a:r>
            <a:r>
              <a:rPr dirty="0" sz="2600" spc="-80">
                <a:latin typeface="Calibri"/>
                <a:cs typeface="Calibri"/>
              </a:rPr>
              <a:t> </a:t>
            </a:r>
            <a:r>
              <a:rPr dirty="0" sz="2600" spc="-50">
                <a:latin typeface="Calibri"/>
                <a:cs typeface="Calibri"/>
              </a:rPr>
              <a:t>– </a:t>
            </a:r>
            <a:r>
              <a:rPr dirty="0" sz="2600">
                <a:latin typeface="Calibri"/>
                <a:cs typeface="Calibri"/>
              </a:rPr>
              <a:t>стандартный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общий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язык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разметки).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 spc="-45">
                <a:latin typeface="Calibri"/>
                <a:cs typeface="Calibri"/>
              </a:rPr>
              <a:t>Тим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Бернерс-</a:t>
            </a:r>
            <a:r>
              <a:rPr dirty="0" sz="2600">
                <a:latin typeface="Calibri"/>
                <a:cs typeface="Calibri"/>
              </a:rPr>
              <a:t>Ли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описал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HTML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 spc="-50">
                <a:latin typeface="Calibri"/>
                <a:cs typeface="Calibri"/>
              </a:rPr>
              <a:t>в </a:t>
            </a:r>
            <a:r>
              <a:rPr dirty="0" sz="2600">
                <a:latin typeface="Calibri"/>
                <a:cs typeface="Calibri"/>
              </a:rPr>
              <a:t>терминах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SGML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как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описывают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языки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программирования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в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терминах </a:t>
            </a:r>
            <a:r>
              <a:rPr dirty="0" sz="2600">
                <a:latin typeface="Calibri"/>
                <a:cs typeface="Calibri"/>
              </a:rPr>
              <a:t>формы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Бекуса-Наура.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URI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69871"/>
            <a:ext cx="957707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900">
                <a:latin typeface="Calibri"/>
                <a:cs typeface="Calibri"/>
              </a:rPr>
              <a:t>Вторым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важным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компонентом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WWW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стал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универсальный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способ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адресации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ресурсов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URI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16939" y="1934464"/>
            <a:ext cx="5767070" cy="134556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409"/>
              </a:spcBef>
            </a:pPr>
            <a:r>
              <a:rPr dirty="0" sz="1900" spc="-10">
                <a:latin typeface="Calibri"/>
                <a:cs typeface="Calibri"/>
              </a:rPr>
              <a:t>(Universal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Resource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Identifier).</a:t>
            </a:r>
            <a:endParaRPr sz="19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900">
                <a:latin typeface="Calibri"/>
                <a:cs typeface="Calibri"/>
              </a:rPr>
              <a:t>Кроме</a:t>
            </a:r>
            <a:r>
              <a:rPr dirty="0" sz="1900" spc="-6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термина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URI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можно</a:t>
            </a:r>
            <a:r>
              <a:rPr dirty="0" sz="1900" spc="-6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также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встретить</a:t>
            </a:r>
            <a:r>
              <a:rPr dirty="0" sz="1900" spc="-6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термины:</a:t>
            </a:r>
            <a:endParaRPr sz="1900">
              <a:latin typeface="Calibri"/>
              <a:cs typeface="Calibri"/>
            </a:endParaRPr>
          </a:p>
          <a:p>
            <a:pPr marL="239395" indent="-226695">
              <a:lnSpc>
                <a:spcPct val="100000"/>
              </a:lnSpc>
              <a:spcBef>
                <a:spcPts val="315"/>
              </a:spcBef>
              <a:buChar char="–"/>
              <a:tabLst>
                <a:tab pos="239395" algn="l"/>
              </a:tabLst>
            </a:pPr>
            <a:r>
              <a:rPr dirty="0" sz="1900">
                <a:latin typeface="Calibri"/>
                <a:cs typeface="Calibri"/>
              </a:rPr>
              <a:t>URL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(Universal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Resource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Locator),</a:t>
            </a:r>
            <a:endParaRPr sz="1900">
              <a:latin typeface="Calibri"/>
              <a:cs typeface="Calibri"/>
            </a:endParaRPr>
          </a:p>
          <a:p>
            <a:pPr marL="239395" indent="-226695">
              <a:lnSpc>
                <a:spcPct val="100000"/>
              </a:lnSpc>
              <a:spcBef>
                <a:spcPts val="335"/>
              </a:spcBef>
              <a:buChar char="–"/>
              <a:tabLst>
                <a:tab pos="239395" algn="l"/>
              </a:tabLst>
            </a:pPr>
            <a:r>
              <a:rPr dirty="0" sz="1900">
                <a:latin typeface="Calibri"/>
                <a:cs typeface="Calibri"/>
              </a:rPr>
              <a:t>URN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(Universal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Resource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Name).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16939" y="3293871"/>
            <a:ext cx="1021588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900">
                <a:latin typeface="Calibri"/>
                <a:cs typeface="Calibri"/>
              </a:rPr>
              <a:t>Наиболее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общим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термином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является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URI,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который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может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быть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или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URL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или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URN.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В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соответствии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45539" y="3498088"/>
            <a:ext cx="876427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Calibri"/>
                <a:cs typeface="Calibri"/>
              </a:rPr>
              <a:t>со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спецификацией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URL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определяет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ресурс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по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механизму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доступа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к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ресурсу,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а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URN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по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45539" y="3699255"/>
            <a:ext cx="414718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10">
                <a:latin typeface="Calibri"/>
                <a:cs typeface="Calibri"/>
              </a:rPr>
              <a:t>уникальному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имени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(это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не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имя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файла).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16939" y="4031488"/>
            <a:ext cx="99561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900">
                <a:latin typeface="Calibri"/>
                <a:cs typeface="Calibri"/>
              </a:rPr>
              <a:t>В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результате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терминологической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путаницы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термины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URI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и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URL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часто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стали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использоваться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как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45539" y="4232655"/>
            <a:ext cx="95059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Calibri"/>
                <a:cs typeface="Calibri"/>
              </a:rPr>
              <a:t>синонимы.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Термин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URN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используется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достаточно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редко.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Некоторое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применение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он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нашел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50">
                <a:latin typeface="Calibri"/>
                <a:cs typeface="Calibri"/>
              </a:rPr>
              <a:t>в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45539" y="4436872"/>
            <a:ext cx="1736089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10">
                <a:latin typeface="Calibri"/>
                <a:cs typeface="Calibri"/>
              </a:rPr>
              <a:t>технологии</a:t>
            </a:r>
            <a:r>
              <a:rPr dirty="0" sz="1900" spc="-20">
                <a:latin typeface="Calibri"/>
                <a:cs typeface="Calibri"/>
              </a:rPr>
              <a:t> XML.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1540" y="4559300"/>
            <a:ext cx="6908800" cy="22351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URI</a:t>
            </a:r>
            <a:r>
              <a:rPr dirty="0" spc="-70"/>
              <a:t> </a:t>
            </a:r>
            <a:r>
              <a:rPr dirty="0"/>
              <a:t>–</a:t>
            </a:r>
            <a:r>
              <a:rPr dirty="0" spc="-70"/>
              <a:t> </a:t>
            </a:r>
            <a:r>
              <a:rPr dirty="0"/>
              <a:t>схема</a:t>
            </a:r>
            <a:r>
              <a:rPr dirty="0" spc="-65"/>
              <a:t> </a:t>
            </a:r>
            <a:r>
              <a:rPr dirty="0" spc="-20"/>
              <a:t>HTTP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pc="-10"/>
              <a:t>http://</a:t>
            </a:r>
            <a:r>
              <a:rPr dirty="0" spc="-45"/>
              <a:t> </a:t>
            </a:r>
            <a:r>
              <a:rPr dirty="0"/>
              <a:t>хост</a:t>
            </a:r>
            <a:r>
              <a:rPr dirty="0" spc="-40"/>
              <a:t> </a:t>
            </a:r>
            <a:r>
              <a:rPr dirty="0"/>
              <a:t>:</a:t>
            </a:r>
            <a:r>
              <a:rPr dirty="0" spc="-40"/>
              <a:t> </a:t>
            </a:r>
            <a:r>
              <a:rPr dirty="0"/>
              <a:t>порт</a:t>
            </a:r>
            <a:r>
              <a:rPr dirty="0" spc="-35"/>
              <a:t> </a:t>
            </a:r>
            <a:r>
              <a:rPr dirty="0"/>
              <a:t>/</a:t>
            </a:r>
            <a:r>
              <a:rPr dirty="0" spc="-45"/>
              <a:t> </a:t>
            </a:r>
            <a:r>
              <a:rPr dirty="0"/>
              <a:t>путь</a:t>
            </a:r>
            <a:r>
              <a:rPr dirty="0" spc="-40"/>
              <a:t> </a:t>
            </a:r>
            <a:r>
              <a:rPr dirty="0"/>
              <a:t>и</a:t>
            </a:r>
            <a:r>
              <a:rPr dirty="0" spc="-50"/>
              <a:t> </a:t>
            </a:r>
            <a:r>
              <a:rPr dirty="0"/>
              <a:t>имя</a:t>
            </a:r>
            <a:r>
              <a:rPr dirty="0" spc="-40"/>
              <a:t> </a:t>
            </a:r>
            <a:r>
              <a:rPr dirty="0"/>
              <a:t>файла</a:t>
            </a:r>
            <a:r>
              <a:rPr dirty="0" spc="-40"/>
              <a:t> </a:t>
            </a:r>
            <a:r>
              <a:rPr dirty="0"/>
              <a:t>?</a:t>
            </a:r>
            <a:r>
              <a:rPr dirty="0" spc="-50"/>
              <a:t> </a:t>
            </a:r>
            <a:r>
              <a:rPr dirty="0"/>
              <a:t>параметры</a:t>
            </a:r>
            <a:r>
              <a:rPr dirty="0" spc="-35"/>
              <a:t> </a:t>
            </a:r>
            <a:r>
              <a:rPr dirty="0"/>
              <a:t>#</a:t>
            </a:r>
            <a:r>
              <a:rPr dirty="0" spc="-40"/>
              <a:t> </a:t>
            </a:r>
            <a:r>
              <a:rPr dirty="0"/>
              <a:t>якорь</a:t>
            </a:r>
            <a:r>
              <a:rPr dirty="0" spc="-40"/>
              <a:t> </a:t>
            </a:r>
            <a:r>
              <a:rPr dirty="0" spc="-10"/>
              <a:t>гиперссылки</a:t>
            </a:r>
          </a:p>
          <a:p>
            <a:pPr>
              <a:lnSpc>
                <a:spcPct val="100000"/>
              </a:lnSpc>
              <a:spcBef>
                <a:spcPts val="1310"/>
              </a:spcBef>
              <a:buFont typeface="Arial MT"/>
              <a:buChar char="•"/>
            </a:p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pc="-10"/>
              <a:t>Пример:</a:t>
            </a:r>
          </a:p>
          <a:p>
            <a:pPr marL="12700" marR="5924550">
              <a:lnSpc>
                <a:spcPts val="3910"/>
              </a:lnSpc>
              <a:spcBef>
                <a:spcPts val="140"/>
              </a:spcBef>
            </a:pPr>
            <a:r>
              <a:rPr dirty="0" spc="-10"/>
              <a:t>http://</a:t>
            </a:r>
            <a:r>
              <a:rPr dirty="0" spc="-85"/>
              <a:t> </a:t>
            </a:r>
            <a:r>
              <a:rPr dirty="0"/>
              <a:t>127.0.0.1</a:t>
            </a:r>
            <a:r>
              <a:rPr dirty="0" spc="-85"/>
              <a:t> </a:t>
            </a:r>
            <a:r>
              <a:rPr dirty="0" spc="-10"/>
              <a:t>:8080/index.html </a:t>
            </a:r>
            <a:r>
              <a:rPr dirty="0" spc="-10">
                <a:hlinkClick r:id="rId2"/>
              </a:rPr>
              <a:t>http://localhost:8080/file.html</a:t>
            </a:r>
          </a:p>
          <a:p>
            <a:pPr>
              <a:lnSpc>
                <a:spcPct val="100000"/>
              </a:lnSpc>
              <a:spcBef>
                <a:spcPts val="1055"/>
              </a:spcBef>
            </a:pPr>
          </a:p>
          <a:p>
            <a:pPr marL="12700">
              <a:lnSpc>
                <a:spcPct val="100000"/>
              </a:lnSpc>
            </a:pPr>
            <a:r>
              <a:rPr dirty="0" spc="-10">
                <a:hlinkClick r:id="rId3"/>
              </a:rPr>
              <a:t>http://iu5.bmstu.ru:8080/cat1/cat2/script.asp?param1=1&amp;param2=2#anchor1</a:t>
            </a:r>
          </a:p>
          <a:p>
            <a:pPr>
              <a:lnSpc>
                <a:spcPct val="100000"/>
              </a:lnSpc>
              <a:spcBef>
                <a:spcPts val="305"/>
              </a:spcBef>
            </a:p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/>
              <a:t>Порт</a:t>
            </a:r>
            <a:r>
              <a:rPr dirty="0" spc="-50"/>
              <a:t> </a:t>
            </a:r>
            <a:r>
              <a:rPr dirty="0"/>
              <a:t>по</a:t>
            </a:r>
            <a:r>
              <a:rPr dirty="0" spc="-50"/>
              <a:t> </a:t>
            </a:r>
            <a:r>
              <a:rPr dirty="0"/>
              <a:t>умолчанию</a:t>
            </a:r>
            <a:r>
              <a:rPr dirty="0" spc="-55"/>
              <a:t> </a:t>
            </a:r>
            <a:r>
              <a:rPr dirty="0"/>
              <a:t>–</a:t>
            </a:r>
            <a:r>
              <a:rPr dirty="0" spc="-50"/>
              <a:t> </a:t>
            </a:r>
            <a:r>
              <a:rPr dirty="0" spc="-25"/>
              <a:t>80.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HTTP</a:t>
            </a:r>
            <a:r>
              <a:rPr dirty="0" spc="-10"/>
              <a:t> request/response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4920" y="1646956"/>
            <a:ext cx="7772400" cy="470867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916939" y="1708404"/>
            <a:ext cx="2201545" cy="3643629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90"/>
              </a:spcBef>
              <a:buFont typeface="Microsoft Sans Serif"/>
              <a:buChar char="•"/>
              <a:tabLst>
                <a:tab pos="240665" algn="l"/>
              </a:tabLst>
            </a:pPr>
            <a:r>
              <a:rPr dirty="0" sz="2000" spc="-10">
                <a:latin typeface="Calibri"/>
                <a:cs typeface="Calibri"/>
              </a:rPr>
              <a:t>Методы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2000" spc="-50">
                <a:latin typeface="Calibri"/>
                <a:cs typeface="Calibri"/>
              </a:rPr>
              <a:t>GET,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POST,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PUT,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2000">
              <a:latin typeface="Calibri"/>
              <a:cs typeface="Calibri"/>
            </a:endParaRPr>
          </a:p>
          <a:p>
            <a:pPr marL="12700" marR="212725" indent="227965">
              <a:lnSpc>
                <a:spcPct val="134000"/>
              </a:lnSpc>
              <a:spcBef>
                <a:spcPts val="5"/>
              </a:spcBef>
              <a:buFont typeface="Microsoft Sans Serif"/>
              <a:buChar char="•"/>
              <a:tabLst>
                <a:tab pos="240665" algn="l"/>
              </a:tabLst>
            </a:pPr>
            <a:r>
              <a:rPr dirty="0" sz="2000">
                <a:latin typeface="Calibri"/>
                <a:cs typeface="Calibri"/>
              </a:rPr>
              <a:t>Коды</a:t>
            </a:r>
            <a:r>
              <a:rPr dirty="0" sz="2000" spc="-1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состояний </a:t>
            </a:r>
            <a:r>
              <a:rPr dirty="0" sz="2000">
                <a:latin typeface="Calibri"/>
                <a:cs typeface="Calibri"/>
              </a:rPr>
              <a:t>200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OK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>
                <a:latin typeface="Calibri"/>
                <a:cs typeface="Calibri"/>
              </a:rPr>
              <a:t>404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Found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2000">
              <a:latin typeface="Calibri"/>
              <a:cs typeface="Calibri"/>
            </a:endParaRPr>
          </a:p>
          <a:p>
            <a:pPr marL="12700" marR="5080" indent="227965">
              <a:lnSpc>
                <a:spcPct val="129000"/>
              </a:lnSpc>
              <a:buFont typeface="Microsoft Sans Serif"/>
              <a:buChar char="•"/>
              <a:tabLst>
                <a:tab pos="240665" algn="l"/>
              </a:tabLst>
            </a:pPr>
            <a:r>
              <a:rPr dirty="0" sz="2000" spc="-10">
                <a:latin typeface="Calibri"/>
                <a:cs typeface="Calibri"/>
              </a:rPr>
              <a:t>Заголовки </a:t>
            </a:r>
            <a:r>
              <a:rPr dirty="0" sz="2000">
                <a:latin typeface="Calibri"/>
                <a:cs typeface="Calibri"/>
              </a:rPr>
              <a:t>параметр: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значение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Figma</a:t>
            </a:r>
            <a:r>
              <a:rPr dirty="0" spc="-10"/>
              <a:t> </a:t>
            </a:r>
            <a:r>
              <a:rPr dirty="0"/>
              <a:t>и</a:t>
            </a:r>
            <a:r>
              <a:rPr dirty="0" spc="-10"/>
              <a:t> </a:t>
            </a:r>
            <a:r>
              <a:rPr dirty="0" spc="-25"/>
              <a:t>CSS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95779"/>
            <a:ext cx="3942715" cy="249745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Дизайн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первых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3 </a:t>
            </a:r>
            <a:r>
              <a:rPr dirty="0" sz="2800">
                <a:latin typeface="Calibri"/>
                <a:cs typeface="Calibri"/>
              </a:rPr>
              <a:t>страниц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приложения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вы </a:t>
            </a:r>
            <a:r>
              <a:rPr dirty="0" sz="2800">
                <a:latin typeface="Calibri"/>
                <a:cs typeface="Calibri"/>
              </a:rPr>
              <a:t>создаете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в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Figma</a:t>
            </a:r>
            <a:endParaRPr sz="2800">
              <a:latin typeface="Calibri"/>
              <a:cs typeface="Calibri"/>
            </a:endParaRPr>
          </a:p>
          <a:p>
            <a:pPr marL="241300" marR="19685" indent="-228600">
              <a:lnSpc>
                <a:spcPts val="3000"/>
              </a:lnSpc>
              <a:spcBef>
                <a:spcPts val="1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Затем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стили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ваших </a:t>
            </a:r>
            <a:r>
              <a:rPr dirty="0" sz="2800">
                <a:latin typeface="Calibri"/>
                <a:cs typeface="Calibri"/>
              </a:rPr>
              <a:t>карточек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вы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переносите </a:t>
            </a:r>
            <a:r>
              <a:rPr dirty="0" sz="2800">
                <a:latin typeface="Calibri"/>
                <a:cs typeface="Calibri"/>
              </a:rPr>
              <a:t>в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CSS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вашего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проекта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4615" y="1027906"/>
            <a:ext cx="6180256" cy="467987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470" y="4531733"/>
            <a:ext cx="4982965" cy="21618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Дизайн</a:t>
            </a:r>
            <a:r>
              <a:rPr dirty="0" spc="-40"/>
              <a:t> </a:t>
            </a:r>
            <a:r>
              <a:rPr dirty="0" spc="-10"/>
              <a:t>приложения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362" y="1901444"/>
            <a:ext cx="3350895" cy="228409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39395" marR="5080" indent="-227329">
              <a:lnSpc>
                <a:spcPct val="88700"/>
              </a:lnSpc>
              <a:spcBef>
                <a:spcPts val="42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400" spc="70">
                <a:latin typeface="Trebuchet MS"/>
                <a:cs typeface="Trebuchet MS"/>
              </a:rPr>
              <a:t>Работа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над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дизайном </a:t>
            </a:r>
            <a:r>
              <a:rPr dirty="0" sz="2400" spc="-10">
                <a:latin typeface="Trebuchet MS"/>
                <a:cs typeface="Trebuchet MS"/>
              </a:rPr>
              <a:t>	</a:t>
            </a:r>
            <a:r>
              <a:rPr dirty="0" sz="2400">
                <a:latin typeface="Trebuchet MS"/>
                <a:cs typeface="Trebuchet MS"/>
              </a:rPr>
              <a:t>приложения</a:t>
            </a:r>
            <a:r>
              <a:rPr dirty="0" sz="2400" spc="140">
                <a:latin typeface="Trebuchet MS"/>
                <a:cs typeface="Trebuchet MS"/>
              </a:rPr>
              <a:t> </a:t>
            </a:r>
            <a:r>
              <a:rPr dirty="0" sz="2400" spc="45">
                <a:latin typeface="Trebuchet MS"/>
                <a:cs typeface="Trebuchet MS"/>
              </a:rPr>
              <a:t>с </a:t>
            </a:r>
            <a:r>
              <a:rPr dirty="0" sz="2400" spc="45">
                <a:latin typeface="Trebuchet MS"/>
                <a:cs typeface="Trebuchet MS"/>
              </a:rPr>
              <a:t>	</a:t>
            </a:r>
            <a:r>
              <a:rPr dirty="0" sz="2400">
                <a:latin typeface="Trebuchet MS"/>
                <a:cs typeface="Trebuchet MS"/>
              </a:rPr>
              <a:t>первого</a:t>
            </a:r>
            <a:r>
              <a:rPr dirty="0" sz="2400" spc="16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занятия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60"/>
              </a:spcBef>
              <a:buFont typeface="Arial MT"/>
              <a:buChar char="•"/>
            </a:pPr>
            <a:endParaRPr sz="2400">
              <a:latin typeface="Trebuchet MS"/>
              <a:cs typeface="Trebuchet MS"/>
            </a:endParaRPr>
          </a:p>
          <a:p>
            <a:pPr marL="239395" marR="8890" indent="-227329">
              <a:lnSpc>
                <a:spcPts val="2590"/>
              </a:lnSpc>
              <a:buFont typeface="Arial MT"/>
              <a:buChar char="•"/>
              <a:tabLst>
                <a:tab pos="240665" algn="l"/>
              </a:tabLst>
            </a:pPr>
            <a:r>
              <a:rPr dirty="0" sz="2400" spc="45">
                <a:latin typeface="Trebuchet MS"/>
                <a:cs typeface="Trebuchet MS"/>
              </a:rPr>
              <a:t>Цветовая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схема. </a:t>
            </a:r>
            <a:r>
              <a:rPr dirty="0" sz="2400" spc="-10">
                <a:latin typeface="Trebuchet MS"/>
                <a:cs typeface="Trebuchet MS"/>
              </a:rPr>
              <a:t>	</a:t>
            </a:r>
            <a:r>
              <a:rPr dirty="0" u="sng" sz="2400" spc="-6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https://colorscheme.ru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4816" y="1528616"/>
            <a:ext cx="7772400" cy="49453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Real-</a:t>
            </a:r>
            <a:r>
              <a:rPr dirty="0"/>
              <a:t>time</a:t>
            </a:r>
            <a:r>
              <a:rPr dirty="0" spc="-50"/>
              <a:t> </a:t>
            </a:r>
            <a:r>
              <a:rPr dirty="0" spc="-25"/>
              <a:t>web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16532"/>
            <a:ext cx="2801620" cy="3338829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20">
                <a:latin typeface="Calibri"/>
                <a:cs typeface="Calibri"/>
              </a:rPr>
              <a:t>Ajax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20">
                <a:latin typeface="Calibri"/>
                <a:cs typeface="Calibri"/>
              </a:rPr>
              <a:t>Push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10">
                <a:latin typeface="Calibri"/>
                <a:cs typeface="Calibri"/>
              </a:rPr>
              <a:t>WebSocket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35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Подробнее </a:t>
            </a:r>
            <a:r>
              <a:rPr dirty="0" sz="2800">
                <a:latin typeface="Calibri"/>
                <a:cs typeface="Calibri"/>
              </a:rPr>
              <a:t>остановимся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на </a:t>
            </a:r>
            <a:r>
              <a:rPr dirty="0" sz="2800">
                <a:latin typeface="Calibri"/>
                <a:cs typeface="Calibri"/>
              </a:rPr>
              <a:t>курсовой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весной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2736" y="1825625"/>
            <a:ext cx="7772400" cy="395028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Итоговое</a:t>
            </a:r>
            <a:r>
              <a:rPr dirty="0" spc="-190"/>
              <a:t> </a:t>
            </a:r>
            <a:r>
              <a:rPr dirty="0"/>
              <a:t>приложение</a:t>
            </a:r>
            <a:r>
              <a:rPr dirty="0" spc="-190"/>
              <a:t> </a:t>
            </a:r>
            <a:r>
              <a:rPr dirty="0" spc="-10"/>
              <a:t>курса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807971"/>
            <a:ext cx="4356100" cy="461581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0" marR="5080" indent="-228600">
              <a:lnSpc>
                <a:spcPct val="891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200">
                <a:latin typeface="Calibri"/>
                <a:cs typeface="Calibri"/>
              </a:rPr>
              <a:t>Вам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требуется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разработать приложение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для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работы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 spc="-50">
                <a:latin typeface="Calibri"/>
                <a:cs typeface="Calibri"/>
              </a:rPr>
              <a:t>с </a:t>
            </a:r>
            <a:r>
              <a:rPr dirty="0" sz="2200">
                <a:latin typeface="Calibri"/>
                <a:cs typeface="Calibri"/>
              </a:rPr>
              <a:t>заявками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на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услуги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по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вашей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теме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200">
                <a:latin typeface="Calibri"/>
                <a:cs typeface="Calibri"/>
              </a:rPr>
              <a:t>У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всех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один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и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тот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же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движок</a:t>
            </a:r>
            <a:endParaRPr sz="2200">
              <a:latin typeface="Calibri"/>
              <a:cs typeface="Calibri"/>
            </a:endParaRPr>
          </a:p>
          <a:p>
            <a:pPr marL="241300" marR="741680" indent="-228600">
              <a:lnSpc>
                <a:spcPts val="240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200">
                <a:latin typeface="Calibri"/>
                <a:cs typeface="Calibri"/>
              </a:rPr>
              <a:t>В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этом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примере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услуги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–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это </a:t>
            </a:r>
            <a:r>
              <a:rPr dirty="0" sz="2200">
                <a:latin typeface="Calibri"/>
                <a:cs typeface="Calibri"/>
              </a:rPr>
              <a:t>документы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по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ВОВ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10"/>
              </a:spcBef>
              <a:buFont typeface="Arial MT"/>
              <a:buChar char="•"/>
            </a:pPr>
            <a:endParaRPr sz="2200">
              <a:latin typeface="Calibri"/>
              <a:cs typeface="Calibri"/>
            </a:endParaRPr>
          </a:p>
          <a:p>
            <a:pPr marL="241300" marR="135890" indent="-228600">
              <a:lnSpc>
                <a:spcPts val="24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200">
                <a:latin typeface="Calibri"/>
                <a:cs typeface="Calibri"/>
              </a:rPr>
              <a:t>В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первой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лабораторной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нужно </a:t>
            </a:r>
            <a:r>
              <a:rPr dirty="0" sz="2200">
                <a:latin typeface="Calibri"/>
                <a:cs typeface="Calibri"/>
              </a:rPr>
              <a:t>реализовать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три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страницы: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все </a:t>
            </a:r>
            <a:r>
              <a:rPr dirty="0" sz="2200">
                <a:latin typeface="Calibri"/>
                <a:cs typeface="Calibri"/>
              </a:rPr>
              <a:t>услуги,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одна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услуга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и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одна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заявка (корзина)</a:t>
            </a:r>
            <a:endParaRPr sz="2200">
              <a:latin typeface="Calibri"/>
              <a:cs typeface="Calibri"/>
            </a:endParaRPr>
          </a:p>
          <a:p>
            <a:pPr marL="241300" marR="57150" indent="-228600">
              <a:lnSpc>
                <a:spcPts val="2400"/>
              </a:lnSpc>
              <a:spcBef>
                <a:spcPts val="9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200">
                <a:latin typeface="Calibri"/>
                <a:cs typeface="Calibri"/>
              </a:rPr>
              <a:t>Пока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только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просмотр, </a:t>
            </a:r>
            <a:r>
              <a:rPr dirty="0" sz="2200">
                <a:latin typeface="Calibri"/>
                <a:cs typeface="Calibri"/>
              </a:rPr>
              <a:t>редактирование</a:t>
            </a:r>
            <a:r>
              <a:rPr dirty="0" sz="2200" spc="-9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добавится</a:t>
            </a:r>
            <a:r>
              <a:rPr dirty="0" sz="2200" spc="-1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позже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2473" y="1825625"/>
            <a:ext cx="6398840" cy="41432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Web-</a:t>
            </a:r>
            <a:r>
              <a:rPr dirty="0" spc="-10"/>
              <a:t>фреймворки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42947"/>
            <a:ext cx="9636760" cy="2436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>
                <a:latin typeface="Calibri"/>
                <a:cs typeface="Calibri"/>
              </a:rPr>
              <a:t>Клиентские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фреймворки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(Angular,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React,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Vue)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50"/>
              </a:lnSpc>
              <a:spcBef>
                <a:spcPts val="120"/>
              </a:spcBef>
            </a:pPr>
            <a:r>
              <a:rPr dirty="0" sz="2400" spc="-10">
                <a:latin typeface="Calibri"/>
                <a:cs typeface="Calibri"/>
              </a:rPr>
              <a:t>Предназначены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для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разработки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SPA.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Реализуют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концепцию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«толстого»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72500"/>
              </a:lnSpc>
              <a:spcBef>
                <a:spcPts val="360"/>
              </a:spcBef>
            </a:pPr>
            <a:r>
              <a:rPr dirty="0" sz="2400">
                <a:latin typeface="Calibri"/>
                <a:cs typeface="Calibri"/>
              </a:rPr>
              <a:t>клиента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«тонкого»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сервера.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Основная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функциональность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реализована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с </a:t>
            </a:r>
            <a:r>
              <a:rPr dirty="0" sz="2400" spc="-10">
                <a:latin typeface="Calibri"/>
                <a:cs typeface="Calibri"/>
              </a:rPr>
              <a:t>использованием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JavaScript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(и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транспилиуемых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него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языков).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buFont typeface="Arial MT"/>
              <a:buChar char="•"/>
              <a:tabLst>
                <a:tab pos="240029" algn="l"/>
              </a:tabLst>
            </a:pPr>
            <a:r>
              <a:rPr dirty="0" sz="2400">
                <a:latin typeface="Calibri"/>
                <a:cs typeface="Calibri"/>
              </a:rPr>
              <a:t>Серверные</a:t>
            </a:r>
            <a:r>
              <a:rPr dirty="0" sz="2400" spc="-114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фреймворки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-10">
                <a:latin typeface="Calibri"/>
                <a:cs typeface="Calibri"/>
              </a:rPr>
              <a:t>Предназначены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для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разработки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приложений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на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стороне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веб-сервера.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16939" y="4044188"/>
            <a:ext cx="99352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Реализуют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концепцию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«тонкого»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клиента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и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«толстого»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сервера.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Используют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16939" y="4269739"/>
            <a:ext cx="9218295" cy="1193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традиционные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языки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веб-</a:t>
            </a:r>
            <a:r>
              <a:rPr dirty="0" sz="2400">
                <a:latin typeface="Calibri"/>
                <a:cs typeface="Calibri"/>
              </a:rPr>
              <a:t>разработки: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Python,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70">
                <a:latin typeface="Calibri"/>
                <a:cs typeface="Calibri"/>
              </a:rPr>
              <a:t>PHP,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Ruby,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C#,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Java,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Go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... </a:t>
            </a:r>
            <a:r>
              <a:rPr dirty="0" sz="2400" spc="-20">
                <a:latin typeface="Calibri"/>
                <a:cs typeface="Calibri"/>
              </a:rPr>
              <a:t>Подразделяются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на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две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категории: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>
                <a:latin typeface="Calibri"/>
                <a:cs typeface="Calibri"/>
              </a:rPr>
              <a:t>-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Микрофреймворки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(flask)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16939" y="5452364"/>
            <a:ext cx="95059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-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Традиционные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фреймворки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полной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функциональностью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45">
                <a:latin typeface="Calibri"/>
                <a:cs typeface="Calibri"/>
              </a:rPr>
              <a:t>(.NET,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Spring,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16939" y="5705347"/>
            <a:ext cx="9861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Django)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Web</a:t>
            </a:r>
            <a:r>
              <a:rPr dirty="0" spc="-125"/>
              <a:t> </a:t>
            </a:r>
            <a:r>
              <a:rPr dirty="0" spc="-10"/>
              <a:t>разработка</a:t>
            </a:r>
            <a:r>
              <a:rPr dirty="0" spc="-125"/>
              <a:t> </a:t>
            </a:r>
            <a:r>
              <a:rPr dirty="0"/>
              <a:t>на</a:t>
            </a:r>
            <a:r>
              <a:rPr dirty="0" spc="-125"/>
              <a:t> </a:t>
            </a:r>
            <a:r>
              <a:rPr dirty="0" spc="-10"/>
              <a:t>Python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56155"/>
            <a:ext cx="1031176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200" spc="-10">
                <a:latin typeface="Calibri"/>
                <a:cs typeface="Calibri"/>
              </a:rPr>
              <a:t>Интерпретаторы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некоторых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языков,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изначально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ориентированных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на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применение</a:t>
            </a:r>
            <a:r>
              <a:rPr dirty="0" sz="2200" spc="-50">
                <a:latin typeface="Calibri"/>
                <a:cs typeface="Calibri"/>
              </a:rPr>
              <a:t> в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16939" y="1984755"/>
            <a:ext cx="10010140" cy="1198880"/>
          </a:xfrm>
          <a:prstGeom prst="rect">
            <a:avLst/>
          </a:prstGeom>
        </p:spPr>
        <p:txBody>
          <a:bodyPr wrap="square" lIns="0" tIns="107315" rIns="0" bIns="0" rtlCol="0" vert="horz">
            <a:spAutoFit/>
          </a:bodyPr>
          <a:lstStyle/>
          <a:p>
            <a:pPr marL="241300" marR="358775">
              <a:lnSpc>
                <a:spcPct val="71800"/>
              </a:lnSpc>
              <a:spcBef>
                <a:spcPts val="845"/>
              </a:spcBef>
            </a:pPr>
            <a:r>
              <a:rPr dirty="0" sz="2200">
                <a:latin typeface="Calibri"/>
                <a:cs typeface="Calibri"/>
              </a:rPr>
              <a:t>WWW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(например,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PHP),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обладают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встроенным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шаблонизатором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HTML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и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могут непосредственно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использоваться </a:t>
            </a:r>
            <a:r>
              <a:rPr dirty="0" sz="2200">
                <a:latin typeface="Calibri"/>
                <a:cs typeface="Calibri"/>
              </a:rPr>
              <a:t>для</a:t>
            </a:r>
            <a:r>
              <a:rPr dirty="0" sz="2200" spc="-10">
                <a:latin typeface="Calibri"/>
                <a:cs typeface="Calibri"/>
              </a:rPr>
              <a:t> веб-разработки.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ct val="71800"/>
              </a:lnSpc>
              <a:spcBef>
                <a:spcPts val="9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200">
                <a:latin typeface="Calibri"/>
                <a:cs typeface="Calibri"/>
              </a:rPr>
              <a:t>В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отличие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от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таких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языков,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Python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для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веб-</a:t>
            </a:r>
            <a:r>
              <a:rPr dirty="0" sz="2200">
                <a:latin typeface="Calibri"/>
                <a:cs typeface="Calibri"/>
              </a:rPr>
              <a:t>разработки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использует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исключительно фреймворки.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16939" y="3548379"/>
            <a:ext cx="94996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200">
                <a:latin typeface="Calibri"/>
                <a:cs typeface="Calibri"/>
              </a:rPr>
              <a:t>Для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интеграции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с</a:t>
            </a:r>
            <a:r>
              <a:rPr dirty="0" sz="2200" spc="-20">
                <a:latin typeface="Calibri"/>
                <a:cs typeface="Calibri"/>
              </a:rPr>
              <a:t> веб-</a:t>
            </a:r>
            <a:r>
              <a:rPr dirty="0" sz="2200">
                <a:latin typeface="Calibri"/>
                <a:cs typeface="Calibri"/>
              </a:rPr>
              <a:t>серверами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в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Python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используются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спецификация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WSGI,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45539" y="3776979"/>
            <a:ext cx="300799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>
                <a:latin typeface="Calibri"/>
                <a:cs typeface="Calibri"/>
              </a:rPr>
              <a:t>которая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основана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на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CGI.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16939" y="4145788"/>
            <a:ext cx="970026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Calibri"/>
                <a:cs typeface="Calibri"/>
              </a:rPr>
              <a:t>–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В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частности,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для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интеграции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с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веб-</a:t>
            </a:r>
            <a:r>
              <a:rPr dirty="0" sz="2200">
                <a:latin typeface="Calibri"/>
                <a:cs typeface="Calibri"/>
              </a:rPr>
              <a:t>сервером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Apache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разработан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модуль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Apache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16939" y="4343908"/>
            <a:ext cx="8793480" cy="75692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200" spc="-10">
                <a:latin typeface="Calibri"/>
                <a:cs typeface="Calibri"/>
              </a:rPr>
              <a:t>mod_wsgi.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2200">
                <a:latin typeface="Calibri"/>
                <a:cs typeface="Calibri"/>
              </a:rPr>
              <a:t>–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Спецификация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WSGI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включает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такое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важное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понятие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как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«Middleware».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16939" y="5465572"/>
            <a:ext cx="1019619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200">
                <a:latin typeface="Calibri"/>
                <a:cs typeface="Calibri"/>
              </a:rPr>
              <a:t>Дальнейшим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развитием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спецификации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WSGI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является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спецификация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ASGI,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которая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45539" y="5694172"/>
            <a:ext cx="1006411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Calibri"/>
                <a:cs typeface="Calibri"/>
              </a:rPr>
              <a:t>ориентирована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на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разработку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как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синхронных,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так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и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асинхронных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веб-приложений.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498921"/>
            <a:ext cx="456594" cy="45323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4345" y="2499470"/>
            <a:ext cx="457480" cy="45410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95738" y="2498921"/>
            <a:ext cx="454910" cy="45323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569333" y="3272028"/>
            <a:ext cx="2197735" cy="61087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0"/>
              </a:spcBef>
            </a:pPr>
            <a:r>
              <a:rPr dirty="0" sz="2000" spc="-25">
                <a:latin typeface="Microsoft Sans Serif"/>
                <a:cs typeface="Microsoft Sans Serif"/>
              </a:rPr>
              <a:t>Курс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по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глубокому </a:t>
            </a:r>
            <a:r>
              <a:rPr dirty="0" sz="2000" spc="-10">
                <a:latin typeface="Microsoft Sans Serif"/>
                <a:cs typeface="Microsoft Sans Serif"/>
              </a:rPr>
              <a:t>обучению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569333" y="4098035"/>
            <a:ext cx="28517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Microsoft Sans Serif"/>
                <a:cs typeface="Microsoft Sans Serif"/>
              </a:rPr>
              <a:t>Курс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по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web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разработке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569333" y="4924044"/>
            <a:ext cx="944244" cy="87630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 marR="5080">
              <a:lnSpc>
                <a:spcPct val="89500"/>
              </a:lnSpc>
              <a:spcBef>
                <a:spcPts val="350"/>
              </a:spcBef>
            </a:pPr>
            <a:r>
              <a:rPr dirty="0" sz="2000" spc="-10">
                <a:latin typeface="Microsoft Sans Serif"/>
                <a:cs typeface="Microsoft Sans Serif"/>
              </a:rPr>
              <a:t>English Español</a:t>
            </a:r>
            <a:r>
              <a:rPr dirty="0" sz="2000" spc="-25">
                <a:latin typeface="Microsoft YaHei"/>
                <a:cs typeface="Microsoft YaHei"/>
              </a:rPr>
              <a:t>中文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680583" y="4924044"/>
            <a:ext cx="1465580" cy="87630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29845" marR="5080" indent="-17780">
              <a:lnSpc>
                <a:spcPct val="89500"/>
              </a:lnSpc>
              <a:spcBef>
                <a:spcPts val="350"/>
              </a:spcBef>
            </a:pPr>
            <a:r>
              <a:rPr dirty="0" sz="2000" spc="-10">
                <a:latin typeface="Microsoft Sans Serif"/>
                <a:cs typeface="Microsoft Sans Serif"/>
              </a:rPr>
              <a:t>Advanced B1-</a:t>
            </a:r>
            <a:r>
              <a:rPr dirty="0" sz="2000" spc="-25">
                <a:latin typeface="Microsoft Sans Serif"/>
                <a:cs typeface="Microsoft Sans Serif"/>
              </a:rPr>
              <a:t>B2 </a:t>
            </a:r>
            <a:r>
              <a:rPr dirty="0" sz="2000" spc="-20">
                <a:latin typeface="Microsoft Sans Serif"/>
                <a:cs typeface="Microsoft Sans Serif"/>
              </a:rPr>
              <a:t>HSK2-HSK3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333706" y="3272028"/>
            <a:ext cx="25368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Microsoft Sans Serif"/>
                <a:cs typeface="Microsoft Sans Serif"/>
              </a:rPr>
              <a:t>NVIDIA</a:t>
            </a:r>
            <a:r>
              <a:rPr dirty="0" sz="2000" spc="-10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DLI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Certificate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333706" y="3817620"/>
            <a:ext cx="1598930" cy="61087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0"/>
              </a:spcBef>
            </a:pPr>
            <a:r>
              <a:rPr dirty="0" sz="2000" spc="-30">
                <a:latin typeface="Microsoft Sans Serif"/>
                <a:cs typeface="Microsoft Sans Serif"/>
              </a:rPr>
              <a:t>РосЕвроБанк </a:t>
            </a:r>
            <a:r>
              <a:rPr dirty="0" sz="2000" spc="-10">
                <a:latin typeface="Microsoft Sans Serif"/>
                <a:cs typeface="Microsoft Sans Serif"/>
              </a:rPr>
              <a:t>Совкомбанк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333706" y="4643628"/>
            <a:ext cx="27946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Microsoft Sans Serif"/>
                <a:cs typeface="Microsoft Sans Serif"/>
              </a:rPr>
              <a:t>Руководитель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проектов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73218" y="3272028"/>
            <a:ext cx="2807970" cy="61087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0"/>
              </a:spcBef>
            </a:pPr>
            <a:r>
              <a:rPr dirty="0" sz="2000" spc="-10">
                <a:latin typeface="Microsoft Sans Serif"/>
                <a:cs typeface="Microsoft Sans Serif"/>
              </a:rPr>
              <a:t>Окончил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МГТУ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им.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Н.Э. </a:t>
            </a:r>
            <a:r>
              <a:rPr dirty="0" sz="2000" spc="-10">
                <a:latin typeface="Microsoft Sans Serif"/>
                <a:cs typeface="Microsoft Sans Serif"/>
              </a:rPr>
              <a:t>Баумана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в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2016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г.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73218" y="4098035"/>
            <a:ext cx="3302000" cy="59880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409"/>
              </a:spcBef>
            </a:pPr>
            <a:r>
              <a:rPr dirty="0" sz="2000">
                <a:latin typeface="Microsoft Sans Serif"/>
                <a:cs typeface="Microsoft Sans Serif"/>
              </a:rPr>
              <a:t>Аспирантуру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МГТУ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им.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Н.Э. </a:t>
            </a:r>
            <a:r>
              <a:rPr dirty="0" sz="2000" spc="-10">
                <a:latin typeface="Microsoft Sans Serif"/>
                <a:cs typeface="Microsoft Sans Serif"/>
              </a:rPr>
              <a:t>Баумана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в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2020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г.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73218" y="4924044"/>
            <a:ext cx="3140710" cy="87630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 marR="5080">
              <a:lnSpc>
                <a:spcPct val="89500"/>
              </a:lnSpc>
              <a:spcBef>
                <a:spcPts val="350"/>
              </a:spcBef>
            </a:pPr>
            <a:r>
              <a:rPr dirty="0" sz="2000" spc="-10">
                <a:latin typeface="Microsoft Sans Serif"/>
                <a:cs typeface="Microsoft Sans Serif"/>
              </a:rPr>
              <a:t>Окончил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магистратуру университет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Glyndwr </a:t>
            </a:r>
            <a:r>
              <a:rPr dirty="0" sz="2000" spc="-25">
                <a:latin typeface="Microsoft Sans Serif"/>
                <a:cs typeface="Microsoft Sans Serif"/>
              </a:rPr>
              <a:t>(Рексем,</a:t>
            </a:r>
            <a:r>
              <a:rPr dirty="0" sz="2000" spc="-9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Великобритания)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71085" y="762076"/>
            <a:ext cx="1269999" cy="1269999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Arial"/>
                <a:cs typeface="Arial"/>
              </a:rPr>
              <a:t>Канев</a:t>
            </a:r>
            <a:r>
              <a:rPr dirty="0" spc="-9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Антон</a:t>
            </a:r>
            <a:r>
              <a:rPr dirty="0" spc="-80" b="1">
                <a:latin typeface="Arial"/>
                <a:cs typeface="Arial"/>
              </a:rPr>
              <a:t> </a:t>
            </a:r>
            <a:r>
              <a:rPr dirty="0" spc="-10" b="1">
                <a:latin typeface="Arial"/>
                <a:cs typeface="Arial"/>
              </a:rPr>
              <a:t>Игоревич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8718243" y="5419852"/>
            <a:ext cx="2819400" cy="69913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 marR="5080">
              <a:lnSpc>
                <a:spcPct val="88100"/>
              </a:lnSpc>
              <a:spcBef>
                <a:spcPts val="325"/>
              </a:spcBef>
            </a:pPr>
            <a:r>
              <a:rPr dirty="0" sz="1600" spc="-20">
                <a:latin typeface="Microsoft Sans Serif"/>
                <a:cs typeface="Microsoft Sans Serif"/>
              </a:rPr>
              <a:t>Московский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государственный </a:t>
            </a:r>
            <a:r>
              <a:rPr dirty="0" sz="1600" spc="-20">
                <a:latin typeface="Microsoft Sans Serif"/>
                <a:cs typeface="Microsoft Sans Serif"/>
              </a:rPr>
              <a:t>технический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университет </a:t>
            </a:r>
            <a:r>
              <a:rPr dirty="0" sz="1600">
                <a:latin typeface="Microsoft Sans Serif"/>
                <a:cs typeface="Microsoft Sans Serif"/>
              </a:rPr>
              <a:t>имени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Н.Э.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Баумана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40927" y="4977916"/>
            <a:ext cx="1406241" cy="159842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Традиционный</a:t>
            </a:r>
            <a:r>
              <a:rPr dirty="0" spc="-145"/>
              <a:t> </a:t>
            </a:r>
            <a:r>
              <a:rPr dirty="0"/>
              <a:t>серверный</a:t>
            </a:r>
            <a:r>
              <a:rPr dirty="0" spc="-140"/>
              <a:t> </a:t>
            </a:r>
            <a:r>
              <a:rPr dirty="0" spc="-10"/>
              <a:t>фреймворк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27708"/>
            <a:ext cx="10305415" cy="13055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800">
                <a:latin typeface="Calibri"/>
                <a:cs typeface="Calibri"/>
              </a:rPr>
              <a:t>Статические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файлы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(статические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HTML-</a:t>
            </a:r>
            <a:r>
              <a:rPr dirty="0" sz="1800">
                <a:latin typeface="Calibri"/>
                <a:cs typeface="Calibri"/>
              </a:rPr>
              <a:t>документы,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CSS,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изображения,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сценарии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JavaScript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и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т.д.).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800" spc="-10">
                <a:latin typeface="Calibri"/>
                <a:cs typeface="Calibri"/>
              </a:rPr>
              <a:t>Контроллеры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(обработчики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событий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пользовательских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действий).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800" spc="-10">
                <a:latin typeface="Calibri"/>
                <a:cs typeface="Calibri"/>
              </a:rPr>
              <a:t>Модели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(взаимодействие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с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БД).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800" spc="-10">
                <a:latin typeface="Calibri"/>
                <a:cs typeface="Calibri"/>
              </a:rPr>
              <a:t>Представления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(view).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Шаблоны,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генерирующие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HTML-</a:t>
            </a:r>
            <a:r>
              <a:rPr dirty="0" sz="1800">
                <a:latin typeface="Calibri"/>
                <a:cs typeface="Calibri"/>
              </a:rPr>
              <a:t>страницы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и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другое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динамическое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содержимое.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16939" y="3370579"/>
            <a:ext cx="8864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800" spc="-10">
                <a:latin typeface="Calibri"/>
                <a:cs typeface="Calibri"/>
              </a:rPr>
              <a:t>Конфигурирование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фреймворка: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действия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при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запуске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приложения,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конфигурирование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45539" y="3559555"/>
            <a:ext cx="100393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пользовательских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сеансов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(сессий),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переписывание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URL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(привязка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URL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к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контроллерам),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безопасность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45539" y="3751579"/>
            <a:ext cx="7912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(аутентификация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и</a:t>
            </a:r>
            <a:r>
              <a:rPr dirty="0" sz="1800" spc="-10">
                <a:latin typeface="Calibri"/>
                <a:cs typeface="Calibri"/>
              </a:rPr>
              <a:t> авторизация), кэширование, балансировка </a:t>
            </a:r>
            <a:r>
              <a:rPr dirty="0" sz="1800">
                <a:latin typeface="Calibri"/>
                <a:cs typeface="Calibri"/>
              </a:rPr>
              <a:t>нагрузки,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IOC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/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DI.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16939" y="4385564"/>
            <a:ext cx="60255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800">
                <a:latin typeface="Calibri"/>
                <a:cs typeface="Calibri"/>
              </a:rPr>
              <a:t>Утилиты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командной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строки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для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управления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фреймворком.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16939" y="4714747"/>
            <a:ext cx="101707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Скаффолдинг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(создание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структуры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проекта,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генерация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кода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контроллеров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и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представлений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на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основе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16939" y="4906771"/>
            <a:ext cx="10290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моделей,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генерация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кода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приложения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на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основе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специализированных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описаний,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генерация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форм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ввода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16939" y="5095747"/>
            <a:ext cx="6808470" cy="808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и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редактирования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данных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во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время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работы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приложения).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Миграции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(изменение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структуры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базы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данных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на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основе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моделей).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6939" y="611124"/>
            <a:ext cx="1701164" cy="2651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5">
                <a:latin typeface="Calibri Light"/>
                <a:cs typeface="Calibri Light"/>
              </a:rPr>
              <a:t>MVC</a:t>
            </a:r>
            <a:endParaRPr sz="4400">
              <a:latin typeface="Calibri Light"/>
              <a:cs typeface="Calibri Light"/>
            </a:endParaRPr>
          </a:p>
          <a:p>
            <a:pPr marL="240665" indent="-227965">
              <a:lnSpc>
                <a:spcPct val="100000"/>
              </a:lnSpc>
              <a:spcBef>
                <a:spcPts val="404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1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20">
                <a:latin typeface="Calibri"/>
                <a:cs typeface="Calibri"/>
              </a:rPr>
              <a:t>View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10">
                <a:latin typeface="Calibri"/>
                <a:cs typeface="Calibri"/>
              </a:rPr>
              <a:t>Controller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5400" y="1104900"/>
            <a:ext cx="7518400" cy="46481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Фреймворк</a:t>
            </a:r>
            <a:r>
              <a:rPr dirty="0" spc="-120"/>
              <a:t> </a:t>
            </a:r>
            <a:r>
              <a:rPr dirty="0"/>
              <a:t>Django.</a:t>
            </a:r>
            <a:r>
              <a:rPr dirty="0" spc="-110"/>
              <a:t> </a:t>
            </a:r>
            <a:r>
              <a:rPr dirty="0" spc="-25"/>
              <a:t>MVC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2275" y="1690688"/>
            <a:ext cx="8515852" cy="4521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Django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42947"/>
            <a:ext cx="3289300" cy="167449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240029" marR="302895" indent="-227329">
              <a:lnSpc>
                <a:spcPct val="700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1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лабораторная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–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это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Server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Side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Rendering</a:t>
            </a:r>
            <a:endParaRPr sz="2400">
              <a:latin typeface="Calibri"/>
              <a:cs typeface="Calibri"/>
            </a:endParaRPr>
          </a:p>
          <a:p>
            <a:pPr marL="240029" marR="814069" indent="-227329">
              <a:lnSpc>
                <a:spcPct val="72500"/>
              </a:lnSpc>
              <a:spcBef>
                <a:spcPts val="9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Django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–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это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MVC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фреймворк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>
                <a:latin typeface="Calibri"/>
                <a:cs typeface="Calibri"/>
              </a:rPr>
              <a:t>При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обработке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запроса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45539" y="3282188"/>
            <a:ext cx="10547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сначала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45539" y="3535171"/>
            <a:ext cx="26689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обрабатывается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URL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16939" y="3916171"/>
            <a:ext cx="30010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spc="-10">
                <a:latin typeface="Calibri"/>
                <a:cs typeface="Calibri"/>
              </a:rPr>
              <a:t>Решается,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какой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view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45539" y="4169155"/>
            <a:ext cx="3105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Calibri"/>
                <a:cs typeface="Calibri"/>
              </a:rPr>
              <a:t>будет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его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обрабатывать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16939" y="4562347"/>
            <a:ext cx="31146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>
                <a:latin typeface="Calibri"/>
                <a:cs typeface="Calibri"/>
              </a:rPr>
              <a:t>View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обращается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к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БД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45539" y="4818379"/>
            <a:ext cx="1943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или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нейросети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16939" y="5199379"/>
            <a:ext cx="3099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spc="-25">
                <a:latin typeface="Calibri"/>
                <a:cs typeface="Calibri"/>
              </a:rPr>
              <a:t>Результаты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вносятся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в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45539" y="5452364"/>
            <a:ext cx="23164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шаблон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Template,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45539" y="5705347"/>
            <a:ext cx="22586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получается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HTML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2037" y="146050"/>
            <a:ext cx="7185116" cy="654686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Фреймворк</a:t>
            </a:r>
            <a:r>
              <a:rPr dirty="0" spc="-114"/>
              <a:t> </a:t>
            </a:r>
            <a:r>
              <a:rPr dirty="0"/>
              <a:t>Django.</a:t>
            </a:r>
            <a:r>
              <a:rPr dirty="0" spc="-110"/>
              <a:t> </a:t>
            </a:r>
            <a:r>
              <a:rPr dirty="0" spc="-10"/>
              <a:t>Изучение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32788"/>
            <a:ext cx="6299835" cy="1021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301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0">
                <a:latin typeface="Calibri"/>
                <a:cs typeface="Calibri"/>
              </a:rPr>
              <a:t>Разделы</a:t>
            </a:r>
            <a:r>
              <a:rPr dirty="0" sz="2600" spc="-9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документации</a:t>
            </a:r>
            <a:r>
              <a:rPr dirty="0" sz="2600" spc="-10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(на</a:t>
            </a:r>
            <a:r>
              <a:rPr dirty="0" sz="2600" spc="-9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русском</a:t>
            </a:r>
            <a:r>
              <a:rPr dirty="0" sz="2600" spc="-9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языке)</a:t>
            </a:r>
            <a:endParaRPr sz="2600">
              <a:latin typeface="Calibri"/>
              <a:cs typeface="Calibri"/>
            </a:endParaRPr>
          </a:p>
          <a:p>
            <a:pPr lvl="1" marL="697865" indent="-227965">
              <a:lnSpc>
                <a:spcPts val="2360"/>
              </a:lnSpc>
              <a:buFont typeface="Arial MT"/>
              <a:buChar char="•"/>
              <a:tabLst>
                <a:tab pos="697865" algn="l"/>
              </a:tabLst>
            </a:pPr>
            <a:r>
              <a:rPr dirty="0" sz="2200" spc="-10">
                <a:latin typeface="Calibri"/>
                <a:cs typeface="Calibri"/>
              </a:rPr>
              <a:t>https://djangodoc.ru/3.2/</a:t>
            </a:r>
            <a:endParaRPr sz="2200">
              <a:latin typeface="Calibri"/>
              <a:cs typeface="Calibri"/>
            </a:endParaRPr>
          </a:p>
          <a:p>
            <a:pPr lvl="1" marL="697865" indent="-227965">
              <a:lnSpc>
                <a:spcPts val="2470"/>
              </a:lnSpc>
              <a:buFont typeface="Arial MT"/>
              <a:buChar char="•"/>
              <a:tabLst>
                <a:tab pos="697865" algn="l"/>
              </a:tabLst>
            </a:pPr>
            <a:r>
              <a:rPr dirty="0" sz="2200" spc="-10">
                <a:latin typeface="Calibri"/>
                <a:cs typeface="Calibri"/>
              </a:rPr>
              <a:t>https://django.fun/docs/django/ru/3.2/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74139" y="2697988"/>
            <a:ext cx="936053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200" spc="-20">
                <a:latin typeface="Calibri"/>
                <a:cs typeface="Calibri"/>
              </a:rPr>
              <a:t>https://developer.mozilla.org/ru/docs/Learn/Server-</a:t>
            </a:r>
            <a:r>
              <a:rPr dirty="0" sz="2200">
                <a:latin typeface="Calibri"/>
                <a:cs typeface="Calibri"/>
              </a:rPr>
              <a:t>side/Django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(учебник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из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11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02739" y="2926588"/>
            <a:ext cx="93726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>
                <a:latin typeface="Calibri"/>
                <a:cs typeface="Calibri"/>
              </a:rPr>
              <a:t>уроков)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16939" y="3649979"/>
            <a:ext cx="8790305" cy="2152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301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latin typeface="Calibri"/>
                <a:cs typeface="Calibri"/>
              </a:rPr>
              <a:t>Важные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разделы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django.fun:</a:t>
            </a:r>
            <a:endParaRPr sz="2600">
              <a:latin typeface="Calibri"/>
              <a:cs typeface="Calibri"/>
            </a:endParaRPr>
          </a:p>
          <a:p>
            <a:pPr lvl="1" marL="697865" indent="-227965">
              <a:lnSpc>
                <a:spcPts val="2360"/>
              </a:lnSpc>
              <a:buFont typeface="Arial MT"/>
              <a:buChar char="•"/>
              <a:tabLst>
                <a:tab pos="697865" algn="l"/>
              </a:tabLst>
            </a:pPr>
            <a:r>
              <a:rPr dirty="0" sz="2200" spc="-10">
                <a:latin typeface="Calibri"/>
                <a:cs typeface="Calibri"/>
              </a:rPr>
              <a:t>Модели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(Введение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в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модели,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запросы,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миграции)</a:t>
            </a:r>
            <a:endParaRPr sz="2200">
              <a:latin typeface="Calibri"/>
              <a:cs typeface="Calibri"/>
            </a:endParaRPr>
          </a:p>
          <a:p>
            <a:pPr lvl="1" marL="698500" marR="5080" indent="-228600">
              <a:lnSpc>
                <a:spcPct val="71800"/>
              </a:lnSpc>
              <a:spcBef>
                <a:spcPts val="57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200" spc="-10">
                <a:latin typeface="Calibri"/>
                <a:cs typeface="Calibri"/>
              </a:rPr>
              <a:t>Представления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(Обработка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URL,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представления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на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основе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функций, представления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на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основе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классов,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Middleware)</a:t>
            </a:r>
            <a:endParaRPr sz="2200">
              <a:latin typeface="Calibri"/>
              <a:cs typeface="Calibri"/>
            </a:endParaRPr>
          </a:p>
          <a:p>
            <a:pPr lvl="1" marL="697865" indent="-227965">
              <a:lnSpc>
                <a:spcPts val="2185"/>
              </a:lnSpc>
              <a:buFont typeface="Arial MT"/>
              <a:buChar char="•"/>
              <a:tabLst>
                <a:tab pos="697865" algn="l"/>
              </a:tabLst>
            </a:pPr>
            <a:r>
              <a:rPr dirty="0" sz="2200">
                <a:latin typeface="Calibri"/>
                <a:cs typeface="Calibri"/>
              </a:rPr>
              <a:t>Шаблоны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(Введение,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обзор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языка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шаблонов)</a:t>
            </a:r>
            <a:endParaRPr sz="2200">
              <a:latin typeface="Calibri"/>
              <a:cs typeface="Calibri"/>
            </a:endParaRPr>
          </a:p>
          <a:p>
            <a:pPr lvl="1" marL="697865" indent="-227965">
              <a:lnSpc>
                <a:spcPts val="2350"/>
              </a:lnSpc>
              <a:buFont typeface="Arial MT"/>
              <a:buChar char="•"/>
              <a:tabLst>
                <a:tab pos="697865" algn="l"/>
              </a:tabLst>
            </a:pPr>
            <a:r>
              <a:rPr dirty="0" sz="2200">
                <a:latin typeface="Calibri"/>
                <a:cs typeface="Calibri"/>
              </a:rPr>
              <a:t>Формы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(Введение,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формы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на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основе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моделей)</a:t>
            </a:r>
            <a:endParaRPr sz="2200">
              <a:latin typeface="Calibri"/>
              <a:cs typeface="Calibri"/>
            </a:endParaRPr>
          </a:p>
          <a:p>
            <a:pPr lvl="1" marL="697865" indent="-227965">
              <a:lnSpc>
                <a:spcPts val="2470"/>
              </a:lnSpc>
              <a:buFont typeface="Arial MT"/>
              <a:buChar char="•"/>
              <a:tabLst>
                <a:tab pos="697865" algn="l"/>
              </a:tabLst>
            </a:pPr>
            <a:r>
              <a:rPr dirty="0" sz="2200" spc="-10">
                <a:latin typeface="Calibri"/>
                <a:cs typeface="Calibri"/>
              </a:rPr>
              <a:t>Администрирование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Простой</a:t>
            </a:r>
            <a:r>
              <a:rPr dirty="0" spc="-114"/>
              <a:t> </a:t>
            </a:r>
            <a:r>
              <a:rPr dirty="0"/>
              <a:t>проект</a:t>
            </a:r>
            <a:r>
              <a:rPr dirty="0" spc="-114"/>
              <a:t> </a:t>
            </a:r>
            <a:r>
              <a:rPr dirty="0"/>
              <a:t>на</a:t>
            </a:r>
            <a:r>
              <a:rPr dirty="0" spc="-100"/>
              <a:t> </a:t>
            </a:r>
            <a:r>
              <a:rPr dirty="0" spc="-10"/>
              <a:t>Golang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8" y="1807971"/>
            <a:ext cx="4761865" cy="138811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0" marR="327025" indent="-228600">
              <a:lnSpc>
                <a:spcPct val="891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200">
                <a:latin typeface="Calibri"/>
                <a:cs typeface="Calibri"/>
              </a:rPr>
              <a:t>На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Golang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у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нас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нет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такого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богатого </a:t>
            </a:r>
            <a:r>
              <a:rPr dirty="0" sz="2200">
                <a:latin typeface="Calibri"/>
                <a:cs typeface="Calibri"/>
              </a:rPr>
              <a:t>web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фреймворка,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но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все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остается похожим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200">
                <a:latin typeface="Calibri"/>
                <a:cs typeface="Calibri"/>
              </a:rPr>
              <a:t>Есть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обработчики,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есть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шаблонизатор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97951" y="1690687"/>
            <a:ext cx="11755120" cy="4833620"/>
            <a:chOff x="297951" y="1690687"/>
            <a:chExt cx="11755120" cy="483362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951" y="3644861"/>
              <a:ext cx="7746714" cy="287922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99204" y="1690687"/>
              <a:ext cx="6253524" cy="48334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Minio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579371"/>
            <a:ext cx="10269220" cy="1305560"/>
          </a:xfrm>
          <a:prstGeom prst="rect">
            <a:avLst/>
          </a:prstGeom>
        </p:spPr>
        <p:txBody>
          <a:bodyPr wrap="square" lIns="0" tIns="10731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4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200">
                <a:latin typeface="Calibri"/>
                <a:cs typeface="Calibri"/>
              </a:rPr>
              <a:t>Вам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потребуется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установить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S3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хранилище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Minio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для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ваших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изображений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200">
                <a:latin typeface="Calibri"/>
                <a:cs typeface="Calibri"/>
              </a:rPr>
              <a:t>Сейчас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вы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вручную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добавляете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изображения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и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используете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их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в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своем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приложении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200">
                <a:latin typeface="Calibri"/>
                <a:cs typeface="Calibri"/>
              </a:rPr>
              <a:t>Позже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ваше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приложение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будет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само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загружать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в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S3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8740" y="2866037"/>
            <a:ext cx="9674832" cy="38686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Оценивание</a:t>
            </a:r>
            <a:r>
              <a:rPr dirty="0" spc="-90"/>
              <a:t> </a:t>
            </a:r>
            <a:r>
              <a:rPr dirty="0"/>
              <a:t>и</a:t>
            </a:r>
            <a:r>
              <a:rPr dirty="0" spc="-90"/>
              <a:t> </a:t>
            </a:r>
            <a:r>
              <a:rPr dirty="0" spc="-10"/>
              <a:t>сроки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16532"/>
            <a:ext cx="9780905" cy="449389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10">
                <a:latin typeface="Calibri"/>
                <a:cs typeface="Calibri"/>
              </a:rPr>
              <a:t>Экзамен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2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рубежных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контроля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100"/>
              </a:lnSpc>
              <a:spcBef>
                <a:spcPts val="969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Практические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задания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–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закрепление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и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использование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знаний </a:t>
            </a:r>
            <a:r>
              <a:rPr dirty="0" sz="2800">
                <a:latin typeface="Calibri"/>
                <a:cs typeface="Calibri"/>
              </a:rPr>
              <a:t>разных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дисциплин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75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Оценивание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–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баллы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за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задания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10">
                <a:latin typeface="Calibri"/>
                <a:cs typeface="Calibri"/>
              </a:rPr>
              <a:t>Сроки!!!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Занятия,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консультации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и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вопросы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в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чате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ИУ5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Stack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Overflow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Участие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в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Хакатоне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ИУ5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2024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(~конец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октября)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Одна</a:t>
            </a:r>
            <a:r>
              <a:rPr dirty="0" spc="-80"/>
              <a:t> </a:t>
            </a:r>
            <a:r>
              <a:rPr dirty="0"/>
              <a:t>тема</a:t>
            </a:r>
            <a:r>
              <a:rPr dirty="0" spc="-80"/>
              <a:t> </a:t>
            </a:r>
            <a:r>
              <a:rPr dirty="0"/>
              <a:t>на</a:t>
            </a:r>
            <a:r>
              <a:rPr dirty="0" spc="-80"/>
              <a:t> </a:t>
            </a:r>
            <a:r>
              <a:rPr dirty="0"/>
              <a:t>весь</a:t>
            </a:r>
            <a:r>
              <a:rPr dirty="0" spc="-75"/>
              <a:t> </a:t>
            </a:r>
            <a:r>
              <a:rPr dirty="0" spc="-20"/>
              <a:t>курс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13484"/>
            <a:ext cx="9105265" cy="41160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Набор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требований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по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каждому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заданию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+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порядок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показа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8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лабораторных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+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GitHub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+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UML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+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защита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ТЗ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(Модуль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1)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ДЗ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и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три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дополнительных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задания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25">
                <a:latin typeface="Calibri"/>
                <a:cs typeface="Calibri"/>
              </a:rPr>
              <a:t>Отчет-</a:t>
            </a:r>
            <a:r>
              <a:rPr dirty="0" sz="2800">
                <a:latin typeface="Calibri"/>
                <a:cs typeface="Calibri"/>
              </a:rPr>
              <a:t>РПЗ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по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всем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заданиям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курса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50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241300" marR="682625" indent="-228600">
              <a:lnSpc>
                <a:spcPts val="271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Знание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браузера,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умение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использовать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необходимые инструменты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Ответы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на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вопросы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по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базовым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понятиям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и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технологиям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Стек</a:t>
            </a:r>
            <a:r>
              <a:rPr dirty="0" spc="-80"/>
              <a:t> </a:t>
            </a:r>
            <a:r>
              <a:rPr dirty="0" spc="-20"/>
              <a:t>технологий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16532"/>
            <a:ext cx="10071100" cy="436626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React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(самый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популярный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в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РФ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и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мире)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+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Redux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+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React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Bootstrap</a:t>
            </a:r>
            <a:endParaRPr sz="2800">
              <a:latin typeface="Calibri"/>
              <a:cs typeface="Calibri"/>
            </a:endParaRPr>
          </a:p>
          <a:p>
            <a:pPr marL="241300" marR="1299845" indent="-228600">
              <a:lnSpc>
                <a:spcPts val="300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Django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или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Go.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Другой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бэкенд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только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по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согласованию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с </a:t>
            </a:r>
            <a:r>
              <a:rPr dirty="0" sz="2800" spc="-10">
                <a:latin typeface="Calibri"/>
                <a:cs typeface="Calibri"/>
              </a:rPr>
              <a:t>преподавателем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10">
                <a:latin typeface="Calibri"/>
                <a:cs typeface="Calibri"/>
              </a:rPr>
              <a:t>PostgreSQL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39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241300" marR="1064260" indent="-228600">
              <a:lnSpc>
                <a:spcPts val="3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GitHub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-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репозитории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для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фронтенда,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бэкенда,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нативного </a:t>
            </a:r>
            <a:r>
              <a:rPr dirty="0" sz="2800">
                <a:latin typeface="Calibri"/>
                <a:cs typeface="Calibri"/>
              </a:rPr>
              <a:t>приложения.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Вы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работаете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на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свое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портфолио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VS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Code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–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основная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среда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разработки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Виртуальная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машина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с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Ubuntu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или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Docker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Стандарты</a:t>
            </a:r>
            <a:r>
              <a:rPr dirty="0" spc="-125"/>
              <a:t> </a:t>
            </a:r>
            <a:r>
              <a:rPr dirty="0" spc="-10"/>
              <a:t>интернета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95779"/>
            <a:ext cx="9961880" cy="3411854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241300" marR="266700" indent="-228600">
              <a:lnSpc>
                <a:spcPct val="902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В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отличие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от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корпоративных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систем,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интернет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изначально </a:t>
            </a:r>
            <a:r>
              <a:rPr dirty="0" sz="2800">
                <a:latin typeface="Calibri"/>
                <a:cs typeface="Calibri"/>
              </a:rPr>
              <a:t>строится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на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открытых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стандартах.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Эти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стандарты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открыто опубликованы,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любое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заинтересованное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лицо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может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принять </a:t>
            </a:r>
            <a:r>
              <a:rPr dirty="0" sz="2800">
                <a:latin typeface="Calibri"/>
                <a:cs typeface="Calibri"/>
              </a:rPr>
              <a:t>участие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в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их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разработке.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Разработкой̆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стандартов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занимается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IETF</a:t>
            </a:r>
            <a:endParaRPr sz="2800">
              <a:latin typeface="Calibri"/>
              <a:cs typeface="Calibri"/>
            </a:endParaRPr>
          </a:p>
          <a:p>
            <a:pPr lvl="1" marL="758190" indent="-288290">
              <a:lnSpc>
                <a:spcPct val="100000"/>
              </a:lnSpc>
              <a:spcBef>
                <a:spcPts val="234"/>
              </a:spcBef>
              <a:buChar char="–"/>
              <a:tabLst>
                <a:tab pos="758190" algn="l"/>
              </a:tabLst>
            </a:pPr>
            <a:r>
              <a:rPr dirty="0" sz="2400" spc="-10">
                <a:latin typeface="Calibri"/>
                <a:cs typeface="Calibri"/>
              </a:rPr>
              <a:t>Официальный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сайт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https://</a:t>
            </a:r>
            <a:r>
              <a:rPr dirty="0" sz="2400" spc="-10">
                <a:latin typeface="Calibri"/>
                <a:cs typeface="Calibri"/>
                <a:hlinkClick r:id="rId2"/>
              </a:rPr>
              <a:t>www.ietf.org</a:t>
            </a:r>
            <a:endParaRPr sz="2400">
              <a:latin typeface="Calibri"/>
              <a:cs typeface="Calibri"/>
            </a:endParaRPr>
          </a:p>
          <a:p>
            <a:pPr lvl="1" marL="758190" indent="-288290">
              <a:lnSpc>
                <a:spcPct val="100000"/>
              </a:lnSpc>
              <a:spcBef>
                <a:spcPts val="215"/>
              </a:spcBef>
              <a:buChar char="–"/>
              <a:tabLst>
                <a:tab pos="758190" algn="l"/>
              </a:tabLst>
            </a:pPr>
            <a:r>
              <a:rPr dirty="0" sz="2400">
                <a:latin typeface="Calibri"/>
                <a:cs typeface="Calibri"/>
              </a:rPr>
              <a:t>Список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RFC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опубликован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здесь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https://</a:t>
            </a:r>
            <a:r>
              <a:rPr dirty="0" sz="2400" spc="-35">
                <a:latin typeface="Calibri"/>
                <a:cs typeface="Calibri"/>
                <a:hlinkClick r:id="rId3"/>
              </a:rPr>
              <a:t>www.rfc-editor.org/rfc-</a:t>
            </a:r>
            <a:r>
              <a:rPr dirty="0" sz="2400" spc="-10">
                <a:latin typeface="Calibri"/>
                <a:cs typeface="Calibri"/>
                <a:hlinkClick r:id="rId3"/>
              </a:rPr>
              <a:t>index.html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Стандарты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для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URL,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55">
                <a:latin typeface="Calibri"/>
                <a:cs typeface="Calibri"/>
              </a:rPr>
              <a:t>HTTP,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FTP.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Компьютерные</a:t>
            </a:r>
            <a:r>
              <a:rPr dirty="0" spc="-150"/>
              <a:t> </a:t>
            </a:r>
            <a:r>
              <a:rPr dirty="0"/>
              <a:t>сети.</a:t>
            </a:r>
            <a:r>
              <a:rPr dirty="0" spc="-155"/>
              <a:t> </a:t>
            </a:r>
            <a:r>
              <a:rPr dirty="0" spc="-10"/>
              <a:t>Модель</a:t>
            </a:r>
            <a:r>
              <a:rPr dirty="0" spc="-150"/>
              <a:t> </a:t>
            </a:r>
            <a:r>
              <a:rPr dirty="0" spc="-25"/>
              <a:t>OSI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16532"/>
            <a:ext cx="4611370" cy="232092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10">
                <a:latin typeface="Calibri"/>
                <a:cs typeface="Calibri"/>
              </a:rPr>
              <a:t>7-</a:t>
            </a:r>
            <a:r>
              <a:rPr dirty="0" sz="2800">
                <a:latin typeface="Calibri"/>
                <a:cs typeface="Calibri"/>
              </a:rPr>
              <a:t>ми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уровневая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модель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OSI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Приложения</a:t>
            </a:r>
            <a:r>
              <a:rPr dirty="0" sz="2800" spc="-1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работают</a:t>
            </a:r>
            <a:r>
              <a:rPr dirty="0" sz="2800" spc="-14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на </a:t>
            </a:r>
            <a:r>
              <a:rPr dirty="0" sz="2800">
                <a:latin typeface="Calibri"/>
                <a:cs typeface="Calibri"/>
              </a:rPr>
              <a:t>самом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высоком</a:t>
            </a:r>
            <a:r>
              <a:rPr dirty="0" sz="2800" spc="-20">
                <a:latin typeface="Calibri"/>
                <a:cs typeface="Calibri"/>
              </a:rPr>
              <a:t> 7-</a:t>
            </a:r>
            <a:r>
              <a:rPr dirty="0" sz="2800">
                <a:latin typeface="Calibri"/>
                <a:cs typeface="Calibri"/>
              </a:rPr>
              <a:t>ом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уровне</a:t>
            </a:r>
            <a:endParaRPr sz="2800">
              <a:latin typeface="Calibri"/>
              <a:cs typeface="Calibri"/>
            </a:endParaRPr>
          </a:p>
          <a:p>
            <a:pPr marL="241300" marR="99060" indent="-228600">
              <a:lnSpc>
                <a:spcPts val="3000"/>
              </a:lnSpc>
              <a:spcBef>
                <a:spcPts val="1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Физическая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среда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передачи </a:t>
            </a:r>
            <a:r>
              <a:rPr dirty="0" sz="2800">
                <a:latin typeface="Calibri"/>
                <a:cs typeface="Calibri"/>
              </a:rPr>
              <a:t>на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первом</a:t>
            </a:r>
            <a:r>
              <a:rPr dirty="0" sz="2800" spc="-10">
                <a:latin typeface="Calibri"/>
                <a:cs typeface="Calibri"/>
              </a:rPr>
              <a:t> уровне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8124" y="1537611"/>
            <a:ext cx="4833238" cy="49552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0636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Web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16532"/>
            <a:ext cx="8723630" cy="103759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Стандарты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Web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публикуются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на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сайте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веб-консорциума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10">
                <a:latin typeface="Calibri"/>
                <a:cs typeface="Calibri"/>
              </a:rPr>
              <a:t>https://</a:t>
            </a:r>
            <a:r>
              <a:rPr dirty="0" sz="2800" spc="-10">
                <a:latin typeface="Calibri"/>
                <a:cs typeface="Calibri"/>
                <a:hlinkClick r:id="rId2"/>
              </a:rPr>
              <a:t>www.w3.org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0093" y="2540635"/>
            <a:ext cx="5513923" cy="39453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Компоненты</a:t>
            </a:r>
            <a:r>
              <a:rPr dirty="0" spc="-135"/>
              <a:t> </a:t>
            </a:r>
            <a:r>
              <a:rPr dirty="0"/>
              <a:t>Web</a:t>
            </a:r>
            <a:r>
              <a:rPr dirty="0" spc="-140"/>
              <a:t> </a:t>
            </a:r>
            <a:r>
              <a:rPr dirty="0"/>
              <a:t>–</a:t>
            </a:r>
            <a:r>
              <a:rPr dirty="0" spc="-140"/>
              <a:t> </a:t>
            </a:r>
            <a:r>
              <a:rPr dirty="0"/>
              <a:t>знать</a:t>
            </a:r>
            <a:r>
              <a:rPr dirty="0" spc="-130"/>
              <a:t> </a:t>
            </a:r>
            <a:r>
              <a:rPr dirty="0" spc="-10"/>
              <a:t>обязательно!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13484"/>
            <a:ext cx="10032365" cy="407670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spc="-25">
                <a:latin typeface="Calibri"/>
                <a:cs typeface="Calibri"/>
              </a:rPr>
              <a:t>Тим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Бернерс-</a:t>
            </a:r>
            <a:r>
              <a:rPr dirty="0" sz="2800">
                <a:latin typeface="Calibri"/>
                <a:cs typeface="Calibri"/>
              </a:rPr>
              <a:t>Ли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создал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три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основных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компонента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WWW:</a:t>
            </a:r>
            <a:endParaRPr sz="2800">
              <a:latin typeface="Calibri"/>
              <a:cs typeface="Calibri"/>
            </a:endParaRPr>
          </a:p>
          <a:p>
            <a:pPr marL="241300" marR="662305" indent="-228600">
              <a:lnSpc>
                <a:spcPts val="271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язык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гипертекстовой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разметки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документов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HTML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(HyperText </a:t>
            </a:r>
            <a:r>
              <a:rPr dirty="0" sz="2800">
                <a:latin typeface="Calibri"/>
                <a:cs typeface="Calibri"/>
              </a:rPr>
              <a:t>Markup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Language);</a:t>
            </a:r>
            <a:endParaRPr sz="2800">
              <a:latin typeface="Calibri"/>
              <a:cs typeface="Calibri"/>
            </a:endParaRPr>
          </a:p>
          <a:p>
            <a:pPr marL="241300" marR="1006475" indent="-228600">
              <a:lnSpc>
                <a:spcPts val="271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универсальный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способ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адресации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ресурсов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URI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(Universal </a:t>
            </a:r>
            <a:r>
              <a:rPr dirty="0" sz="2800">
                <a:latin typeface="Calibri"/>
                <a:cs typeface="Calibri"/>
              </a:rPr>
              <a:t>[Uniform]</a:t>
            </a:r>
            <a:r>
              <a:rPr dirty="0" sz="2800" spc="-1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Resource</a:t>
            </a:r>
            <a:r>
              <a:rPr dirty="0" sz="2800" spc="-1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Identifier);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77100"/>
              </a:lnSpc>
              <a:spcBef>
                <a:spcPts val="11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протокол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обмена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гипертекстовой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информацией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HTTP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(HyperText </a:t>
            </a:r>
            <a:r>
              <a:rPr dirty="0" sz="2800" spc="-35">
                <a:latin typeface="Calibri"/>
                <a:cs typeface="Calibri"/>
              </a:rPr>
              <a:t>Transfer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Protocol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–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протокол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передачи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гипертекста).</a:t>
            </a:r>
            <a:endParaRPr sz="2800">
              <a:latin typeface="Calibri"/>
              <a:cs typeface="Calibri"/>
            </a:endParaRPr>
          </a:p>
          <a:p>
            <a:pPr marL="241300" marR="767080" indent="-228600">
              <a:lnSpc>
                <a:spcPct val="804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Позже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к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этим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трем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компонентам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добавился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четвертый̆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CGI: </a:t>
            </a:r>
            <a:r>
              <a:rPr dirty="0" sz="2800">
                <a:latin typeface="Calibri"/>
                <a:cs typeface="Calibri"/>
              </a:rPr>
              <a:t>исполняемая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часть,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с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помощью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которой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можно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создавать </a:t>
            </a:r>
            <a:r>
              <a:rPr dirty="0" sz="2800">
                <a:latin typeface="Calibri"/>
                <a:cs typeface="Calibri"/>
              </a:rPr>
              <a:t>динамические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HTML-</a:t>
            </a:r>
            <a:r>
              <a:rPr dirty="0" sz="2800" spc="-10">
                <a:latin typeface="Calibri"/>
                <a:cs typeface="Calibri"/>
              </a:rPr>
              <a:t>документы.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2025-03-10T02:53:06Z</dcterms:created>
  <dcterms:modified xsi:type="dcterms:W3CDTF">2025-03-10T02:53:06Z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2024-10-02T00:00:00Z</vt:filetime>
  </property>
  <property fmtid="{D5CDD505-2E9C-101B-9397-08002B2CF9AE}" pid="3" name="LastSaved">
    <vt:filetime>2025-03-10T00:00:00Z</vt:filetime>
  </property>
  <property fmtid="{D5CDD505-2E9C-101B-9397-08002B2CF9AE}" pid="4" name="Producer">
    <vt:lpwstr>macOS Версия 14.3 (Выпуск 23D56) Quartz PDFContext</vt:lpwstr>
  </property>
</Properties>
</file>