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1"/>
  </p:notesMasterIdLst>
  <p:handoutMasterIdLst>
    <p:handoutMasterId r:id="rId62"/>
  </p:handoutMasterIdLst>
  <p:sldIdLst>
    <p:sldId id="256" r:id="rId5"/>
    <p:sldId id="303" r:id="rId6"/>
    <p:sldId id="305" r:id="rId7"/>
    <p:sldId id="304" r:id="rId8"/>
    <p:sldId id="306" r:id="rId9"/>
    <p:sldId id="308" r:id="rId10"/>
    <p:sldId id="307" r:id="rId11"/>
    <p:sldId id="309" r:id="rId12"/>
    <p:sldId id="310" r:id="rId13"/>
    <p:sldId id="311" r:id="rId14"/>
    <p:sldId id="313" r:id="rId15"/>
    <p:sldId id="312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3" r:id="rId24"/>
    <p:sldId id="321" r:id="rId25"/>
    <p:sldId id="324" r:id="rId26"/>
    <p:sldId id="325" r:id="rId27"/>
    <p:sldId id="322" r:id="rId28"/>
    <p:sldId id="326" r:id="rId29"/>
    <p:sldId id="327" r:id="rId30"/>
    <p:sldId id="333" r:id="rId31"/>
    <p:sldId id="331" r:id="rId32"/>
    <p:sldId id="330" r:id="rId33"/>
    <p:sldId id="332" r:id="rId34"/>
    <p:sldId id="334" r:id="rId35"/>
    <p:sldId id="337" r:id="rId36"/>
    <p:sldId id="335" r:id="rId37"/>
    <p:sldId id="343" r:id="rId38"/>
    <p:sldId id="344" r:id="rId39"/>
    <p:sldId id="338" r:id="rId40"/>
    <p:sldId id="339" r:id="rId41"/>
    <p:sldId id="345" r:id="rId42"/>
    <p:sldId id="346" r:id="rId43"/>
    <p:sldId id="348" r:id="rId44"/>
    <p:sldId id="341" r:id="rId45"/>
    <p:sldId id="349" r:id="rId46"/>
    <p:sldId id="350" r:id="rId47"/>
    <p:sldId id="355" r:id="rId48"/>
    <p:sldId id="340" r:id="rId49"/>
    <p:sldId id="351" r:id="rId50"/>
    <p:sldId id="352" r:id="rId51"/>
    <p:sldId id="347" r:id="rId52"/>
    <p:sldId id="353" r:id="rId53"/>
    <p:sldId id="356" r:id="rId54"/>
    <p:sldId id="357" r:id="rId55"/>
    <p:sldId id="358" r:id="rId56"/>
    <p:sldId id="359" r:id="rId57"/>
    <p:sldId id="360" r:id="rId58"/>
    <p:sldId id="336" r:id="rId59"/>
    <p:sldId id="329" r:id="rId6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672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484CA07-C5E7-423F-8A89-CDEFB98BBBBD}" type="datetime1">
              <a:rPr lang="ru-RU" smtClean="0">
                <a:solidFill>
                  <a:schemeClr val="tx2"/>
                </a:solidFill>
              </a:rPr>
              <a:pPr algn="r" rtl="0"/>
              <a:t>03.03.2024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ru-RU" smtClean="0">
                <a:solidFill>
                  <a:schemeClr val="tx2"/>
                </a:solidFill>
              </a:rPr>
              <a:pPr algn="r" rtl="0"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398E138F-070A-4ABE-8680-EE3B75046655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A54A38-064E-4FD3-ADDA-813D070CCDEC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96D35B-A72A-47CE-BC7F-8E47A98042F7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05FC7-2B8E-409D-848C-109CED0920CB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A55CC-0A00-4078-B471-E82144E029E5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29E139-3DCD-45B3-A256-BC4A45460039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CC68-AEAE-47A6-9F44-4FA6ECD045F6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F61297-96D5-47D9-A057-97E3A0064DBB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3AD06-A2F7-42F2-8394-5FE48A31B1CA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E9F9B5-42A6-4D3C-A117-7204DD0BD50D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EAA6FA-49D8-40F0-9874-72AAFBF9C152}" type="datetime1">
              <a:rPr lang="ru-RU" smtClean="0"/>
              <a:pPr/>
              <a:t>03.03.2024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stack.org/developer/nova/" TargetMode="External"/><Relationship Id="rId2" Type="http://schemas.openxmlformats.org/officeDocument/2006/relationships/hyperlink" Target="https://www.digitalocea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abbix.com/" TargetMode="External"/><Relationship Id="rId5" Type="http://schemas.openxmlformats.org/officeDocument/2006/relationships/hyperlink" Target="http://www.vagrantup.com/" TargetMode="External"/><Relationship Id="rId4" Type="http://schemas.openxmlformats.org/officeDocument/2006/relationships/hyperlink" Target="https://www.openshift.com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sible.com/" TargetMode="External"/><Relationship Id="rId3" Type="http://schemas.openxmlformats.org/officeDocument/2006/relationships/hyperlink" Target="https://habr.com/ru/company/southbridge/blog/691876/" TargetMode="External"/><Relationship Id="rId7" Type="http://schemas.openxmlformats.org/officeDocument/2006/relationships/hyperlink" Target="https://ansible-for-network-engineers.readthedocs.io/_/downloads/ru/latest/pdf/" TargetMode="External"/><Relationship Id="rId2" Type="http://schemas.openxmlformats.org/officeDocument/2006/relationships/hyperlink" Target="https://losst.ru/kopirovanie-fajlov-sc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y/otus/blog/574278/" TargetMode="External"/><Relationship Id="rId5" Type="http://schemas.openxmlformats.org/officeDocument/2006/relationships/hyperlink" Target="https://habr.com/ru/post/305400/" TargetMode="External"/><Relationship Id="rId4" Type="http://schemas.openxmlformats.org/officeDocument/2006/relationships/hyperlink" Target="https://habr.com/ru/company/tinkoff/blog/53254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799" dirty="0">
                <a:ea typeface="DejaVu Sans"/>
                <a:cs typeface="DejaVu Sans"/>
              </a:rPr>
              <a:t>Конфигурационное управление ИТ-инфраструктурой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870277" y="5085184"/>
            <a:ext cx="4896544" cy="1655330"/>
          </a:xfrm>
        </p:spPr>
        <p:txBody>
          <a:bodyPr/>
          <a:lstStyle/>
          <a:p>
            <a:pPr>
              <a:defRPr/>
            </a:pPr>
            <a:endParaRPr dirty="0"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513F4-4839-96AC-C346-152021F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прикладных решений (</a:t>
            </a:r>
            <a:r>
              <a:rPr lang="en-US" dirty="0"/>
              <a:t>ESA - Enterprise Solution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7D894-952E-BC15-F306-B0404A6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628800"/>
            <a:ext cx="10157354" cy="48245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Классификация информационных систем в соответствии с их архитектурными стилями выделяет пять основных групп информационных систем: </a:t>
            </a:r>
          </a:p>
          <a:p>
            <a:r>
              <a:rPr lang="ru-RU" dirty="0"/>
              <a:t> Приложения обслуживающие большое количество транзакций (</a:t>
            </a:r>
            <a:r>
              <a:rPr lang="ru-RU" b="1" dirty="0" err="1"/>
              <a:t>Transaction</a:t>
            </a:r>
            <a:r>
              <a:rPr lang="ru-RU" b="1" dirty="0"/>
              <a:t> Processing</a:t>
            </a:r>
            <a:r>
              <a:rPr lang="ru-RU" dirty="0"/>
              <a:t>) - </a:t>
            </a:r>
            <a:r>
              <a:rPr lang="ru-RU" dirty="0" err="1"/>
              <a:t>биллинговые</a:t>
            </a:r>
            <a:r>
              <a:rPr lang="ru-RU" dirty="0"/>
              <a:t>, банковские системы. </a:t>
            </a:r>
          </a:p>
          <a:p>
            <a:r>
              <a:rPr lang="ru-RU" dirty="0"/>
              <a:t> Операции в реальном времени (</a:t>
            </a:r>
            <a:r>
              <a:rPr lang="ru-RU" b="1" dirty="0"/>
              <a:t>Real-Time </a:t>
            </a:r>
            <a:r>
              <a:rPr lang="ru-RU" b="1" dirty="0" err="1"/>
              <a:t>operations</a:t>
            </a:r>
            <a:r>
              <a:rPr lang="ru-RU" dirty="0"/>
              <a:t>) –системы, обеспечивающие бизнес процессы, требующие непрерывный мониторинг и информационное обеспечение, например,  обеспечение транспортных операций в аэропорту. </a:t>
            </a:r>
          </a:p>
          <a:p>
            <a:r>
              <a:rPr lang="ru-RU" dirty="0"/>
              <a:t> Аналитические приложения, бизнес-аналитика, поддержка принятия решений (</a:t>
            </a:r>
            <a:r>
              <a:rPr lang="ru-RU" b="1" dirty="0" err="1"/>
              <a:t>Analytical</a:t>
            </a:r>
            <a:r>
              <a:rPr lang="ru-RU" b="1" dirty="0"/>
              <a:t> </a:t>
            </a:r>
            <a:r>
              <a:rPr lang="ru-RU" b="1" dirty="0" err="1"/>
              <a:t>and</a:t>
            </a:r>
            <a:r>
              <a:rPr lang="ru-RU" b="1" dirty="0"/>
              <a:t> Business Intelligence</a:t>
            </a:r>
            <a:r>
              <a:rPr lang="ru-RU" dirty="0"/>
              <a:t>) - управление знаниями, сбор и анализ больших массивов данных. </a:t>
            </a:r>
          </a:p>
          <a:p>
            <a:r>
              <a:rPr lang="ru-RU" dirty="0"/>
              <a:t> Приложения поддержки совместной работы (</a:t>
            </a:r>
            <a:r>
              <a:rPr lang="ru-RU" b="1" dirty="0" err="1"/>
              <a:t>Collaborative</a:t>
            </a:r>
            <a:r>
              <a:rPr lang="ru-RU" dirty="0"/>
              <a:t>) - средства взаимодействия пользователей внутри компаниями. </a:t>
            </a:r>
          </a:p>
          <a:p>
            <a:r>
              <a:rPr lang="ru-RU" dirty="0"/>
              <a:t> Корпоративные и обслуживающие приложения (</a:t>
            </a:r>
            <a:r>
              <a:rPr lang="ru-RU" b="1" dirty="0"/>
              <a:t>Utility</a:t>
            </a:r>
            <a:r>
              <a:rPr lang="ru-RU" dirty="0"/>
              <a:t>) –стандартные приложения, обеспечивающие функционирование основных бизнес-процессов компании: управление взаимоотношения с клиентами (CRM), управление ресурсами предприятия (ERP).</a:t>
            </a:r>
          </a:p>
        </p:txBody>
      </p:sp>
    </p:spTree>
    <p:extLst>
      <p:ext uri="{BB962C8B-B14F-4D97-AF65-F5344CB8AC3E}">
        <p14:creationId xmlns:p14="http://schemas.microsoft.com/office/powerpoint/2010/main" val="1794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513F4-4839-96AC-C346-152021F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прикладных решений (</a:t>
            </a:r>
            <a:r>
              <a:rPr lang="en-US" dirty="0"/>
              <a:t>ESA - Enterprise Solution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7D894-952E-BC15-F306-B0404A67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530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В соответствии с представленными выше критериями все ИС на предприятии можно разделить на следующие уровни критичности: </a:t>
            </a:r>
          </a:p>
          <a:p>
            <a:pPr marL="0" indent="0">
              <a:buNone/>
            </a:pPr>
            <a:r>
              <a:rPr lang="ru-RU" sz="1600" b="1" dirty="0"/>
              <a:t>Level 1. </a:t>
            </a:r>
            <a:r>
              <a:rPr lang="ru-RU" sz="1600" b="1" dirty="0" err="1"/>
              <a:t>Mission-Critical</a:t>
            </a:r>
            <a:r>
              <a:rPr lang="ru-RU" sz="1600" dirty="0"/>
              <a:t>. Системы непрерывного действия для решения особо важных (критичных) задач. Сбой систем подобного уровня выводит из строя, парализует работу всего комплекса информационных систем или оказывает существенное влияние на функционирование компании. 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Level 2. Business-</a:t>
            </a:r>
            <a:r>
              <a:rPr lang="ru-RU" sz="1600" b="1" dirty="0" err="1"/>
              <a:t>Critical</a:t>
            </a:r>
            <a:r>
              <a:rPr lang="ru-RU" sz="1600" dirty="0"/>
              <a:t>. Системы, критичные для бизнеса. Системы, обеспечивающие эффективное выполнение бизнес-процессов компании, но при этом не оказывающие прямого воздействия на них. Предприятие может функционировать без информационных систем этого уровня (т.к. подобные операции могут быть выполнены вручную), но, в случае их остановки, будет нести существенные финансовые потери. 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Level 3. Business </a:t>
            </a:r>
            <a:r>
              <a:rPr lang="ru-RU" sz="1600" b="1" dirty="0" err="1"/>
              <a:t>Operational</a:t>
            </a:r>
            <a:r>
              <a:rPr lang="ru-RU" sz="1600" b="1" dirty="0"/>
              <a:t>.</a:t>
            </a:r>
            <a:r>
              <a:rPr lang="ru-RU" sz="1600" dirty="0"/>
              <a:t> Системы, обеспечивающие функционирование бизнеса. Информационные системы данного уровня используются бизнесом для увеличения его эффективности, но при этом, их отключение на непродолжительное время не приведет к существенным финансовым потерям. Долгосрочное отключение этих систем будет влиять на эффективность бизнеса. </a:t>
            </a:r>
            <a:endParaRPr lang="en-US" sz="1600" dirty="0"/>
          </a:p>
          <a:p>
            <a:pPr marL="0" indent="0">
              <a:buNone/>
            </a:pPr>
            <a:r>
              <a:rPr lang="ru-RU" sz="1600" b="1" dirty="0"/>
              <a:t>Level 4. Office </a:t>
            </a:r>
            <a:r>
              <a:rPr lang="ru-RU" sz="1600" b="1" dirty="0" err="1"/>
              <a:t>Productivity</a:t>
            </a:r>
            <a:r>
              <a:rPr lang="ru-RU" sz="1600" b="1" dirty="0"/>
              <a:t>. </a:t>
            </a:r>
            <a:r>
              <a:rPr lang="ru-RU" sz="1600" dirty="0"/>
              <a:t>Системы внутреннего использования. К данному уровню относятся информационные системы, обеспечивающие эффективность выполнения офисных операций. Эти системы не являются важными для функционирования предприятия в целом, но необходимы для увеличения эффективности работы персонала.</a:t>
            </a:r>
          </a:p>
        </p:txBody>
      </p:sp>
    </p:spTree>
    <p:extLst>
      <p:ext uri="{BB962C8B-B14F-4D97-AF65-F5344CB8AC3E}">
        <p14:creationId xmlns:p14="http://schemas.microsoft.com/office/powerpoint/2010/main" val="303983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A21C-F59A-6F7A-FF80-25B1C8F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Техническая архитектура предприятия (</a:t>
            </a:r>
            <a:r>
              <a:rPr lang="en-US" dirty="0"/>
              <a:t>ETA - Enterprise Technical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2184A-F59C-E98F-16B1-96A4C5B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совокупность программно-аппаратных средств, методов и стандартов, обеспечивающих эффективное функционирование приложений: </a:t>
            </a:r>
          </a:p>
          <a:p>
            <a:r>
              <a:rPr lang="ru-RU" dirty="0"/>
              <a:t>Информацию об инфраструктуре предприятия. </a:t>
            </a:r>
          </a:p>
          <a:p>
            <a:r>
              <a:rPr lang="ru-RU" dirty="0"/>
              <a:t>Системное программное обеспечение (СУБД, системы интеграции). </a:t>
            </a:r>
          </a:p>
          <a:p>
            <a:r>
              <a:rPr lang="ru-RU" dirty="0"/>
              <a:t>Стандарты на программно-аппаратные средства. </a:t>
            </a:r>
          </a:p>
          <a:p>
            <a:r>
              <a:rPr lang="ru-RU" dirty="0"/>
              <a:t>Средства обеспечения безопасности (программно-аппаратные). </a:t>
            </a:r>
          </a:p>
          <a:p>
            <a:r>
              <a:rPr lang="ru-RU" dirty="0"/>
              <a:t>Системы управления инфраструктурой. </a:t>
            </a:r>
          </a:p>
        </p:txBody>
      </p:sp>
    </p:spTree>
    <p:extLst>
      <p:ext uri="{BB962C8B-B14F-4D97-AF65-F5344CB8AC3E}">
        <p14:creationId xmlns:p14="http://schemas.microsoft.com/office/powerpoint/2010/main" val="340618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A21C-F59A-6F7A-FF80-25B1C8F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Техническая архитектура предприятия (</a:t>
            </a:r>
            <a:r>
              <a:rPr lang="en-US" dirty="0"/>
              <a:t>ETA - Enterprise Technical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2184A-F59C-E98F-16B1-96A4C5B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Gartner выделяет следующие основные сервисы, входящие в состав любой  информационной архитектуры: </a:t>
            </a:r>
          </a:p>
          <a:p>
            <a:r>
              <a:rPr lang="ru-RU" b="1" dirty="0"/>
              <a:t>Сервисы данных</a:t>
            </a:r>
            <a:r>
              <a:rPr lang="ru-RU" dirty="0"/>
              <a:t>: системы управления базами данных, хранилища данных, системы поддержки принятия решений (Business Intelligence). </a:t>
            </a:r>
          </a:p>
          <a:p>
            <a:r>
              <a:rPr lang="ru-RU" b="1" dirty="0"/>
              <a:t>Прикладные сервисы</a:t>
            </a:r>
            <a:r>
              <a:rPr lang="ru-RU" dirty="0"/>
              <a:t>: языки программирования, средства разработки приложений, системы коллективной работы. </a:t>
            </a:r>
          </a:p>
          <a:p>
            <a:r>
              <a:rPr lang="ru-RU" b="1" dirty="0"/>
              <a:t>Программное обеспечение промежуточного слоя. </a:t>
            </a:r>
          </a:p>
          <a:p>
            <a:r>
              <a:rPr lang="ru-RU" b="1" dirty="0"/>
              <a:t>Вычислительная инфраструктура</a:t>
            </a:r>
            <a:r>
              <a:rPr lang="ru-RU" dirty="0"/>
              <a:t>: операционные системы и аппаратное обеспечение. </a:t>
            </a:r>
          </a:p>
          <a:p>
            <a:r>
              <a:rPr lang="ru-RU" b="1" dirty="0"/>
              <a:t>Сетевые сервисы, локальные сети</a:t>
            </a:r>
            <a:r>
              <a:rPr lang="ru-RU" dirty="0"/>
              <a:t>: сетевое аппаратное обеспечение. </a:t>
            </a:r>
          </a:p>
          <a:p>
            <a:r>
              <a:rPr lang="ru-RU" b="1" dirty="0"/>
              <a:t>Сервисы безопасности, авторизация</a:t>
            </a:r>
            <a:r>
              <a:rPr lang="ru-RU" dirty="0"/>
              <a:t>: аутентификация, сетевая безопасность, физическая безопасность центров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108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AA21C-F59A-6F7A-FF80-25B1C8F6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Техническая архитектура предприятия (</a:t>
            </a:r>
            <a:r>
              <a:rPr lang="en-US" dirty="0"/>
              <a:t>ETA - Enterprise Technical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2184A-F59C-E98F-16B1-96A4C5BB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Принципы построения ИТ инфраструктуры: </a:t>
            </a:r>
          </a:p>
          <a:p>
            <a:r>
              <a:rPr lang="ru-RU" dirty="0"/>
              <a:t>Техническая инфраструктура масштабируется и расширяется  </a:t>
            </a:r>
          </a:p>
          <a:p>
            <a:r>
              <a:rPr lang="ru-RU" dirty="0"/>
              <a:t>Инфраструктура проста в эксплуатации и сопровождении </a:t>
            </a:r>
          </a:p>
          <a:p>
            <a:r>
              <a:rPr lang="ru-RU" dirty="0"/>
              <a:t>Инфраструктура адекватна потребностям приложений и бизнеса </a:t>
            </a:r>
          </a:p>
          <a:p>
            <a:r>
              <a:rPr lang="ru-RU" dirty="0"/>
              <a:t>Инфраструктура строится в строгом соответствии стандартам </a:t>
            </a:r>
          </a:p>
          <a:p>
            <a:r>
              <a:rPr lang="ru-RU" dirty="0"/>
              <a:t>Стандартизация всех программно-аппаратных средств компании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7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FFD1-9730-12FC-7A95-0CD14B6E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ИТ-подразделением как сервисом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A27F5-0D74-7A77-AD6C-DB4477CF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73200"/>
            <a:ext cx="5112568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</a:rPr>
              <a:t>Парадигма управления ИТ-инфраструктурой компании, основанная на: </a:t>
            </a:r>
          </a:p>
          <a:p>
            <a:pPr marL="0" indent="0">
              <a:buNone/>
            </a:pPr>
            <a:r>
              <a:rPr lang="ru-RU" sz="2000" b="1" i="0" dirty="0">
                <a:effectLst/>
              </a:rPr>
              <a:t>SLA</a:t>
            </a:r>
            <a:r>
              <a:rPr lang="ru-RU" sz="2000" b="0" i="0" dirty="0">
                <a:effectLst/>
              </a:rPr>
              <a:t> (соответствие обещаний поставщика услуги ожиданиям клиента) и </a:t>
            </a:r>
          </a:p>
          <a:p>
            <a:pPr marL="0" indent="0">
              <a:buNone/>
            </a:pPr>
            <a:r>
              <a:rPr lang="ru-RU" sz="2000" b="1" i="0" dirty="0">
                <a:effectLst/>
              </a:rPr>
              <a:t>ITSM</a:t>
            </a:r>
            <a:r>
              <a:rPr lang="ru-RU" sz="2000" b="0" i="0" dirty="0">
                <a:effectLst/>
              </a:rPr>
              <a:t> (IT Service Management, управление ИТ-услугами</a:t>
            </a:r>
            <a:r>
              <a:rPr lang="ru-RU" sz="2000" dirty="0"/>
              <a:t>) -</a:t>
            </a:r>
            <a:r>
              <a:rPr lang="ru-RU" sz="2000" b="0" i="0" dirty="0">
                <a:effectLst/>
              </a:rPr>
              <a:t> это концепция организации работы ИТ-подразделения и его взаимодействия с внешним или внутренним заказчиком, а также внешними контрагентами.</a:t>
            </a:r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B853D8-67F3-7007-64F4-0EDBD0C59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937642"/>
            <a:ext cx="6231285" cy="564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8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FFD1-9730-12FC-7A95-0CD14B6E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ИТ-подразделением как сервисом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A27F5-0D74-7A77-AD6C-DB4477CF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916832"/>
            <a:ext cx="8712968" cy="4470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Концепция Управления ИТ-службами — </a:t>
            </a:r>
            <a:r>
              <a:rPr lang="ru-RU" b="1" dirty="0"/>
              <a:t>Information Technology Service Management (ITSM)</a:t>
            </a:r>
            <a:r>
              <a:rPr lang="ru-RU" dirty="0"/>
              <a:t>:</a:t>
            </a:r>
          </a:p>
          <a:p>
            <a:r>
              <a:rPr lang="ru-RU" dirty="0"/>
              <a:t>формализация процессов функционирования информационных технологий; </a:t>
            </a:r>
          </a:p>
          <a:p>
            <a:r>
              <a:rPr lang="ru-RU" dirty="0"/>
              <a:t>профессионализм и четкая ответственность сотрудников ИТ-отдела за определенный круг задач; </a:t>
            </a:r>
          </a:p>
          <a:p>
            <a:r>
              <a:rPr lang="ru-RU" dirty="0"/>
              <a:t> </a:t>
            </a:r>
            <a:r>
              <a:rPr lang="ru-RU" b="1" dirty="0"/>
              <a:t>технологическая инфраструктура обеспечения качества услуг</a:t>
            </a:r>
            <a:r>
              <a:rPr lang="ru-RU" dirty="0"/>
              <a:t>: </a:t>
            </a:r>
          </a:p>
          <a:p>
            <a:pPr lvl="1"/>
            <a:r>
              <a:rPr lang="ru-RU" dirty="0"/>
              <a:t> собственно информационные технологии, служба поддержки пользователей; </a:t>
            </a:r>
          </a:p>
          <a:p>
            <a:pPr lvl="1"/>
            <a:r>
              <a:rPr lang="ru-RU" dirty="0"/>
              <a:t>служба управления конфигурациями и изменениями; - система контроля услуг; </a:t>
            </a:r>
          </a:p>
          <a:p>
            <a:pPr lvl="1"/>
            <a:r>
              <a:rPr lang="ru-RU" dirty="0"/>
              <a:t> служба тестирования и внедрения новых услуг и т.д.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35DBB-AA60-7C87-D8AD-B15E6493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96" y="3442590"/>
            <a:ext cx="2446547" cy="200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6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3F1B1-FB86-D505-FC43-7D255B97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ITIL </a:t>
            </a:r>
            <a:r>
              <a:rPr lang="en-US" b="1" i="0" dirty="0">
                <a:effectLst/>
              </a:rPr>
              <a:t>(IT Infrastructure Library)</a:t>
            </a:r>
            <a:r>
              <a:rPr lang="en-US" b="0" i="0" dirty="0">
                <a:effectLst/>
              </a:rPr>
              <a:t> </a:t>
            </a:r>
            <a:r>
              <a:rPr lang="ru-RU" dirty="0"/>
              <a:t> — основа концепции управления ИТ-службами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A9D50F-0112-48B2-85FF-D3387801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980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Набор публикаций (библиотека), содержащий лучшие практики в области управления ИТ-услугами. ITIL содержит рекомендации по предоставлению качественных ИТ-услуг, процессов, функций, а также других средств, необходимых для их поддержки. 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Структура ITIL основана на жизненном цикле услуги, который состоит из пяти стадий:</a:t>
            </a:r>
          </a:p>
          <a:p>
            <a:r>
              <a:rPr lang="ru-RU" b="0" i="0" dirty="0">
                <a:effectLst/>
              </a:rPr>
              <a:t>стратегия, </a:t>
            </a:r>
          </a:p>
          <a:p>
            <a:r>
              <a:rPr lang="ru-RU" b="0" i="0" dirty="0">
                <a:effectLst/>
              </a:rPr>
              <a:t>проектирование, </a:t>
            </a:r>
          </a:p>
          <a:p>
            <a:r>
              <a:rPr lang="ru-RU" b="0" i="0" dirty="0">
                <a:effectLst/>
              </a:rPr>
              <a:t>преобразование, </a:t>
            </a:r>
          </a:p>
          <a:p>
            <a:r>
              <a:rPr lang="ru-RU" b="0" i="0" dirty="0">
                <a:effectLst/>
              </a:rPr>
              <a:t>эксплуатация </a:t>
            </a:r>
          </a:p>
          <a:p>
            <a:r>
              <a:rPr lang="ru-RU" b="0" i="0" dirty="0">
                <a:effectLst/>
              </a:rPr>
              <a:t>постоянное совершенствование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Также существуют дополнительные публикации, входящие в ITIL и содержащие специфичные рекомендации по индустриям, типам компаний, моделям работы и технологическим архитектурам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3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8DAF3-0490-A41C-63A3-A2F25B1D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 жизни…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5EF59-8BE1-A1B6-7C58-3234A74F3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628800"/>
            <a:ext cx="8640960" cy="44704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</a:rPr>
              <a:t>Если принимать все положения как есть, без привязки к текущему положению, можно прийти к излишней формализации и значительному нарушению работы. Процесс внедрения принципов ITIL должен быть избирательным и адаптивным.</a:t>
            </a:r>
            <a:br>
              <a:rPr lang="ru-RU" b="0" i="0" dirty="0">
                <a:effectLst/>
              </a:rPr>
            </a:br>
            <a:endParaRPr lang="ru-RU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Необходим анализ текущих процессов, а есть ли необходимость внедрени</a:t>
            </a:r>
            <a:r>
              <a:rPr lang="ru-RU" dirty="0"/>
              <a:t>я вообще, или же достаточно косметических изменений</a:t>
            </a:r>
            <a:br>
              <a:rPr lang="ru-RU" b="0" i="0" dirty="0">
                <a:effectLst/>
              </a:rPr>
            </a:br>
            <a:endParaRPr lang="ru-RU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Если нет конечной четкой цели использования ITIL, то лучше не пытаться внедрять . Например- вопросы лицензирования ПО, а не просто «взять лучшие практики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38EF476-7B71-54DE-D8C7-75AF51B2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404" y="76200"/>
            <a:ext cx="2736305" cy="18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93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9E8E-3955-D3FF-857A-242D0D3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ИТ-инфраструктуры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D6E5-DAB9-7653-D8D9-AAAF934E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Локальная модель – все свое</a:t>
            </a:r>
          </a:p>
          <a:p>
            <a:r>
              <a:rPr lang="ru-RU" dirty="0"/>
              <a:t>Гибридная модель: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IaaS</a:t>
            </a:r>
            <a:r>
              <a:rPr lang="en-US" b="0" i="0" dirty="0">
                <a:effectLst/>
              </a:rPr>
              <a:t> (Infrastructure as a Service) – </a:t>
            </a:r>
            <a:r>
              <a:rPr lang="ru-RU" b="0" i="0" dirty="0">
                <a:effectLst/>
              </a:rPr>
              <a:t>инфраструктура как услуга</a:t>
            </a:r>
          </a:p>
          <a:p>
            <a:pPr marL="426645" lvl="1" indent="0">
              <a:buNone/>
            </a:pPr>
            <a:endParaRPr lang="ru-RU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PaaS</a:t>
            </a:r>
            <a:r>
              <a:rPr lang="en-US" b="0" i="0" dirty="0">
                <a:effectLst/>
              </a:rPr>
              <a:t> (Platform as a Service) – </a:t>
            </a:r>
            <a:r>
              <a:rPr lang="ru-RU" b="0" i="0" dirty="0">
                <a:effectLst/>
              </a:rPr>
              <a:t>платформа как услуга</a:t>
            </a:r>
          </a:p>
          <a:p>
            <a:pPr marL="426645" lvl="1" indent="0">
              <a:buNone/>
            </a:pPr>
            <a:endParaRPr lang="ru-RU" b="0" i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SaaS</a:t>
            </a:r>
            <a:r>
              <a:rPr lang="en-US" b="0" i="0" dirty="0">
                <a:effectLst/>
              </a:rPr>
              <a:t> (Software as a Service) – </a:t>
            </a:r>
            <a:r>
              <a:rPr lang="ru-RU" b="0" i="0" dirty="0">
                <a:effectLst/>
              </a:rPr>
              <a:t>программное обеспечение как услуга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b="0" i="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9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0C748-0831-995B-3379-36BCF98B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811DF-4F5A-A1EF-56D7-471B7321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ИТ-инфраструктуры</a:t>
            </a:r>
          </a:p>
          <a:p>
            <a:r>
              <a:rPr lang="ru-RU" dirty="0"/>
              <a:t>Стандарты описания ИТ-инфраструктуры </a:t>
            </a:r>
          </a:p>
          <a:p>
            <a:r>
              <a:rPr lang="ru-RU" dirty="0"/>
              <a:t>Подходы к управлению ИТ-инфраструктурой</a:t>
            </a:r>
          </a:p>
          <a:p>
            <a:r>
              <a:rPr lang="ru-RU" dirty="0"/>
              <a:t>Инфраструктура как код</a:t>
            </a:r>
          </a:p>
          <a:p>
            <a:pPr lvl="1"/>
            <a:r>
              <a:rPr lang="en-US" dirty="0"/>
              <a:t>Ansible </a:t>
            </a:r>
          </a:p>
          <a:p>
            <a:pPr lvl="1"/>
            <a:r>
              <a:rPr lang="en-US" dirty="0"/>
              <a:t>Terraform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99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9E8E-3955-D3FF-857A-242D0D3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ИТ-инфраструктуры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D6E5-DAB9-7653-D8D9-AAAF93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5985215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Локальная инфраструктура</a:t>
            </a:r>
          </a:p>
          <a:p>
            <a:pPr marL="0" indent="0">
              <a:buNone/>
            </a:pPr>
            <a:r>
              <a:rPr lang="ru-RU" dirty="0"/>
              <a:t>Компания делает сама:</a:t>
            </a:r>
          </a:p>
          <a:p>
            <a:r>
              <a:rPr lang="ru-RU" b="0" i="0" dirty="0">
                <a:effectLst/>
              </a:rPr>
              <a:t>Приложения</a:t>
            </a:r>
          </a:p>
          <a:p>
            <a:r>
              <a:rPr lang="ru-RU" b="0" i="0" dirty="0">
                <a:effectLst/>
              </a:rPr>
              <a:t>Среда исполнения (ОС, фреймворк)</a:t>
            </a:r>
          </a:p>
          <a:p>
            <a:r>
              <a:rPr lang="ru-RU" b="0" i="0" dirty="0">
                <a:effectLst/>
              </a:rPr>
              <a:t>Сервер и сеть, гипервизор</a:t>
            </a:r>
          </a:p>
          <a:p>
            <a:r>
              <a:rPr lang="ru-RU" dirty="0"/>
              <a:t>Оборудование</a:t>
            </a:r>
          </a:p>
          <a:p>
            <a:r>
              <a:rPr lang="ru-RU" b="0" i="0" dirty="0">
                <a:effectLst/>
              </a:rPr>
              <a:t>ЦОД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0F56E3-3657-1B18-FB60-2468867D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8" y="1701800"/>
            <a:ext cx="3341713" cy="222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3F630A-C8EB-8A7B-3C74-E083B604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758" y="4509120"/>
            <a:ext cx="1549623" cy="103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2EDBF-C300-C1FD-4767-D44936106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4473692"/>
            <a:ext cx="1347944" cy="11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9E8E-3955-D3FF-857A-242D0D3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ИТ-инфраструктуры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D6E5-DAB9-7653-D8D9-AAAF93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137343" cy="447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IaaS</a:t>
            </a:r>
            <a:r>
              <a:rPr lang="en-US" b="0" i="0" dirty="0">
                <a:effectLst/>
              </a:rPr>
              <a:t> (Infrastructure as a Service) – </a:t>
            </a:r>
            <a:r>
              <a:rPr lang="ru-RU" b="0" i="0" dirty="0">
                <a:effectLst/>
              </a:rPr>
              <a:t>инфраструктура как услуга. </a:t>
            </a:r>
          </a:p>
          <a:p>
            <a:pPr marL="0" indent="0">
              <a:buNone/>
            </a:pPr>
            <a:r>
              <a:rPr lang="ru-RU" dirty="0"/>
              <a:t>Компания делает сама:</a:t>
            </a:r>
          </a:p>
          <a:p>
            <a:r>
              <a:rPr lang="ru-RU" b="0" i="0" dirty="0">
                <a:effectLst/>
              </a:rPr>
              <a:t>Приложения</a:t>
            </a:r>
          </a:p>
          <a:p>
            <a:r>
              <a:rPr lang="ru-RU" b="0" i="0" dirty="0">
                <a:effectLst/>
              </a:rPr>
              <a:t>Среда исполнения (ОС, фреймворк)</a:t>
            </a:r>
          </a:p>
          <a:p>
            <a:pPr marL="0" indent="0">
              <a:buNone/>
            </a:pPr>
            <a:r>
              <a:rPr lang="ru-RU" dirty="0"/>
              <a:t>Поставщик услуги предоставляет:</a:t>
            </a:r>
          </a:p>
          <a:p>
            <a:r>
              <a:rPr lang="ru-RU" b="0" i="0" dirty="0">
                <a:effectLst/>
              </a:rPr>
              <a:t>Сервер и сеть, гипервизор</a:t>
            </a:r>
          </a:p>
          <a:p>
            <a:r>
              <a:rPr lang="ru-RU" dirty="0"/>
              <a:t>Оборудование</a:t>
            </a:r>
          </a:p>
          <a:p>
            <a:r>
              <a:rPr lang="ru-RU" b="0" i="0" dirty="0">
                <a:effectLst/>
              </a:rPr>
              <a:t>ЦОД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E00E5A0-2178-DA95-1F13-87622BBB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1681609"/>
            <a:ext cx="3199284" cy="213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7E0283-9DE3-63AB-DC17-D8DA641B0294}"/>
              </a:ext>
            </a:extLst>
          </p:cNvPr>
          <p:cNvSpPr txBox="1"/>
          <p:nvPr/>
        </p:nvSpPr>
        <p:spPr>
          <a:xfrm>
            <a:off x="9190756" y="4044781"/>
            <a:ext cx="232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«Каршеринг»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5C31FC1-C29B-6D02-D598-64F4AF2D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36" y="4831159"/>
            <a:ext cx="1090087" cy="7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D78B80-C2F0-13F4-FDBF-5278A0B1D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732" y="4831159"/>
            <a:ext cx="948215" cy="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9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9E8E-3955-D3FF-857A-242D0D3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ИТ-инфраструктуры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D6E5-DAB9-7653-D8D9-AAAF93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137343" cy="447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PaaS</a:t>
            </a:r>
            <a:r>
              <a:rPr lang="en-US" b="0" i="0" dirty="0">
                <a:effectLst/>
              </a:rPr>
              <a:t> (Platform as a Service) – </a:t>
            </a:r>
            <a:r>
              <a:rPr lang="ru-RU" b="0" i="0" dirty="0">
                <a:effectLst/>
              </a:rPr>
              <a:t>платформа как услуга</a:t>
            </a:r>
          </a:p>
          <a:p>
            <a:pPr marL="0" indent="0">
              <a:buNone/>
            </a:pPr>
            <a:r>
              <a:rPr lang="ru-RU" dirty="0"/>
              <a:t>Компания делает сама:</a:t>
            </a:r>
          </a:p>
          <a:p>
            <a:r>
              <a:rPr lang="ru-RU" b="0" i="0" dirty="0">
                <a:effectLst/>
              </a:rPr>
              <a:t>Приложения</a:t>
            </a:r>
          </a:p>
          <a:p>
            <a:pPr marL="0" indent="0">
              <a:buNone/>
            </a:pPr>
            <a:r>
              <a:rPr lang="ru-RU" dirty="0"/>
              <a:t>Поставщик услуги предоставляет:</a:t>
            </a:r>
          </a:p>
          <a:p>
            <a:r>
              <a:rPr lang="ru-RU" b="0" i="0" dirty="0">
                <a:effectLst/>
              </a:rPr>
              <a:t>Среда исполнения (ОС, фреймворк)</a:t>
            </a:r>
            <a:endParaRPr lang="ru-RU" dirty="0"/>
          </a:p>
          <a:p>
            <a:r>
              <a:rPr lang="ru-RU" b="0" i="0" dirty="0">
                <a:effectLst/>
              </a:rPr>
              <a:t>Сервер и сеть, гипервизор</a:t>
            </a:r>
          </a:p>
          <a:p>
            <a:r>
              <a:rPr lang="ru-RU" dirty="0"/>
              <a:t>Оборудование</a:t>
            </a:r>
          </a:p>
          <a:p>
            <a:r>
              <a:rPr lang="ru-RU" b="0" i="0" dirty="0">
                <a:effectLst/>
              </a:rPr>
              <a:t>ЦОД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E0283-9DE3-63AB-DC17-D8DA641B0294}"/>
              </a:ext>
            </a:extLst>
          </p:cNvPr>
          <p:cNvSpPr txBox="1"/>
          <p:nvPr/>
        </p:nvSpPr>
        <p:spPr>
          <a:xfrm>
            <a:off x="9190756" y="4044781"/>
            <a:ext cx="232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«Такси»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5C31FC1-C29B-6D02-D598-64F4AF2D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27" y="4831160"/>
            <a:ext cx="607196" cy="4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D78B80-C2F0-13F4-FDBF-5278A0B1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033" y="4814595"/>
            <a:ext cx="856962" cy="70263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3FE5E0D-FC3F-E5F1-4338-0B0B69E2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841" y="1574304"/>
            <a:ext cx="2096784" cy="23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79E8E-3955-D3FF-857A-242D0D3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ИТ-инфраструктуры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D6E5-DAB9-7653-D8D9-AAAF934E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7137343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effectLst/>
              </a:rPr>
              <a:t>SaaS</a:t>
            </a:r>
            <a:r>
              <a:rPr lang="en-US" b="0" i="0" dirty="0">
                <a:effectLst/>
              </a:rPr>
              <a:t> (Software as a Service) – </a:t>
            </a:r>
            <a:r>
              <a:rPr lang="ru-RU" b="0" i="0" dirty="0">
                <a:effectLst/>
              </a:rPr>
              <a:t>программное обеспечение как услуга</a:t>
            </a:r>
          </a:p>
          <a:p>
            <a:pPr marL="0" indent="0">
              <a:buNone/>
            </a:pPr>
            <a:r>
              <a:rPr lang="ru-RU" dirty="0"/>
              <a:t>Поставщик услуги предоставляет:</a:t>
            </a:r>
            <a:endParaRPr lang="ru-RU" b="0" i="0" dirty="0">
              <a:effectLst/>
            </a:endParaRPr>
          </a:p>
          <a:p>
            <a:r>
              <a:rPr lang="ru-RU" b="0" i="0" dirty="0">
                <a:effectLst/>
              </a:rPr>
              <a:t>Приложения</a:t>
            </a:r>
          </a:p>
          <a:p>
            <a:r>
              <a:rPr lang="ru-RU" b="0" i="0" dirty="0">
                <a:effectLst/>
              </a:rPr>
              <a:t>Среда исполнения (ОС, фреймворк)</a:t>
            </a:r>
            <a:endParaRPr lang="ru-RU" dirty="0"/>
          </a:p>
          <a:p>
            <a:r>
              <a:rPr lang="ru-RU" b="0" i="0" dirty="0">
                <a:effectLst/>
              </a:rPr>
              <a:t>Сервер и сеть, гипервизор</a:t>
            </a:r>
          </a:p>
          <a:p>
            <a:r>
              <a:rPr lang="ru-RU" dirty="0"/>
              <a:t>Оборудование</a:t>
            </a:r>
          </a:p>
          <a:p>
            <a:r>
              <a:rPr lang="ru-RU" b="0" i="0" dirty="0">
                <a:effectLst/>
              </a:rPr>
              <a:t>ЦОД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E0283-9DE3-63AB-DC17-D8DA641B0294}"/>
              </a:ext>
            </a:extLst>
          </p:cNvPr>
          <p:cNvSpPr txBox="1"/>
          <p:nvPr/>
        </p:nvSpPr>
        <p:spPr>
          <a:xfrm>
            <a:off x="8756105" y="3817615"/>
            <a:ext cx="232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0" i="0" dirty="0">
                <a:effectLst/>
              </a:rPr>
              <a:t>«Маршрутка»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DC5273-E7CE-78A4-83DA-3C838F65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4" y="1701800"/>
            <a:ext cx="2896351" cy="18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4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A058-CA24-72AC-EB76-379AAE15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476672"/>
            <a:ext cx="5798757" cy="1397000"/>
          </a:xfrm>
        </p:spPr>
        <p:txBody>
          <a:bodyPr/>
          <a:lstStyle/>
          <a:p>
            <a:r>
              <a:rPr lang="ru-RU" b="1" i="0" dirty="0" err="1">
                <a:effectLst/>
              </a:rPr>
              <a:t>Cloud</a:t>
            </a:r>
            <a:r>
              <a:rPr lang="ru-RU" b="1" i="0" dirty="0">
                <a:effectLst/>
              </a:rPr>
              <a:t> </a:t>
            </a:r>
            <a:r>
              <a:rPr lang="ru-RU" b="1" i="0" dirty="0" err="1">
                <a:effectLst/>
              </a:rPr>
              <a:t>native</a:t>
            </a:r>
            <a:r>
              <a:rPr lang="ru-RU" b="0" i="0" dirty="0">
                <a:effectLst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DEBC6-FF79-8963-FFB6-10C45EFA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2636912"/>
            <a:ext cx="11089232" cy="449004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effectLst/>
              </a:rPr>
              <a:t>C</a:t>
            </a:r>
            <a:r>
              <a:rPr lang="ru-RU" sz="2000" b="0" i="0" dirty="0" err="1">
                <a:effectLst/>
              </a:rPr>
              <a:t>loud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native</a:t>
            </a:r>
            <a:r>
              <a:rPr lang="ru-RU" sz="2000" b="0" i="0" dirty="0">
                <a:effectLst/>
              </a:rPr>
              <a:t> — подход к созданию и выполнению приложений, использующий преимущества облачной модели, подходит для частных и публичных облаков. </a:t>
            </a:r>
            <a:endParaRPr lang="en-US" sz="2000" b="0" i="0" dirty="0">
              <a:effectLst/>
            </a:endParaRPr>
          </a:p>
          <a:p>
            <a:pPr marL="0" indent="0" algn="l">
              <a:buNone/>
            </a:pPr>
            <a:r>
              <a:rPr lang="ru-RU" sz="2000" b="0" i="0" dirty="0">
                <a:effectLst/>
              </a:rPr>
              <a:t>Обычно такие приложения строятся как набор </a:t>
            </a:r>
            <a:r>
              <a:rPr lang="ru-RU" sz="2000" b="0" i="0" dirty="0" err="1">
                <a:effectLst/>
              </a:rPr>
              <a:t>микросервисов</a:t>
            </a:r>
            <a:r>
              <a:rPr lang="ru-RU" sz="2000" b="0" i="0" dirty="0">
                <a:effectLst/>
              </a:rPr>
              <a:t>, слабо связанных между собой и упакованных в контейнеры, управляются они облачной платформой.</a:t>
            </a:r>
            <a:r>
              <a:rPr lang="en-US" sz="2000" b="0" i="0" dirty="0">
                <a:effectLst/>
              </a:rPr>
              <a:t> </a:t>
            </a:r>
            <a:r>
              <a:rPr lang="ru-RU" sz="2000" b="0" i="0" dirty="0">
                <a:effectLst/>
              </a:rPr>
              <a:t>Облачная платформа может предлагать вычислительные мощности по требованию.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F42F9F8-78EC-E9D1-4734-F3A79726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24" y="91083"/>
            <a:ext cx="3096222" cy="208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6254B-8B31-4A14-3F9D-AAE6F571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660" y="4941168"/>
            <a:ext cx="1656134" cy="135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A058-CA24-72AC-EB76-379AAE15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476672"/>
            <a:ext cx="5798757" cy="1397000"/>
          </a:xfrm>
        </p:spPr>
        <p:txBody>
          <a:bodyPr/>
          <a:lstStyle/>
          <a:p>
            <a:r>
              <a:rPr lang="ru-RU" b="1" i="0" dirty="0" err="1">
                <a:effectLst/>
              </a:rPr>
              <a:t>Cloud</a:t>
            </a:r>
            <a:r>
              <a:rPr lang="ru-RU" b="1" i="0" dirty="0">
                <a:effectLst/>
              </a:rPr>
              <a:t> </a:t>
            </a:r>
            <a:r>
              <a:rPr lang="ru-RU" b="1" i="0" dirty="0" err="1">
                <a:effectLst/>
              </a:rPr>
              <a:t>native</a:t>
            </a:r>
            <a:r>
              <a:rPr lang="ru-RU" b="0" i="0" dirty="0">
                <a:effectLst/>
              </a:rPr>
              <a:t> </a:t>
            </a:r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A5CC607-21B6-184A-99F9-E025B2C1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768" y="1893863"/>
            <a:ext cx="6187287" cy="427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A058-CA24-72AC-EB76-379AAE15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22" y="0"/>
            <a:ext cx="5798757" cy="1397000"/>
          </a:xfrm>
        </p:spPr>
        <p:txBody>
          <a:bodyPr/>
          <a:lstStyle/>
          <a:p>
            <a:r>
              <a:rPr lang="ru-RU" b="1" i="0" dirty="0" err="1">
                <a:effectLst/>
              </a:rPr>
              <a:t>Cloud</a:t>
            </a:r>
            <a:r>
              <a:rPr lang="ru-RU" b="1" i="0" dirty="0">
                <a:effectLst/>
              </a:rPr>
              <a:t> </a:t>
            </a:r>
            <a:r>
              <a:rPr lang="ru-RU" b="1" i="0" dirty="0" err="1">
                <a:effectLst/>
              </a:rPr>
              <a:t>native</a:t>
            </a:r>
            <a:r>
              <a:rPr lang="ru-RU" b="0" i="0" dirty="0">
                <a:effectLst/>
              </a:rPr>
              <a:t> 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5C5D7-0FCB-F438-20C1-C29E4A2907C1}"/>
              </a:ext>
            </a:extLst>
          </p:cNvPr>
          <p:cNvSpPr txBox="1"/>
          <p:nvPr/>
        </p:nvSpPr>
        <p:spPr>
          <a:xfrm>
            <a:off x="865822" y="1502688"/>
            <a:ext cx="1081752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dirty="0" err="1">
                <a:effectLst/>
                <a:latin typeface="TT Norms Pro"/>
              </a:rPr>
              <a:t>DevOps</a:t>
            </a:r>
            <a:endParaRPr lang="ru-RU" sz="1800" b="0" i="0" dirty="0">
              <a:effectLst/>
              <a:latin typeface="TT Norms Pro"/>
            </a:endParaRPr>
          </a:p>
          <a:p>
            <a:pPr algn="l"/>
            <a:r>
              <a:rPr lang="ru-RU" sz="1800" dirty="0">
                <a:latin typeface="TT Norms Pro"/>
              </a:rPr>
              <a:t>Р</a:t>
            </a:r>
            <a:r>
              <a:rPr lang="ru-RU" sz="1800" b="0" i="0" dirty="0">
                <a:effectLst/>
                <a:latin typeface="TT Norms Pro"/>
              </a:rPr>
              <a:t>еализация гибкой методологии разработки - постоянный и автоматизированный выпуск </a:t>
            </a:r>
            <a:r>
              <a:rPr lang="ru-RU" sz="1800" dirty="0">
                <a:latin typeface="TT Norms Pro"/>
              </a:rPr>
              <a:t>инкрементальных изменений</a:t>
            </a:r>
            <a:r>
              <a:rPr lang="ru-RU" sz="1800" b="0" i="0" dirty="0">
                <a:effectLst/>
                <a:latin typeface="TT Norms Pro"/>
              </a:rPr>
              <a:t> программного обеспечения. </a:t>
            </a:r>
          </a:p>
          <a:p>
            <a:pPr algn="l"/>
            <a:endParaRPr lang="ru-RU" sz="1800" dirty="0">
              <a:latin typeface="TT Norms Pro"/>
            </a:endParaRPr>
          </a:p>
          <a:p>
            <a:pPr algn="l"/>
            <a:r>
              <a:rPr lang="en-US" sz="1800" b="1" dirty="0">
                <a:latin typeface="TT Norms Pro"/>
              </a:rPr>
              <a:t>CI/CD</a:t>
            </a:r>
            <a:endParaRPr lang="ru-RU" sz="1800" b="1" dirty="0">
              <a:latin typeface="TT Norms Pro"/>
            </a:endParaRPr>
          </a:p>
          <a:p>
            <a:pPr algn="l"/>
            <a:r>
              <a:rPr lang="ru-RU" sz="1800" b="0" i="0" dirty="0">
                <a:effectLst/>
                <a:latin typeface="TT Norms Pro"/>
              </a:rPr>
              <a:t>Релизы делаются чаще и с меньшими рисками за счет стандартизированных процедур. Быстрая обратная связь от пользователей.</a:t>
            </a:r>
          </a:p>
          <a:p>
            <a:pPr algn="l"/>
            <a:endParaRPr lang="ru-RU" sz="1800" dirty="0">
              <a:latin typeface="TT Norms Pro"/>
            </a:endParaRPr>
          </a:p>
          <a:p>
            <a:pPr algn="l"/>
            <a:r>
              <a:rPr lang="ru-RU" sz="1800" b="1" i="0" dirty="0" err="1">
                <a:effectLst/>
                <a:latin typeface="TT Norms Pro"/>
              </a:rPr>
              <a:t>Микросервисы</a:t>
            </a:r>
            <a:r>
              <a:rPr lang="ru-RU" sz="1800" b="1" i="0" dirty="0">
                <a:effectLst/>
                <a:latin typeface="TT Norms Pro"/>
              </a:rPr>
              <a:t>.</a:t>
            </a:r>
            <a:endParaRPr lang="ru-RU" sz="1800" b="0" i="0" dirty="0">
              <a:effectLst/>
              <a:latin typeface="TT Norms Pro"/>
            </a:endParaRPr>
          </a:p>
          <a:p>
            <a:pPr algn="l"/>
            <a:r>
              <a:rPr lang="ru-RU" sz="1800" b="0" i="0" dirty="0">
                <a:effectLst/>
                <a:latin typeface="TT Norms Pro"/>
              </a:rPr>
              <a:t>Архитектурный подход к разработке приложения как набора небольших сервисов. Каждый сервис реализует определенную логику, его можно развернуть, обновить, масштабировать или перезапустить независимо от других служб приложения-нет необходимости выключать всю систему целиком при обновлении.</a:t>
            </a:r>
          </a:p>
          <a:p>
            <a:pPr algn="l"/>
            <a:endParaRPr lang="ru-RU" sz="1800" b="0" i="0" dirty="0">
              <a:effectLst/>
              <a:latin typeface="TT Norms Pro"/>
            </a:endParaRPr>
          </a:p>
          <a:p>
            <a:pPr algn="l"/>
            <a:r>
              <a:rPr lang="ru-RU" sz="1800" b="1" i="0" dirty="0">
                <a:effectLst/>
                <a:latin typeface="TT Norms Pro"/>
              </a:rPr>
              <a:t>Контейнеры</a:t>
            </a:r>
            <a:endParaRPr lang="ru-RU" sz="1800" b="0" i="0" dirty="0">
              <a:effectLst/>
              <a:latin typeface="TT Norms Pro"/>
            </a:endParaRPr>
          </a:p>
          <a:p>
            <a:pPr algn="l"/>
            <a:r>
              <a:rPr lang="ru-RU" sz="1800" b="0" i="0" dirty="0">
                <a:effectLst/>
                <a:latin typeface="TT Norms Pro"/>
              </a:rPr>
              <a:t>Контейнеры эффективнее и быстрее стандартных виртуальных машин (ВМ). Используя виртуализацию на уровне операционной системы (ОС), один экземпляр ОС динамически распределяется между одним или несколькими изолированными контейнерами, у каждого из которых уникальная файловая система и свой объем выделенных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79032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0AE19-BF60-4314-C82A-0796390A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CI/CD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94B63-6B10-E414-E526-B9FCA62F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000" b="1" i="0" dirty="0">
                <a:effectLst/>
              </a:rPr>
              <a:t>CI (</a:t>
            </a:r>
            <a:r>
              <a:rPr lang="ru-RU" sz="2000" b="1" i="0" dirty="0" err="1">
                <a:effectLst/>
              </a:rPr>
              <a:t>Continuous</a:t>
            </a:r>
            <a:r>
              <a:rPr lang="ru-RU" sz="2000" b="1" i="0" dirty="0">
                <a:effectLst/>
              </a:rPr>
              <a:t> </a:t>
            </a:r>
            <a:r>
              <a:rPr lang="ru-RU" sz="2000" b="1" i="0" dirty="0" err="1">
                <a:effectLst/>
              </a:rPr>
              <a:t>Integration</a:t>
            </a:r>
            <a:r>
              <a:rPr lang="ru-RU" sz="2000" b="1" i="0" dirty="0">
                <a:effectLst/>
              </a:rPr>
              <a:t>)</a:t>
            </a:r>
            <a:r>
              <a:rPr lang="ru-RU" sz="2000" b="0" i="0" dirty="0">
                <a:effectLst/>
              </a:rPr>
              <a:t> — непрерывная интеграция. </a:t>
            </a:r>
            <a:r>
              <a:rPr lang="ru-RU" sz="2000" dirty="0"/>
              <a:t>Проверка </a:t>
            </a:r>
            <a:r>
              <a:rPr lang="ru-RU" sz="2000" b="0" i="0" dirty="0">
                <a:effectLst/>
              </a:rPr>
              <a:t>основной ветки репозитория</a:t>
            </a:r>
            <a:r>
              <a:rPr lang="en-US" sz="2000" dirty="0"/>
              <a:t>: </a:t>
            </a:r>
            <a:r>
              <a:rPr lang="ru-RU" sz="2000" b="0" i="0" dirty="0">
                <a:effectLst/>
              </a:rPr>
              <a:t> каждый раз после </a:t>
            </a:r>
            <a:r>
              <a:rPr lang="ru-RU" sz="2000" b="0" i="0" dirty="0" err="1">
                <a:effectLst/>
              </a:rPr>
              <a:t>мёржа</a:t>
            </a:r>
            <a:r>
              <a:rPr lang="ru-RU" sz="2000" dirty="0"/>
              <a:t> </a:t>
            </a:r>
            <a:r>
              <a:rPr lang="ru-RU" sz="2000" b="0" i="0" dirty="0">
                <a:effectLst/>
              </a:rPr>
              <a:t>в рамках CI-</a:t>
            </a:r>
            <a:r>
              <a:rPr lang="ru-RU" sz="2000" b="0" i="0" dirty="0" err="1">
                <a:effectLst/>
              </a:rPr>
              <a:t>пайплайна</a:t>
            </a:r>
            <a:r>
              <a:rPr lang="ru-RU" sz="2000" b="0" i="0" dirty="0">
                <a:effectLst/>
              </a:rPr>
              <a:t> выполня</a:t>
            </a:r>
            <a:r>
              <a:rPr lang="ru-RU" sz="2000" dirty="0"/>
              <a:t>ются</a:t>
            </a:r>
            <a:r>
              <a:rPr lang="ru-RU" sz="2000" b="0" i="0" dirty="0">
                <a:effectLst/>
              </a:rPr>
              <a:t> автоматические тесты. </a:t>
            </a:r>
          </a:p>
          <a:p>
            <a:pPr algn="l"/>
            <a:r>
              <a:rPr lang="ru-RU" sz="2000" b="1" i="0" dirty="0">
                <a:effectLst/>
              </a:rPr>
              <a:t>CD, (</a:t>
            </a:r>
            <a:r>
              <a:rPr lang="ru-RU" sz="2000" b="1" i="0" dirty="0" err="1">
                <a:effectLst/>
              </a:rPr>
              <a:t>Continuous</a:t>
            </a:r>
            <a:r>
              <a:rPr lang="ru-RU" sz="2000" b="1" i="0" dirty="0">
                <a:effectLst/>
              </a:rPr>
              <a:t> Delivery)</a:t>
            </a:r>
            <a:r>
              <a:rPr lang="ru-RU" sz="2000" b="0" i="0" dirty="0">
                <a:effectLst/>
              </a:rPr>
              <a:t> — непрерывная поставка - автоматическое развертывание на стенды и тестовые окружения. </a:t>
            </a:r>
            <a:endParaRPr lang="ru-RU" sz="20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CCC634-DCDF-3489-6CAF-B21DE9354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3573016"/>
            <a:ext cx="7338618" cy="293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3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автоматизации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(SCP)</a:t>
            </a:r>
            <a:r>
              <a:rPr lang="ru-RU" dirty="0"/>
              <a:t> – свобода творчества</a:t>
            </a:r>
            <a:endParaRPr lang="en-US" dirty="0"/>
          </a:p>
          <a:p>
            <a:r>
              <a:rPr lang="en-US" dirty="0"/>
              <a:t>Jenkins / </a:t>
            </a:r>
            <a:r>
              <a:rPr lang="en-US" dirty="0" err="1"/>
              <a:t>Teamcity</a:t>
            </a:r>
            <a:r>
              <a:rPr lang="en-US" dirty="0"/>
              <a:t>/Gitlab(</a:t>
            </a:r>
            <a:r>
              <a:rPr lang="en-US" dirty="0" err="1"/>
              <a:t>Github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en-US" dirty="0"/>
              <a:t>CI/CD</a:t>
            </a:r>
          </a:p>
          <a:p>
            <a:r>
              <a:rPr lang="en-US" dirty="0"/>
              <a:t>Urban code deploy - CD</a:t>
            </a:r>
          </a:p>
          <a:p>
            <a:r>
              <a:rPr lang="en-US" i="1" dirty="0"/>
              <a:t>Kubernetes – not today </a:t>
            </a:r>
            <a:r>
              <a:rPr lang="en-US" i="1" dirty="0">
                <a:sym typeface="Wingdings" panose="05000000000000000000" pitchFamily="2" charset="2"/>
              </a:rPr>
              <a:t></a:t>
            </a:r>
            <a:endParaRPr lang="en-US" i="1" dirty="0"/>
          </a:p>
          <a:p>
            <a:r>
              <a:rPr lang="en-US" dirty="0"/>
              <a:t>Infrastructure as code: 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38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19" y="264141"/>
            <a:ext cx="8175021" cy="139700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Инструментальные средства автоматизации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35" y="1875858"/>
            <a:ext cx="10157354" cy="48655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SSH (SCP)</a:t>
            </a:r>
            <a:endParaRPr lang="ru-RU" dirty="0"/>
          </a:p>
          <a:p>
            <a:pPr marL="0" indent="0">
              <a:buNone/>
            </a:pPr>
            <a:r>
              <a:rPr lang="en-US" b="1" i="0" dirty="0">
                <a:solidFill>
                  <a:srgbClr val="99CC00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99CC00"/>
                </a:solidFill>
                <a:effectLst/>
                <a:latin typeface="Open Sans" panose="020B0604020202020204" pitchFamily="34" charset="0"/>
              </a:rPr>
              <a:t>scp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ru-RU" b="1" i="0" dirty="0">
                <a:solidFill>
                  <a:srgbClr val="FF9900"/>
                </a:solidFill>
                <a:effectLst/>
                <a:latin typeface="Open Sans" panose="020B0604020202020204" pitchFamily="34" charset="0"/>
              </a:rPr>
              <a:t>опции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ru-RU" b="1" i="0" dirty="0">
                <a:solidFill>
                  <a:srgbClr val="339966"/>
                </a:solidFill>
                <a:effectLst/>
                <a:latin typeface="Open Sans" panose="020B0604020202020204" pitchFamily="34" charset="0"/>
              </a:rPr>
              <a:t>пользователь1@хост1</a:t>
            </a:r>
            <a:r>
              <a:rPr lang="ru-RU" b="1" i="0" dirty="0">
                <a:solidFill>
                  <a:srgbClr val="3366FF"/>
                </a:solidFill>
                <a:effectLst/>
                <a:latin typeface="Open Sans" panose="020B0604020202020204" pitchFamily="34" charset="0"/>
              </a:rPr>
              <a:t>:файл</a:t>
            </a:r>
            <a:r>
              <a:rPr lang="ru-RU" b="1" i="0" dirty="0">
                <a:solidFill>
                  <a:srgbClr val="444444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ru-RU" b="1" i="0" dirty="0">
                <a:solidFill>
                  <a:srgbClr val="339966"/>
                </a:solidFill>
                <a:effectLst/>
                <a:latin typeface="Open Sans" panose="020B0604020202020204" pitchFamily="34" charset="0"/>
              </a:rPr>
              <a:t>пользователь2@хост2:</a:t>
            </a:r>
            <a:r>
              <a:rPr lang="ru-RU" b="1" i="0" dirty="0">
                <a:solidFill>
                  <a:srgbClr val="3366FF"/>
                </a:solidFill>
                <a:effectLst/>
                <a:latin typeface="Open Sans" panose="020B0604020202020204" pitchFamily="34" charset="0"/>
              </a:rPr>
              <a:t>файл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Опции: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-1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использовать протокол SSH1;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-2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использовать протокол SSH2;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-B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пакетный режим для передачи нескольких файлов;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-C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включить сжатие;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 l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установить ограничение скорости в кбит/сек;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-o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задать нужную опцию SSH;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-p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сохранять время модификации;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-r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рекурсивное копирование директорий;</a:t>
            </a:r>
          </a:p>
          <a:p>
            <a:pPr marL="0" indent="0" algn="l" fontAlgn="base">
              <a:buNone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-v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- более подробный режим.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FBF58A-9F23-90D1-FF73-8FE4A21D8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264141"/>
            <a:ext cx="2736305" cy="18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18FA4-2F30-85EE-042F-ED8CE111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Особые обозначения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FC44AC-E91D-E784-5A4E-87EF16BE1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218" y="2185954"/>
            <a:ext cx="2736305" cy="18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321F40-2D1A-427F-5E85-320D91A03592}"/>
              </a:ext>
            </a:extLst>
          </p:cNvPr>
          <p:cNvSpPr txBox="1"/>
          <p:nvPr/>
        </p:nvSpPr>
        <p:spPr>
          <a:xfrm>
            <a:off x="981844" y="4293096"/>
            <a:ext cx="3953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Наступать на грабли </a:t>
            </a:r>
          </a:p>
          <a:p>
            <a:r>
              <a:rPr lang="ru-RU" dirty="0"/>
              <a:t>совершать одинаковые </a:t>
            </a:r>
          </a:p>
          <a:p>
            <a:r>
              <a:rPr lang="ru-RU" dirty="0"/>
              <a:t>ошибки снова и снова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663342-C4F0-0676-8214-527C7662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096191"/>
            <a:ext cx="2446547" cy="2005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DD419-5007-FF16-A5B2-3EDAC3655243}"/>
              </a:ext>
            </a:extLst>
          </p:cNvPr>
          <p:cNvSpPr txBox="1"/>
          <p:nvPr/>
        </p:nvSpPr>
        <p:spPr>
          <a:xfrm>
            <a:off x="6382444" y="4293096"/>
            <a:ext cx="4608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Строить велосипед</a:t>
            </a:r>
          </a:p>
          <a:p>
            <a:r>
              <a:rPr lang="ru-RU" dirty="0"/>
              <a:t>Разрабатывать самому решение, уже реализованное другими, вместо того, чтобы им воспользоваться </a:t>
            </a:r>
          </a:p>
        </p:txBody>
      </p:sp>
    </p:spTree>
    <p:extLst>
      <p:ext uri="{BB962C8B-B14F-4D97-AF65-F5344CB8AC3E}">
        <p14:creationId xmlns:p14="http://schemas.microsoft.com/office/powerpoint/2010/main" val="21555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автоматизации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Jenkins / </a:t>
            </a:r>
            <a:r>
              <a:rPr lang="en-US" dirty="0" err="1"/>
              <a:t>Teamcity</a:t>
            </a:r>
            <a:r>
              <a:rPr lang="ru-RU" dirty="0"/>
              <a:t> </a:t>
            </a:r>
            <a:r>
              <a:rPr lang="en-US" dirty="0"/>
              <a:t>/ Gitlab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ru-RU" dirty="0"/>
              <a:t>Агенты внутри                                       Внешние Агенты</a:t>
            </a:r>
            <a:endParaRPr lang="en-US" dirty="0"/>
          </a:p>
          <a:p>
            <a:endParaRPr lang="ru-RU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346BD63-DC88-8312-6347-E74AE676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39" y="3573015"/>
            <a:ext cx="1811568" cy="134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AEB3F9F-44EF-E5EE-274C-B2F0481A9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3573016"/>
            <a:ext cx="1451827" cy="14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B8398CAC-F455-5617-EE1C-D5508B5C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85" y="3573015"/>
            <a:ext cx="1451827" cy="145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68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Инструментальные средства автоматизации развертывания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Urban code deploy</a:t>
            </a:r>
          </a:p>
          <a:p>
            <a:pPr marL="0" indent="0" algn="l">
              <a:buNone/>
            </a:pPr>
            <a:r>
              <a:rPr lang="ru-RU" sz="2000" i="1" dirty="0"/>
              <a:t>НЕ </a:t>
            </a:r>
            <a:r>
              <a:rPr lang="en-US" sz="2000" i="1" dirty="0"/>
              <a:t>CI</a:t>
            </a:r>
            <a:r>
              <a:rPr lang="ru-RU" sz="2000" i="1" dirty="0"/>
              <a:t>, только </a:t>
            </a:r>
            <a:r>
              <a:rPr lang="en-US" sz="2000" i="1" dirty="0"/>
              <a:t>CD</a:t>
            </a:r>
            <a:r>
              <a:rPr lang="ru-RU" sz="2000" i="1" dirty="0"/>
              <a:t>, требует установки агентов</a:t>
            </a:r>
            <a:endParaRPr lang="en-US" sz="2000" i="1" dirty="0"/>
          </a:p>
          <a:p>
            <a:pPr marL="0" indent="0" algn="l">
              <a:buNone/>
            </a:pPr>
            <a:r>
              <a:rPr lang="ru-RU" sz="2000" b="1" i="0" dirty="0" err="1">
                <a:effectLst/>
              </a:rPr>
              <a:t>UrbanCode</a:t>
            </a:r>
            <a:r>
              <a:rPr lang="ru-RU" sz="2000" b="1" i="0" dirty="0">
                <a:effectLst/>
              </a:rPr>
              <a:t> </a:t>
            </a:r>
            <a:r>
              <a:rPr lang="ru-RU" sz="2000" b="1" i="0" dirty="0" err="1">
                <a:effectLst/>
              </a:rPr>
              <a:t>Deploy</a:t>
            </a:r>
            <a:r>
              <a:rPr lang="ru-RU" sz="2000" b="0" i="0" dirty="0">
                <a:effectLst/>
              </a:rPr>
              <a:t> - это решение для автоматизации выпуска приложений, совмещающее средства просмотра, отслеживания и контроля в одном оптимизированном пакете. Поддерживается масштабирование до развертывания уровня предприятия, включающего несколько тысяч серверов.</a:t>
            </a:r>
          </a:p>
          <a:p>
            <a:pPr marL="0" indent="0">
              <a:buNone/>
            </a:pPr>
            <a:br>
              <a:rPr lang="ru-RU" sz="2000" dirty="0"/>
            </a:br>
            <a:endParaRPr lang="en-US" sz="2000" dirty="0"/>
          </a:p>
          <a:p>
            <a:endParaRPr lang="ru-RU" sz="20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2AABF17-56DA-AF66-C188-906BADB2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348" y="1312068"/>
            <a:ext cx="3619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FFF2D-53F4-CEFE-94D7-334F4F6D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r>
              <a:rPr lang="ru-RU" dirty="0"/>
              <a:t>Инфраструктура как Код (</a:t>
            </a:r>
            <a:r>
              <a:rPr lang="en-US" dirty="0" err="1"/>
              <a:t>IaC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2862D-9EF6-5E24-395C-B192C49CA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426365"/>
            <a:ext cx="10157354" cy="48109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</a:rPr>
              <a:t>I</a:t>
            </a:r>
            <a:r>
              <a:rPr lang="ru-RU" sz="1800" b="1" i="0" dirty="0" err="1">
                <a:effectLst/>
              </a:rPr>
              <a:t>aC</a:t>
            </a:r>
            <a:r>
              <a:rPr lang="ru-RU" sz="1800" b="0" i="0" dirty="0">
                <a:effectLst/>
              </a:rPr>
              <a:t> — это процесс управления и создания серверов и кластеров с помощью машиночитаемых файлов определений, созданный как альтернатива физическому конфигурированию оборудования и оперируемым человеком инструментам.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</a:rPr>
              <a:t>Скорость: </a:t>
            </a:r>
            <a:r>
              <a:rPr lang="ru-RU" sz="1800" b="0" i="0" dirty="0" err="1">
                <a:effectLst/>
              </a:rPr>
              <a:t>IaC</a:t>
            </a:r>
            <a:r>
              <a:rPr lang="ru-RU" sz="1800" b="0" i="0" dirty="0">
                <a:effectLst/>
              </a:rPr>
              <a:t> позволяет быстрее конфигурировать инфраструктуру и направлен на обеспечение прозрачности, помочь другим командам работать быстрее и эффективнее.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</a:rPr>
              <a:t>Масштабируемость и стандартизация: </a:t>
            </a:r>
            <a:r>
              <a:rPr lang="ru-RU" sz="1800" b="0" i="0" dirty="0">
                <a:effectLst/>
              </a:rPr>
              <a:t>стабильные среды быстро и на должном уровне. Командам разработчиков не нужно прибегать к ручной настройке, описывая с помощью кода требуемое состояние сред. Развертывания инфраструктуры с помощью </a:t>
            </a:r>
            <a:r>
              <a:rPr lang="ru-RU" sz="1800" b="0" i="0" dirty="0" err="1">
                <a:effectLst/>
              </a:rPr>
              <a:t>IaC</a:t>
            </a:r>
            <a:r>
              <a:rPr lang="ru-RU" sz="1800" b="0" i="0" dirty="0">
                <a:effectLst/>
              </a:rPr>
              <a:t> повторяемы и предотвращают проблемы во время выполнения, вызванных дрейфом конфигурации или отсутствием зависимостей.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</a:rPr>
              <a:t>Безопасность и документация: </a:t>
            </a:r>
            <a:r>
              <a:rPr lang="ru-RU" sz="1800" i="0" dirty="0">
                <a:effectLst/>
              </a:rPr>
              <a:t>при </a:t>
            </a:r>
            <a:r>
              <a:rPr lang="ru-RU" sz="1800" dirty="0"/>
              <a:t>конфигурации заданной через код, </a:t>
            </a:r>
            <a:r>
              <a:rPr lang="ru-RU" sz="1800" b="0" i="0" dirty="0">
                <a:effectLst/>
              </a:rPr>
              <a:t>стандарты безопасности можно легко и последовательно применять. </a:t>
            </a:r>
            <a:r>
              <a:rPr lang="ru-RU" sz="1800" b="0" i="0" dirty="0" err="1">
                <a:effectLst/>
              </a:rPr>
              <a:t>IaC</a:t>
            </a:r>
            <a:r>
              <a:rPr lang="ru-RU" sz="1800" b="0" i="0" dirty="0">
                <a:effectLst/>
              </a:rPr>
              <a:t> также служит некой формой документации о правильном способе создания инфраструктуры. Поскольку код можно </a:t>
            </a:r>
            <a:r>
              <a:rPr lang="ru-RU" sz="1800" b="0" i="0" dirty="0" err="1">
                <a:effectLst/>
              </a:rPr>
              <a:t>версионировать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IaC</a:t>
            </a:r>
            <a:r>
              <a:rPr lang="ru-RU" sz="1800" b="0" i="0" dirty="0">
                <a:effectLst/>
              </a:rPr>
              <a:t> позволяет документировать, регистрировать и отслеживать каждое изменение конфигурации вашего сервера.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AB7E9F1-8C4C-9CF3-7108-E9825E7C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08" y="0"/>
            <a:ext cx="1498570" cy="15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36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41151"/>
            <a:ext cx="10157354" cy="4470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ru-RU" sz="1800" dirty="0"/>
              <a:t>П</a:t>
            </a:r>
            <a:r>
              <a:rPr lang="ru-RU" sz="1800" b="0" i="0" dirty="0">
                <a:effectLst/>
              </a:rPr>
              <a:t>рограммное решение для удаленного управления конфигурациями. Оно позволяет настраивать удаленные машины. Главное его отличие от других подобных систем в том, что </a:t>
            </a:r>
            <a:r>
              <a:rPr lang="ru-RU" sz="1800" b="0" i="0" dirty="0" err="1">
                <a:effectLst/>
              </a:rPr>
              <a:t>Ansible</a:t>
            </a:r>
            <a:r>
              <a:rPr lang="ru-RU" sz="1800" b="0" i="0" dirty="0">
                <a:effectLst/>
              </a:rPr>
              <a:t> использует существующую инфраструктуру SSH.</a:t>
            </a:r>
          </a:p>
          <a:p>
            <a:pPr marL="0" indent="0">
              <a:buNone/>
            </a:pPr>
            <a:r>
              <a:rPr lang="ru-RU" sz="1800" dirty="0"/>
              <a:t>Особенности: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 err="1">
                <a:effectLst/>
              </a:rPr>
              <a:t>Безагентное</a:t>
            </a:r>
            <a:r>
              <a:rPr lang="ru-RU" sz="1800" b="0" i="0" dirty="0">
                <a:effectLst/>
              </a:rPr>
              <a:t>. В клиенте не установлено программное обеспечение или агент, который общается с сервером.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</a:rPr>
              <a:t>Идемпотентное</a:t>
            </a:r>
            <a:r>
              <a:rPr lang="ru-RU" sz="1800" b="0" i="0" dirty="0">
                <a:effectLst/>
              </a:rPr>
              <a:t>. Независимо от того, сколько раз вы вызываете операцию, результат будет одинаковым.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</a:rPr>
              <a:t>Простое и расширяемое</a:t>
            </a:r>
            <a:r>
              <a:rPr lang="ru-RU" sz="1800" b="0" i="0" dirty="0">
                <a:effectLst/>
              </a:rPr>
              <a:t>. Программа </a:t>
            </a:r>
            <a:r>
              <a:rPr lang="ru-RU" sz="1800" b="0" i="0" dirty="0" err="1">
                <a:effectLst/>
              </a:rPr>
              <a:t>Ansible</a:t>
            </a:r>
            <a:r>
              <a:rPr lang="ru-RU" sz="1800" b="0" i="0" dirty="0">
                <a:effectLst/>
              </a:rPr>
              <a:t> </a:t>
            </a:r>
            <a:r>
              <a:rPr lang="ru-RU" sz="1800" b="0" i="0" dirty="0" err="1">
                <a:effectLst/>
              </a:rPr>
              <a:t>написанa</a:t>
            </a:r>
            <a:r>
              <a:rPr lang="ru-RU" sz="1800" b="0" i="0" dirty="0">
                <a:effectLst/>
              </a:rPr>
              <a:t> на Python и использует YAML для написания команд. Оба языка считаются относительно простыми в изучении.</a:t>
            </a:r>
          </a:p>
          <a:p>
            <a:pPr marL="0" indent="0">
              <a:buNone/>
            </a:pPr>
            <a:br>
              <a:rPr lang="ru-RU" sz="1600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7645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628800"/>
            <a:ext cx="10157354" cy="447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Состав:</a:t>
            </a:r>
            <a:endParaRPr lang="en-US" sz="1800" b="1" dirty="0"/>
          </a:p>
          <a:p>
            <a:pPr marL="0" indent="0">
              <a:buNone/>
            </a:pPr>
            <a:r>
              <a:rPr lang="ru-RU" sz="1800" dirty="0"/>
              <a:t>Control </a:t>
            </a:r>
            <a:r>
              <a:rPr lang="ru-RU" sz="1800" dirty="0" err="1"/>
              <a:t>machine</a:t>
            </a:r>
            <a:r>
              <a:rPr lang="ru-RU" sz="1800" dirty="0"/>
              <a:t> — управляющий хост. Сервер </a:t>
            </a:r>
            <a:r>
              <a:rPr lang="ru-RU" sz="1800" dirty="0" err="1"/>
              <a:t>Ansible</a:t>
            </a:r>
            <a:r>
              <a:rPr lang="ru-RU" sz="1800" dirty="0"/>
              <a:t>, с которого происходит управление другими хостами </a:t>
            </a:r>
            <a:endParaRPr lang="en-US" sz="1800" dirty="0"/>
          </a:p>
          <a:p>
            <a:pPr marL="0" indent="0">
              <a:buNone/>
            </a:pPr>
            <a:r>
              <a:rPr lang="ru-RU" sz="1800" dirty="0" err="1"/>
              <a:t>Manage</a:t>
            </a:r>
            <a:r>
              <a:rPr lang="ru-RU" sz="1800" dirty="0"/>
              <a:t> </a:t>
            </a:r>
            <a:r>
              <a:rPr lang="ru-RU" sz="1800" dirty="0" err="1"/>
              <a:t>node</a:t>
            </a:r>
            <a:r>
              <a:rPr lang="ru-RU" sz="1800" dirty="0"/>
              <a:t> — управляемые хосты </a:t>
            </a:r>
            <a:endParaRPr lang="en-US" sz="1800" dirty="0"/>
          </a:p>
          <a:p>
            <a:pPr marL="0" indent="0">
              <a:buNone/>
            </a:pPr>
            <a:r>
              <a:rPr lang="ru-RU" sz="1800" dirty="0" err="1"/>
              <a:t>Inventory</a:t>
            </a:r>
            <a:r>
              <a:rPr lang="ru-RU" sz="1800" dirty="0"/>
              <a:t> — инвентарный файл. В этом файле описываются хосты, группы хостов, а также могут быть созданы переменные </a:t>
            </a:r>
            <a:endParaRPr lang="en-US" sz="1800" dirty="0"/>
          </a:p>
          <a:p>
            <a:pPr marL="0" indent="0">
              <a:buNone/>
            </a:pPr>
            <a:r>
              <a:rPr lang="ru-RU" sz="1800" dirty="0" err="1"/>
              <a:t>Playbook</a:t>
            </a:r>
            <a:r>
              <a:rPr lang="ru-RU" sz="1800" dirty="0"/>
              <a:t> — файл сценариев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Play — сценарий (набор задач). Связывает задачи с хостами, для которых эти задачи надо выполнить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Task — задача. Вызывает модуль с указанными параметрами и переменными </a:t>
            </a:r>
            <a:endParaRPr lang="en-US" sz="1800" dirty="0"/>
          </a:p>
          <a:p>
            <a:pPr marL="0" indent="0">
              <a:buNone/>
            </a:pPr>
            <a:r>
              <a:rPr lang="ru-RU" sz="1800" dirty="0" err="1"/>
              <a:t>Module</a:t>
            </a:r>
            <a:r>
              <a:rPr lang="ru-RU" sz="1800" dirty="0"/>
              <a:t> — модуль </a:t>
            </a:r>
            <a:r>
              <a:rPr lang="ru-RU" sz="1800" dirty="0" err="1"/>
              <a:t>Ansible</a:t>
            </a:r>
            <a:r>
              <a:rPr lang="ru-RU" sz="1800" dirty="0"/>
              <a:t>. Реализует определенные функции </a:t>
            </a:r>
            <a:br>
              <a:rPr lang="ru-RU" sz="1600" dirty="0"/>
            </a:br>
            <a:endParaRPr lang="en-US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5353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41151"/>
            <a:ext cx="10157354" cy="447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/>
              <a:t>Установка:</a:t>
            </a:r>
            <a:endParaRPr lang="en-US" b="1" dirty="0"/>
          </a:p>
          <a:p>
            <a:pPr marL="0" indent="0">
              <a:buNone/>
            </a:pPr>
            <a:r>
              <a:rPr lang="ru-RU" sz="1800" dirty="0"/>
              <a:t>Требования к управляющему хосту: </a:t>
            </a:r>
          </a:p>
          <a:p>
            <a:r>
              <a:rPr lang="ru-RU" sz="1800" dirty="0"/>
              <a:t> поддержка Python 3) </a:t>
            </a:r>
          </a:p>
          <a:p>
            <a:r>
              <a:rPr lang="ru-RU" sz="1800" dirty="0"/>
              <a:t> Windows не может быть управляющим хостом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sz="1800" b="1" dirty="0"/>
              <a:t>pip install ansible</a:t>
            </a:r>
            <a:endParaRPr lang="en-US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7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8" y="1441150"/>
            <a:ext cx="10377703" cy="508419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b="1" i="0" dirty="0">
                <a:effectLst/>
              </a:rPr>
              <a:t>Группы серверов</a:t>
            </a:r>
          </a:p>
          <a:p>
            <a:pPr marL="0" indent="0" algn="l" fontAlgn="base">
              <a:buNone/>
            </a:pPr>
            <a:r>
              <a:rPr lang="ru-RU" b="0" i="0" dirty="0">
                <a:effectLst/>
              </a:rPr>
              <a:t>Список групп серверов </a:t>
            </a:r>
            <a:r>
              <a:rPr lang="ru-RU" dirty="0"/>
              <a:t>для </a:t>
            </a:r>
            <a:r>
              <a:rPr lang="ru-RU" b="0" i="0" dirty="0">
                <a:effectLst/>
              </a:rPr>
              <a:t>управления, два способа получения: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</a:rPr>
              <a:t>Локальный файл: </a:t>
            </a:r>
            <a:r>
              <a:rPr lang="en-US" b="1" i="0" dirty="0">
                <a:effectLst/>
              </a:rPr>
              <a:t>/</a:t>
            </a:r>
            <a:r>
              <a:rPr lang="en-US" b="1" i="0" dirty="0" err="1">
                <a:effectLst/>
              </a:rPr>
              <a:t>etc</a:t>
            </a:r>
            <a:r>
              <a:rPr lang="en-US" b="1" i="0" dirty="0">
                <a:effectLst/>
              </a:rPr>
              <a:t>/ansible/hosts</a:t>
            </a:r>
            <a:endParaRPr lang="ru-RU" b="1" i="0" dirty="0"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/>
              <a:t>Внешний скрипт,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ru-RU" b="0" i="0" dirty="0">
                <a:effectLst/>
              </a:rPr>
              <a:t> официальном </a:t>
            </a:r>
            <a:r>
              <a:rPr lang="ru-RU" b="0" i="0" dirty="0" err="1">
                <a:effectLst/>
              </a:rPr>
              <a:t>github</a:t>
            </a:r>
            <a:r>
              <a:rPr lang="ru-RU" b="0" i="0" dirty="0">
                <a:effectLst/>
              </a:rPr>
              <a:t>-репозитории </a:t>
            </a:r>
            <a:r>
              <a:rPr lang="ru-RU" b="0" i="0" u="none" strike="noStrike" dirty="0">
                <a:effectLst/>
              </a:rPr>
              <a:t>есть готовые скрипты</a:t>
            </a:r>
            <a:r>
              <a:rPr lang="ru-RU" b="0" i="0" dirty="0">
                <a:effectLst/>
              </a:rPr>
              <a:t> для получения списка из: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Ocean</a:t>
            </a:r>
            <a:r>
              <a:rPr lang="ru-RU" sz="1800" b="0" i="0" dirty="0">
                <a:effectLst/>
              </a:rPr>
              <a:t>,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70C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OpenStack</a:t>
            </a:r>
            <a:r>
              <a:rPr lang="ru-RU" sz="18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Nova</a:t>
            </a:r>
            <a:r>
              <a:rPr lang="ru-RU" sz="1800" b="0" i="0" dirty="0">
                <a:effectLst/>
              </a:rPr>
              <a:t>,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Openshift</a:t>
            </a:r>
            <a:r>
              <a:rPr lang="ru-RU" sz="1800" b="0" i="0" dirty="0">
                <a:effectLst/>
              </a:rPr>
              <a:t>, 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Vagrant</a:t>
            </a:r>
            <a:r>
              <a:rPr lang="ru-RU" sz="1800" b="0" i="0" dirty="0">
                <a:effectLst/>
              </a:rPr>
              <a:t>, 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Zabbix</a:t>
            </a:r>
            <a:r>
              <a:rPr lang="ru-RU" sz="1800" u="none" strike="noStrike" dirty="0"/>
              <a:t> и </a:t>
            </a:r>
            <a:r>
              <a:rPr lang="ru-RU" sz="1800" u="none" strike="noStrike" dirty="0" err="1"/>
              <a:t>др</a:t>
            </a:r>
            <a:endParaRPr lang="ru-RU" sz="1800" b="0" i="0" dirty="0">
              <a:effectLst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6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1800" b="1" dirty="0"/>
              <a:t>Hosts-</a:t>
            </a:r>
            <a:r>
              <a:rPr lang="ru-RU" sz="1800" b="1" dirty="0"/>
              <a:t>файл</a:t>
            </a:r>
          </a:p>
          <a:p>
            <a:pPr marL="0" indent="0">
              <a:buNone/>
            </a:pPr>
            <a:r>
              <a:rPr lang="ru-RU" sz="1800" b="0" i="0" dirty="0">
                <a:effectLst/>
              </a:rPr>
              <a:t> /</a:t>
            </a:r>
            <a:r>
              <a:rPr lang="ru-RU" sz="1800" b="0" i="0" dirty="0" err="1">
                <a:effectLst/>
              </a:rPr>
              <a:t>etc</a:t>
            </a:r>
            <a:r>
              <a:rPr lang="ru-RU" sz="1800" b="0" i="0" dirty="0">
                <a:effectLst/>
              </a:rPr>
              <a:t>/</a:t>
            </a:r>
            <a:r>
              <a:rPr lang="ru-RU" sz="1800" b="0" i="0" dirty="0" err="1">
                <a:effectLst/>
              </a:rPr>
              <a:t>ansible</a:t>
            </a:r>
            <a:r>
              <a:rPr lang="ru-RU" sz="1800" b="0" i="0" dirty="0">
                <a:effectLst/>
              </a:rPr>
              <a:t>/</a:t>
            </a:r>
            <a:r>
              <a:rPr lang="ru-RU" sz="1800" b="0" i="0" dirty="0" err="1">
                <a:effectLst/>
              </a:rPr>
              <a:t>hosts</a:t>
            </a:r>
            <a:r>
              <a:rPr lang="ru-RU" sz="1800" b="0" i="0" dirty="0">
                <a:effectLst/>
              </a:rPr>
              <a:t> – </a:t>
            </a:r>
            <a:r>
              <a:rPr lang="ru-RU" sz="1800" b="0" i="0" dirty="0" err="1">
                <a:effectLst/>
              </a:rPr>
              <a:t>по-умолчанию</a:t>
            </a:r>
            <a:r>
              <a:rPr lang="ru-RU" sz="1800" b="0" i="0" dirty="0">
                <a:effectLst/>
              </a:rPr>
              <a:t>, но может быть задано переменной окружения $ANSIBLE_HOSTS или параметром -i при запуске </a:t>
            </a:r>
            <a:r>
              <a:rPr lang="ru-RU" sz="1800" b="0" i="0" dirty="0" err="1">
                <a:effectLst/>
              </a:rPr>
              <a:t>ansible</a:t>
            </a:r>
            <a:r>
              <a:rPr lang="ru-RU" sz="1800" b="0" i="0" dirty="0">
                <a:effectLst/>
              </a:rPr>
              <a:t> и </a:t>
            </a:r>
            <a:r>
              <a:rPr lang="ru-RU" sz="1800" b="0" i="0" dirty="0" err="1">
                <a:effectLst/>
              </a:rPr>
              <a:t>ansible-playbook</a:t>
            </a:r>
            <a:r>
              <a:rPr lang="ru-RU" sz="1800" b="0" i="0" dirty="0">
                <a:effectLst/>
              </a:rPr>
              <a:t>. </a:t>
            </a:r>
          </a:p>
          <a:p>
            <a:pPr marL="0" indent="0">
              <a:buNone/>
            </a:pPr>
            <a:r>
              <a:rPr lang="ru-RU" sz="1800" b="0" i="0" dirty="0">
                <a:effectLst/>
              </a:rPr>
              <a:t>Пример:</a:t>
            </a:r>
          </a:p>
          <a:p>
            <a:pPr marL="0" indent="0"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group1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] </a:t>
            </a:r>
          </a:p>
          <a:p>
            <a:pPr marL="0" indent="0"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one.example.com </a:t>
            </a:r>
          </a:p>
          <a:p>
            <a:pPr marL="0" indent="0"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two.example.com </a:t>
            </a:r>
          </a:p>
          <a:p>
            <a:pPr marL="0" indent="0"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[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group2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] </a:t>
            </a:r>
          </a:p>
          <a:p>
            <a:pPr marL="0" indent="0">
              <a:buNone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three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.example.com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lang="ru-RU" sz="1800" b="0" i="0" dirty="0">
                <a:effectLst/>
              </a:rPr>
              <a:t>Помимо списка управляемых узлов, в файле </a:t>
            </a:r>
            <a:r>
              <a:rPr lang="ru-RU" sz="1800" b="0" i="0" dirty="0" err="1">
                <a:effectLst/>
              </a:rPr>
              <a:t>hosts</a:t>
            </a:r>
            <a:r>
              <a:rPr lang="ru-RU" sz="1800" b="0" i="0" dirty="0">
                <a:effectLst/>
              </a:rPr>
              <a:t> могут быть указаны и другие сведения, необходимые для работы: номера портов для подключения по SSH, способ подключения, пароль для подключения по SSH, имя пользователя, объединения групп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7882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1800" b="1" dirty="0"/>
              <a:t>Hosts-</a:t>
            </a:r>
            <a:r>
              <a:rPr lang="ru-RU" sz="1800" b="1" dirty="0"/>
              <a:t>файл</a:t>
            </a:r>
          </a:p>
          <a:p>
            <a:pPr marL="0" indent="0">
              <a:buNone/>
            </a:pPr>
            <a:r>
              <a:rPr lang="ru-RU" sz="1800" b="0" i="0" dirty="0">
                <a:effectLst/>
              </a:rPr>
              <a:t> Можно добавить диапазон хостов: </a:t>
            </a:r>
          </a:p>
          <a:p>
            <a:pPr marL="0" indent="0">
              <a:buNone/>
            </a:pPr>
            <a:r>
              <a:rPr lang="en-US" sz="1800" dirty="0"/>
              <a:t>[routers]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192.168.255.[1:5]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Или по имени</a:t>
            </a:r>
          </a:p>
          <a:p>
            <a:pPr marL="0" indent="0">
              <a:buNone/>
            </a:pPr>
            <a:r>
              <a:rPr lang="en-US" sz="1800" dirty="0"/>
              <a:t>[switches]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switch[A:D].example.com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739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en-US" sz="1800" b="1" dirty="0"/>
              <a:t>Hosts-</a:t>
            </a:r>
            <a:r>
              <a:rPr lang="ru-RU" sz="1800" b="1" dirty="0"/>
              <a:t>файл, дочерние группы</a:t>
            </a:r>
          </a:p>
          <a:p>
            <a:pPr marL="0" indent="0">
              <a:buNone/>
            </a:pPr>
            <a:r>
              <a:rPr lang="en-US" sz="1800" dirty="0"/>
              <a:t>[routers]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192.168.255.[1:5]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[switches]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switch[A:D].example.com</a:t>
            </a:r>
            <a:endParaRPr lang="ru-RU" sz="1800" dirty="0"/>
          </a:p>
          <a:p>
            <a:pPr marL="0" indent="0">
              <a:buNone/>
            </a:pPr>
            <a:r>
              <a:rPr lang="en-US" sz="1800" b="1" dirty="0"/>
              <a:t>[</a:t>
            </a:r>
            <a:r>
              <a:rPr lang="en-US" sz="1800" b="1" dirty="0" err="1"/>
              <a:t>devices:children</a:t>
            </a:r>
            <a:r>
              <a:rPr lang="en-US" sz="1800" b="1" dirty="0"/>
              <a:t>] </a:t>
            </a:r>
          </a:p>
          <a:p>
            <a:pPr marL="0" indent="0">
              <a:buNone/>
            </a:pPr>
            <a:r>
              <a:rPr lang="en-US" sz="1800" b="1" dirty="0"/>
              <a:t>routers </a:t>
            </a:r>
          </a:p>
          <a:p>
            <a:pPr marL="0" indent="0">
              <a:buNone/>
            </a:pPr>
            <a:r>
              <a:rPr lang="en-US" sz="1800" b="1" dirty="0"/>
              <a:t>switches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6669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9EE30-712F-CBBD-3787-79A3555B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развития</a:t>
            </a:r>
          </a:p>
        </p:txBody>
      </p:sp>
      <p:sp>
        <p:nvSpPr>
          <p:cNvPr id="5" name="Стрелка: шеврон 4">
            <a:extLst>
              <a:ext uri="{FF2B5EF4-FFF2-40B4-BE49-F238E27FC236}">
                <a16:creationId xmlns:a16="http://schemas.microsoft.com/office/drawing/2014/main" id="{C0A803F2-1CA7-32DB-8F40-20E3055DFA63}"/>
              </a:ext>
            </a:extLst>
          </p:cNvPr>
          <p:cNvSpPr/>
          <p:nvPr/>
        </p:nvSpPr>
        <p:spPr>
          <a:xfrm>
            <a:off x="971322" y="1758201"/>
            <a:ext cx="2232248" cy="122413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До 90-х</a:t>
            </a:r>
          </a:p>
        </p:txBody>
      </p:sp>
      <p:sp>
        <p:nvSpPr>
          <p:cNvPr id="6" name="Стрелка: шеврон 5">
            <a:extLst>
              <a:ext uri="{FF2B5EF4-FFF2-40B4-BE49-F238E27FC236}">
                <a16:creationId xmlns:a16="http://schemas.microsoft.com/office/drawing/2014/main" id="{4ABC6DAA-CC80-2D9E-3CBA-E4B458B815BB}"/>
              </a:ext>
            </a:extLst>
          </p:cNvPr>
          <p:cNvSpPr/>
          <p:nvPr/>
        </p:nvSpPr>
        <p:spPr>
          <a:xfrm>
            <a:off x="3574132" y="1758201"/>
            <a:ext cx="2232248" cy="122413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90-е</a:t>
            </a:r>
          </a:p>
        </p:txBody>
      </p:sp>
      <p:sp>
        <p:nvSpPr>
          <p:cNvPr id="7" name="Стрелка: шеврон 6">
            <a:extLst>
              <a:ext uri="{FF2B5EF4-FFF2-40B4-BE49-F238E27FC236}">
                <a16:creationId xmlns:a16="http://schemas.microsoft.com/office/drawing/2014/main" id="{8AEAE9FA-AF73-6CF5-F84A-D48F88C6D50E}"/>
              </a:ext>
            </a:extLst>
          </p:cNvPr>
          <p:cNvSpPr/>
          <p:nvPr/>
        </p:nvSpPr>
        <p:spPr>
          <a:xfrm>
            <a:off x="6287906" y="1758201"/>
            <a:ext cx="2232248" cy="122413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2000-е</a:t>
            </a:r>
          </a:p>
        </p:txBody>
      </p:sp>
      <p:sp>
        <p:nvSpPr>
          <p:cNvPr id="8" name="Стрелка: шеврон 7">
            <a:extLst>
              <a:ext uri="{FF2B5EF4-FFF2-40B4-BE49-F238E27FC236}">
                <a16:creationId xmlns:a16="http://schemas.microsoft.com/office/drawing/2014/main" id="{11B81F20-C40C-7F4A-9C4B-0925DA5CFB4E}"/>
              </a:ext>
            </a:extLst>
          </p:cNvPr>
          <p:cNvSpPr/>
          <p:nvPr/>
        </p:nvSpPr>
        <p:spPr>
          <a:xfrm>
            <a:off x="9001681" y="1743586"/>
            <a:ext cx="2232248" cy="1224136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2010+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CFDE-D7F9-6B34-F198-5544B03A6C38}"/>
              </a:ext>
            </a:extLst>
          </p:cNvPr>
          <p:cNvSpPr txBox="1"/>
          <p:nvPr/>
        </p:nvSpPr>
        <p:spPr>
          <a:xfrm>
            <a:off x="971322" y="3632062"/>
            <a:ext cx="221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Мейнфреймы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15D8C-1E3D-D7C1-B707-6A74C7AC16C9}"/>
              </a:ext>
            </a:extLst>
          </p:cNvPr>
          <p:cNvSpPr txBox="1"/>
          <p:nvPr/>
        </p:nvSpPr>
        <p:spPr>
          <a:xfrm>
            <a:off x="3502123" y="3644831"/>
            <a:ext cx="249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dirty="0"/>
              <a:t>Клиентские ОС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Локальные сети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Интеграторы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BA46E-3F8B-9FDD-AA12-654FCCFF48AE}"/>
              </a:ext>
            </a:extLst>
          </p:cNvPr>
          <p:cNvSpPr txBox="1"/>
          <p:nvPr/>
        </p:nvSpPr>
        <p:spPr>
          <a:xfrm>
            <a:off x="6195986" y="3644831"/>
            <a:ext cx="25627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000" dirty="0"/>
              <a:t>Развитие интернета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Дата-центры</a:t>
            </a:r>
          </a:p>
          <a:p>
            <a:pPr marL="342900" indent="-342900">
              <a:buFontTx/>
              <a:buChar char="-"/>
            </a:pPr>
            <a:r>
              <a:rPr lang="en-US" sz="2000" b="0" i="0" dirty="0">
                <a:effectLst/>
              </a:rPr>
              <a:t>co-location</a:t>
            </a:r>
            <a:endParaRPr lang="ru-RU" sz="2000" b="0" i="0" dirty="0">
              <a:effectLst/>
            </a:endParaRPr>
          </a:p>
          <a:p>
            <a:pPr marL="342900" indent="-342900">
              <a:buFontTx/>
              <a:buChar char="-"/>
            </a:pPr>
            <a:r>
              <a:rPr lang="ru-RU" sz="2000" dirty="0"/>
              <a:t>Аутсорсинг</a:t>
            </a:r>
            <a:endParaRPr lang="ru-RU" sz="2000" b="0" i="0" dirty="0">
              <a:effectLst/>
            </a:endParaRPr>
          </a:p>
          <a:p>
            <a:pPr marL="342900" indent="-342900">
              <a:buFontTx/>
              <a:buChar char="-"/>
            </a:pP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53AF-0EF1-09ED-B818-3A2F90BD76D6}"/>
              </a:ext>
            </a:extLst>
          </p:cNvPr>
          <p:cNvSpPr txBox="1"/>
          <p:nvPr/>
        </p:nvSpPr>
        <p:spPr>
          <a:xfrm>
            <a:off x="8886298" y="3570507"/>
            <a:ext cx="2331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-    облака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сервис-провайдеры </a:t>
            </a:r>
          </a:p>
        </p:txBody>
      </p:sp>
    </p:spTree>
    <p:extLst>
      <p:ext uri="{BB962C8B-B14F-4D97-AF65-F5344CB8AC3E}">
        <p14:creationId xmlns:p14="http://schemas.microsoft.com/office/powerpoint/2010/main" val="165701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FE8F9-50DA-7E75-4726-C8CA968C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</a:t>
            </a:r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AE981-02D2-CE68-C0DF-8FF8F7C8F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69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ansible 192.168.0.1 -</a:t>
            </a:r>
            <a:r>
              <a:rPr lang="en-US" dirty="0" err="1"/>
              <a:t>i</a:t>
            </a:r>
            <a:r>
              <a:rPr lang="en-US" dirty="0"/>
              <a:t> hosts.ini -c </a:t>
            </a:r>
            <a:r>
              <a:rPr lang="en-US" dirty="0" err="1"/>
              <a:t>network_cli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k -u user -m </a:t>
            </a:r>
            <a:r>
              <a:rPr lang="en-US" dirty="0" err="1"/>
              <a:t>ios_command</a:t>
            </a:r>
            <a:r>
              <a:rPr lang="en-US" dirty="0"/>
              <a:t> -a "commands='</a:t>
            </a:r>
            <a:r>
              <a:rPr lang="en-US" dirty="0" err="1"/>
              <a:t>sh</a:t>
            </a:r>
            <a:r>
              <a:rPr lang="en-US" dirty="0"/>
              <a:t> clock’” </a:t>
            </a:r>
          </a:p>
          <a:p>
            <a:pPr marL="0" indent="0">
              <a:buNone/>
            </a:pPr>
            <a:r>
              <a:rPr lang="ru-RU" dirty="0"/>
              <a:t>• 192.168.0.1 – хост, к которому нужно применить действия, должен существовать в инвентарном файле </a:t>
            </a:r>
          </a:p>
          <a:p>
            <a:pPr marL="0" indent="0">
              <a:buNone/>
            </a:pPr>
            <a:r>
              <a:rPr lang="ru-RU" dirty="0"/>
              <a:t>• -i myhosts.ini - параметр -i позволяет указать инвентарный файл </a:t>
            </a:r>
          </a:p>
          <a:p>
            <a:pPr marL="0" indent="0">
              <a:buNone/>
            </a:pPr>
            <a:r>
              <a:rPr lang="ru-RU" dirty="0"/>
              <a:t>• -c </a:t>
            </a:r>
            <a:r>
              <a:rPr lang="ru-RU" dirty="0" err="1"/>
              <a:t>network_cli</a:t>
            </a:r>
            <a:r>
              <a:rPr lang="ru-RU" dirty="0"/>
              <a:t> - тип подключения. В данном случае через </a:t>
            </a:r>
            <a:r>
              <a:rPr lang="en-US" dirty="0"/>
              <a:t>SSH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-u </a:t>
            </a:r>
            <a:r>
              <a:rPr lang="en-US" dirty="0"/>
              <a:t>user</a:t>
            </a:r>
            <a:r>
              <a:rPr lang="ru-RU" dirty="0"/>
              <a:t> – выполнить от имени пользователя</a:t>
            </a:r>
          </a:p>
          <a:p>
            <a:pPr marL="0" indent="0">
              <a:buNone/>
            </a:pPr>
            <a:r>
              <a:rPr lang="ru-RU" dirty="0"/>
              <a:t>• -k - аутентификация по паролю</a:t>
            </a:r>
          </a:p>
          <a:p>
            <a:pPr marL="0" indent="0">
              <a:buNone/>
            </a:pPr>
            <a:r>
              <a:rPr lang="ru-RU" dirty="0"/>
              <a:t>• -m </a:t>
            </a:r>
            <a:r>
              <a:rPr lang="ru-RU" dirty="0" err="1"/>
              <a:t>ios_command</a:t>
            </a:r>
            <a:r>
              <a:rPr lang="ru-RU" dirty="0"/>
              <a:t> – используемый модуль</a:t>
            </a:r>
          </a:p>
          <a:p>
            <a:pPr marL="0" indent="0">
              <a:buNone/>
            </a:pPr>
            <a:r>
              <a:rPr lang="ru-RU" dirty="0"/>
              <a:t>• -a "</a:t>
            </a:r>
            <a:r>
              <a:rPr lang="ru-RU" dirty="0" err="1"/>
              <a:t>commands</a:t>
            </a:r>
            <a:r>
              <a:rPr lang="ru-RU" dirty="0"/>
              <a:t>='</a:t>
            </a:r>
            <a:r>
              <a:rPr lang="ru-RU" dirty="0" err="1"/>
              <a:t>sh</a:t>
            </a:r>
            <a:r>
              <a:rPr lang="ru-RU" dirty="0"/>
              <a:t> </a:t>
            </a:r>
            <a:r>
              <a:rPr lang="ru-RU" dirty="0" err="1"/>
              <a:t>ip</a:t>
            </a:r>
            <a:r>
              <a:rPr lang="ru-RU" dirty="0"/>
              <a:t> 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br</a:t>
            </a:r>
            <a:r>
              <a:rPr lang="ru-RU" dirty="0"/>
              <a:t>'" – команда для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72398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1800" b="1" i="0" dirty="0">
                <a:effectLst/>
              </a:rPr>
              <a:t>Модули</a:t>
            </a:r>
          </a:p>
          <a:p>
            <a:pPr marL="0" indent="0" algn="l" fontAlgn="base">
              <a:buNone/>
            </a:pPr>
            <a:r>
              <a:rPr lang="ru-RU" sz="1800" b="0" i="0" dirty="0">
                <a:effectLst/>
              </a:rPr>
              <a:t>В состав </a:t>
            </a:r>
            <a:r>
              <a:rPr lang="ru-RU" sz="1800" b="0" i="0" dirty="0" err="1">
                <a:effectLst/>
              </a:rPr>
              <a:t>Ansible</a:t>
            </a:r>
            <a:r>
              <a:rPr lang="ru-RU" sz="1800" b="0" i="0" dirty="0">
                <a:effectLst/>
              </a:rPr>
              <a:t> входит большое количество модулей для развёртывания, контроля и управления различными компонентами: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облачные ресурсы и виртуализация (</a:t>
            </a:r>
            <a:r>
              <a:rPr lang="ru-RU" sz="1800" b="0" i="0" dirty="0" err="1">
                <a:effectLst/>
              </a:rPr>
              <a:t>Openstack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libvirt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базы данных (MySQL, </a:t>
            </a:r>
            <a:r>
              <a:rPr lang="ru-RU" sz="1800" b="0" i="0" dirty="0" err="1">
                <a:effectLst/>
              </a:rPr>
              <a:t>Postgresql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Redis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Riak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файлы (шаблонизация, регулярные выражения, права доступа);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мониторинг (</a:t>
            </a:r>
            <a:r>
              <a:rPr lang="ru-RU" sz="1800" b="0" i="0" dirty="0" err="1">
                <a:effectLst/>
              </a:rPr>
              <a:t>Nagios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monit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оповещения о ходе выполнения сценария (</a:t>
            </a:r>
            <a:r>
              <a:rPr lang="ru-RU" sz="1800" b="0" i="0" dirty="0" err="1">
                <a:effectLst/>
              </a:rPr>
              <a:t>Jabber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Irc</a:t>
            </a:r>
            <a:r>
              <a:rPr lang="ru-RU" sz="1800" b="0" i="0" dirty="0">
                <a:effectLst/>
              </a:rPr>
              <a:t>, почта, MQTT, </a:t>
            </a:r>
            <a:r>
              <a:rPr lang="ru-RU" sz="1800" b="0" i="0" dirty="0" err="1">
                <a:effectLst/>
              </a:rPr>
              <a:t>Hipchat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сеть и сетевая инфраструктура (</a:t>
            </a:r>
            <a:r>
              <a:rPr lang="ru-RU" sz="1800" b="0" i="0" dirty="0" err="1">
                <a:effectLst/>
              </a:rPr>
              <a:t>Openstack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Arista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управление пакетами (</a:t>
            </a:r>
            <a:r>
              <a:rPr lang="ru-RU" sz="1800" b="0" i="0" dirty="0" err="1">
                <a:effectLst/>
              </a:rPr>
              <a:t>apt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yum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rhn-channel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npm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pacman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pip</a:t>
            </a:r>
            <a:r>
              <a:rPr lang="ru-RU" sz="1800" b="0" i="0" dirty="0">
                <a:effectLst/>
              </a:rPr>
              <a:t>, </a:t>
            </a:r>
            <a:r>
              <a:rPr lang="ru-RU" sz="1800" b="0" i="0" dirty="0" err="1">
                <a:effectLst/>
              </a:rPr>
              <a:t>gem</a:t>
            </a:r>
            <a:r>
              <a:rPr lang="ru-RU" sz="1800" b="0" i="0" dirty="0">
                <a:effectLst/>
              </a:rPr>
              <a:t>);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800" b="0" i="0" dirty="0">
                <a:effectLst/>
              </a:rPr>
              <a:t>система (LVM, </a:t>
            </a:r>
            <a:r>
              <a:rPr lang="ru-RU" sz="1800" b="0" i="0" dirty="0" err="1">
                <a:effectLst/>
              </a:rPr>
              <a:t>Selinux</a:t>
            </a:r>
            <a:r>
              <a:rPr lang="ru-RU" sz="1800" b="0" i="0" dirty="0">
                <a:effectLst/>
              </a:rPr>
              <a:t>, ZFS, </a:t>
            </a:r>
            <a:r>
              <a:rPr lang="ru-RU" sz="1800" b="0" i="0" dirty="0" err="1">
                <a:effectLst/>
              </a:rPr>
              <a:t>cron</a:t>
            </a:r>
            <a:r>
              <a:rPr lang="ru-RU" sz="1800" b="0" i="0" dirty="0">
                <a:effectLst/>
              </a:rPr>
              <a:t>, файловые системы, сервисы, модули ядра)</a:t>
            </a:r>
          </a:p>
        </p:txBody>
      </p:sp>
    </p:spTree>
    <p:extLst>
      <p:ext uri="{BB962C8B-B14F-4D97-AF65-F5344CB8AC3E}">
        <p14:creationId xmlns:p14="http://schemas.microsoft.com/office/powerpoint/2010/main" val="38344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 Playbooks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1800" dirty="0" err="1"/>
              <a:t>Playbook</a:t>
            </a:r>
            <a:r>
              <a:rPr lang="ru-RU" sz="1800" dirty="0"/>
              <a:t> (файл сценариев) – файл с описанием действий для выполнения на хосте и группе хостов. </a:t>
            </a:r>
          </a:p>
          <a:p>
            <a:pPr marL="0" indent="0" algn="l" fontAlgn="base">
              <a:buNone/>
            </a:pPr>
            <a:r>
              <a:rPr lang="ru-RU" sz="1800" dirty="0"/>
              <a:t>Структура: </a:t>
            </a:r>
            <a:endParaRPr lang="en-US" sz="1800" dirty="0"/>
          </a:p>
          <a:p>
            <a:pPr fontAlgn="base"/>
            <a:r>
              <a:rPr lang="ru-RU" sz="1800" dirty="0"/>
              <a:t> </a:t>
            </a:r>
            <a:r>
              <a:rPr lang="ru-RU" sz="1800" dirty="0" err="1"/>
              <a:t>play</a:t>
            </a:r>
            <a:r>
              <a:rPr lang="ru-RU" sz="1800" dirty="0"/>
              <a:t> – сценарий, состоит из описания, конфигурации и списка задач </a:t>
            </a:r>
            <a:endParaRPr lang="en-US" sz="1800" dirty="0"/>
          </a:p>
          <a:p>
            <a:pPr fontAlgn="base"/>
            <a:r>
              <a:rPr lang="ru-RU" sz="1800" dirty="0"/>
              <a:t> </a:t>
            </a:r>
            <a:r>
              <a:rPr lang="ru-RU" sz="1800" dirty="0" err="1"/>
              <a:t>task</a:t>
            </a:r>
            <a:r>
              <a:rPr lang="ru-RU" sz="1800" dirty="0"/>
              <a:t> - конкретная задача реализуемая в рамках сценария. В задаче должно быть: </a:t>
            </a:r>
          </a:p>
          <a:p>
            <a:pPr lvl="1" fontAlgn="base"/>
            <a:r>
              <a:rPr lang="ru-RU" sz="1800" dirty="0"/>
              <a:t>описание (название задачи можно не писать, но очень рекомендуется) </a:t>
            </a:r>
          </a:p>
          <a:p>
            <a:pPr lvl="1" fontAlgn="base"/>
            <a:r>
              <a:rPr lang="ru-RU" sz="1800" dirty="0"/>
              <a:t>модуль и команда (действие в модуле)</a:t>
            </a:r>
            <a:endParaRPr lang="ru-RU" sz="1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0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 Playbooks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DC2D25-60AB-2CF5-7CF8-AEBCB4FD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052736"/>
            <a:ext cx="7779155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 Playbooks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15A5D-CF99-3948-202E-E138F9CE3780}"/>
              </a:ext>
            </a:extLst>
          </p:cNvPr>
          <p:cNvSpPr txBox="1"/>
          <p:nvPr/>
        </p:nvSpPr>
        <p:spPr>
          <a:xfrm>
            <a:off x="1117308" y="1268760"/>
            <a:ext cx="102336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Include</a:t>
            </a:r>
            <a:r>
              <a:rPr lang="en-US" dirty="0"/>
              <a:t> </a:t>
            </a:r>
          </a:p>
          <a:p>
            <a:r>
              <a:rPr lang="ru-RU" dirty="0"/>
              <a:t>позволяют подключать в текущий </a:t>
            </a:r>
            <a:r>
              <a:rPr lang="en-US" dirty="0"/>
              <a:t>playbook </a:t>
            </a:r>
            <a:r>
              <a:rPr lang="ru-RU" dirty="0"/>
              <a:t>файлы с задачами.</a:t>
            </a:r>
            <a:endParaRPr lang="en-US" dirty="0"/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7718E9-829B-6A73-5219-60E7CD7A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124" y="2829129"/>
            <a:ext cx="40389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3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2800" b="1" i="0" dirty="0">
                <a:effectLst/>
              </a:rPr>
              <a:t>Переменные</a:t>
            </a:r>
          </a:p>
          <a:p>
            <a:pPr marL="0" indent="0" algn="l" fontAlgn="base">
              <a:buNone/>
            </a:pPr>
            <a:r>
              <a:rPr lang="ru-RU" sz="2000" dirty="0"/>
              <a:t>Переменные можно создавать: </a:t>
            </a:r>
            <a:endParaRPr lang="en-US" sz="2000" dirty="0"/>
          </a:p>
          <a:p>
            <a:pPr fontAlgn="base"/>
            <a:r>
              <a:rPr lang="ru-RU" sz="2000" dirty="0"/>
              <a:t> в </a:t>
            </a:r>
            <a:r>
              <a:rPr lang="en-US" sz="2000" dirty="0"/>
              <a:t>inventory</a:t>
            </a:r>
          </a:p>
          <a:p>
            <a:pPr fontAlgn="base"/>
            <a:r>
              <a:rPr lang="ru-RU" sz="2000" dirty="0"/>
              <a:t> в </a:t>
            </a:r>
            <a:r>
              <a:rPr lang="ru-RU" sz="2000" dirty="0" err="1"/>
              <a:t>playbook</a:t>
            </a:r>
            <a:r>
              <a:rPr lang="ru-RU" sz="2000" dirty="0"/>
              <a:t> </a:t>
            </a:r>
            <a:endParaRPr lang="en-US" sz="2000" dirty="0"/>
          </a:p>
          <a:p>
            <a:pPr fontAlgn="base"/>
            <a:r>
              <a:rPr lang="ru-RU" sz="2000" dirty="0"/>
              <a:t> в файлах для групп/хостов </a:t>
            </a:r>
            <a:endParaRPr lang="en-US" sz="2000" dirty="0"/>
          </a:p>
          <a:p>
            <a:pPr fontAlgn="base"/>
            <a:r>
              <a:rPr lang="ru-RU" sz="2000" dirty="0"/>
              <a:t> в отдельных файлах, которые добавляются в </a:t>
            </a:r>
            <a:r>
              <a:rPr lang="ru-RU" sz="2000" dirty="0" err="1"/>
              <a:t>playbook</a:t>
            </a:r>
            <a:r>
              <a:rPr lang="ru-RU" sz="2000" dirty="0"/>
              <a:t> через </a:t>
            </a:r>
            <a:r>
              <a:rPr lang="en-US" sz="2000" dirty="0"/>
              <a:t>include</a:t>
            </a:r>
          </a:p>
          <a:p>
            <a:pPr fontAlgn="base"/>
            <a:r>
              <a:rPr lang="ru-RU" sz="2000" dirty="0"/>
              <a:t> в ролях</a:t>
            </a:r>
            <a:endParaRPr lang="en-US" sz="2000" dirty="0"/>
          </a:p>
          <a:p>
            <a:pPr fontAlgn="base"/>
            <a:r>
              <a:rPr lang="ru-RU" sz="2000" dirty="0"/>
              <a:t> передавать при вызове </a:t>
            </a:r>
            <a:r>
              <a:rPr lang="ru-RU" sz="2000" dirty="0" err="1"/>
              <a:t>playbook</a:t>
            </a:r>
            <a:endParaRPr lang="ru-RU" sz="1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97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2000" b="1" i="0" dirty="0">
                <a:effectLst/>
              </a:rPr>
              <a:t>Переменные </a:t>
            </a:r>
            <a:r>
              <a:rPr lang="ru-RU" sz="2000" b="1" dirty="0"/>
              <a:t>в </a:t>
            </a:r>
            <a:r>
              <a:rPr lang="en-US" sz="2000" b="1" dirty="0"/>
              <a:t>inventory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[routers] 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192.168.255.[1:5]</a:t>
            </a:r>
            <a:endParaRPr lang="ru-RU" sz="2000" dirty="0"/>
          </a:p>
          <a:p>
            <a:pPr marL="0" indent="0" algn="l" fontAlgn="base">
              <a:buNone/>
            </a:pPr>
            <a:r>
              <a:rPr lang="en-US" sz="2000" b="1" dirty="0"/>
              <a:t>[</a:t>
            </a:r>
            <a:r>
              <a:rPr lang="en-US" sz="2000" b="1" dirty="0" err="1"/>
              <a:t>routers:vars</a:t>
            </a:r>
            <a:r>
              <a:rPr lang="en-US" sz="2000" b="1" dirty="0"/>
              <a:t>] </a:t>
            </a:r>
            <a:endParaRPr lang="ru-RU" sz="2000" b="1" dirty="0"/>
          </a:p>
          <a:p>
            <a:pPr marL="0" indent="0" algn="l" fontAlgn="base">
              <a:buNone/>
            </a:pPr>
            <a:r>
              <a:rPr lang="en-US" sz="2000" b="1" dirty="0" err="1"/>
              <a:t>ansible_connection</a:t>
            </a:r>
            <a:r>
              <a:rPr lang="en-US" sz="2000" b="1" dirty="0"/>
              <a:t>=</a:t>
            </a:r>
            <a:r>
              <a:rPr lang="en-US" sz="2000" b="1" dirty="0" err="1"/>
              <a:t>network_cli</a:t>
            </a:r>
            <a:r>
              <a:rPr lang="en-US" sz="2000" b="1" dirty="0"/>
              <a:t> </a:t>
            </a:r>
            <a:endParaRPr lang="ru-RU" sz="2000" b="1" dirty="0"/>
          </a:p>
          <a:p>
            <a:pPr marL="0" indent="0" algn="l" fontAlgn="base">
              <a:buNone/>
            </a:pPr>
            <a:r>
              <a:rPr lang="en-US" sz="2000" b="1" dirty="0" err="1"/>
              <a:t>ansible_user</a:t>
            </a:r>
            <a:r>
              <a:rPr lang="en-US" sz="2000" b="1" dirty="0"/>
              <a:t>=user </a:t>
            </a:r>
            <a:endParaRPr lang="ru-RU" sz="2000" b="1" dirty="0"/>
          </a:p>
          <a:p>
            <a:pPr marL="0" indent="0" algn="l" fontAlgn="base">
              <a:buNone/>
            </a:pPr>
            <a:r>
              <a:rPr lang="en-US" sz="2000" b="1" dirty="0" err="1"/>
              <a:t>ansible_password</a:t>
            </a:r>
            <a:r>
              <a:rPr lang="en-US" sz="2000" b="1" dirty="0"/>
              <a:t>=password</a:t>
            </a:r>
            <a:endParaRPr lang="ru-RU" sz="20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263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b="1" i="0" dirty="0">
                <a:effectLst/>
              </a:rPr>
              <a:t>Переменные </a:t>
            </a:r>
            <a:r>
              <a:rPr lang="ru-RU" b="1" dirty="0"/>
              <a:t>в </a:t>
            </a:r>
            <a:r>
              <a:rPr lang="en-US" b="1" dirty="0"/>
              <a:t>playbook</a:t>
            </a:r>
            <a:endParaRPr lang="ru-RU" dirty="0"/>
          </a:p>
          <a:p>
            <a:pPr>
              <a:buFontTx/>
              <a:buChar char="-"/>
            </a:pPr>
            <a:r>
              <a:rPr lang="en-US" sz="1800" dirty="0"/>
              <a:t>name: Run command on host</a:t>
            </a:r>
          </a:p>
          <a:p>
            <a:pPr marL="0" indent="0">
              <a:buNone/>
            </a:pPr>
            <a:r>
              <a:rPr lang="en-US" sz="1800" dirty="0"/>
              <a:t>       hosts: workers 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gather_facts</a:t>
            </a:r>
            <a:r>
              <a:rPr lang="en-US" sz="1800" dirty="0"/>
              <a:t>: false </a:t>
            </a:r>
          </a:p>
          <a:p>
            <a:pPr marL="0" indent="0">
              <a:buNone/>
            </a:pPr>
            <a:r>
              <a:rPr lang="en-US" sz="1800" dirty="0"/>
              <a:t>       vars: 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cmd</a:t>
            </a:r>
            <a:r>
              <a:rPr lang="en-US" sz="1800" dirty="0"/>
              <a:t>: cat /file</a:t>
            </a:r>
          </a:p>
          <a:p>
            <a:pPr marL="0" indent="0">
              <a:buNone/>
            </a:pPr>
            <a:r>
              <a:rPr lang="en-US" sz="1400" dirty="0"/>
              <a:t>         tasks: </a:t>
            </a:r>
          </a:p>
          <a:p>
            <a:pPr marL="0" indent="0">
              <a:buNone/>
            </a:pPr>
            <a:r>
              <a:rPr lang="en-US" sz="1400" dirty="0"/>
              <a:t>             - name: run command</a:t>
            </a:r>
          </a:p>
          <a:p>
            <a:pPr marL="0" indent="0">
              <a:buNone/>
            </a:pPr>
            <a:r>
              <a:rPr lang="en-US" sz="1400" dirty="0"/>
              <a:t>               command: "{{</a:t>
            </a:r>
            <a:r>
              <a:rPr lang="en-US" sz="1400" dirty="0" err="1"/>
              <a:t>cmd</a:t>
            </a:r>
            <a:r>
              <a:rPr lang="en-US" sz="1400" dirty="0"/>
              <a:t>}}"</a:t>
            </a:r>
            <a:endParaRPr lang="en-US" sz="1800" b="1" i="0" dirty="0">
              <a:effectLst/>
            </a:endParaRPr>
          </a:p>
          <a:p>
            <a:pPr marL="0" indent="0">
              <a:buNone/>
            </a:pPr>
            <a:endParaRPr lang="ru-RU" sz="1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46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616623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1600" b="1" i="0" dirty="0">
                <a:effectLst/>
              </a:rPr>
              <a:t>Переменные в файлах групп, хостов</a:t>
            </a:r>
          </a:p>
          <a:p>
            <a:pPr marL="0" indent="0" algn="l" fontAlgn="base">
              <a:buNone/>
            </a:pPr>
            <a:r>
              <a:rPr lang="ru-RU" sz="1400" b="0" i="0" dirty="0">
                <a:effectLst/>
              </a:rPr>
              <a:t>Во время </a:t>
            </a:r>
            <a:r>
              <a:rPr lang="ru-RU" sz="1400" dirty="0"/>
              <a:t>развертывания</a:t>
            </a:r>
            <a:r>
              <a:rPr lang="ru-RU" sz="1400" b="0" i="0" dirty="0">
                <a:effectLst/>
              </a:rPr>
              <a:t>, необходимо не только установить приложение, но и настроить его в соответствии с определенными параметрами на основании принадлежности к группе серверов или индивидуально 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</a:rPr>
              <a:t>Файлы переменных групп в директории “</a:t>
            </a:r>
            <a:r>
              <a:rPr lang="ru-RU" sz="1400" b="0" i="0" dirty="0" err="1">
                <a:effectLst/>
              </a:rPr>
              <a:t>group_vars</a:t>
            </a:r>
            <a:r>
              <a:rPr lang="ru-RU" sz="1400" b="0" i="0" dirty="0">
                <a:effectLst/>
              </a:rPr>
              <a:t>/</a:t>
            </a:r>
            <a:r>
              <a:rPr lang="ru-RU" sz="1400" b="0" i="0" dirty="0" err="1">
                <a:effectLst/>
              </a:rPr>
              <a:t>имя_группы</a:t>
            </a:r>
            <a:r>
              <a:rPr lang="ru-RU" sz="1400" b="0" i="0" dirty="0">
                <a:effectLst/>
              </a:rPr>
              <a:t>”;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</a:rPr>
              <a:t>Файлы переменных хостов в директории “</a:t>
            </a:r>
            <a:r>
              <a:rPr lang="ru-RU" sz="1400" b="0" i="0" dirty="0" err="1">
                <a:effectLst/>
              </a:rPr>
              <a:t>hosts_vars</a:t>
            </a:r>
            <a:r>
              <a:rPr lang="ru-RU" sz="1400" b="0" i="0" dirty="0">
                <a:effectLst/>
              </a:rPr>
              <a:t>/</a:t>
            </a:r>
            <a:r>
              <a:rPr lang="ru-RU" sz="1400" b="0" i="0" dirty="0" err="1">
                <a:effectLst/>
              </a:rPr>
              <a:t>имя_хоста</a:t>
            </a:r>
            <a:r>
              <a:rPr lang="ru-RU" sz="1400" b="0" i="0" dirty="0">
                <a:effectLst/>
              </a:rPr>
              <a:t>”;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</a:rPr>
              <a:t>Файлы с переменными в директории “</a:t>
            </a:r>
            <a:r>
              <a:rPr lang="ru-RU" sz="1400" b="0" i="0" dirty="0" err="1">
                <a:effectLst/>
              </a:rPr>
              <a:t>имя_роли</a:t>
            </a:r>
            <a:r>
              <a:rPr lang="ru-RU" sz="1400" b="0" i="0" dirty="0">
                <a:effectLst/>
              </a:rPr>
              <a:t>/</a:t>
            </a:r>
            <a:r>
              <a:rPr lang="ru-RU" sz="1400" b="0" i="0" dirty="0" err="1">
                <a:effectLst/>
              </a:rPr>
              <a:t>vars</a:t>
            </a:r>
            <a:r>
              <a:rPr lang="ru-RU" sz="1400" b="0" i="0" dirty="0">
                <a:effectLst/>
              </a:rPr>
              <a:t>/</a:t>
            </a:r>
            <a:r>
              <a:rPr lang="ru-RU" sz="1400" b="0" i="0" dirty="0" err="1">
                <a:effectLst/>
              </a:rPr>
              <a:t>имя_задачи.yml</a:t>
            </a:r>
            <a:r>
              <a:rPr lang="ru-RU" sz="1400" b="0" i="0" dirty="0">
                <a:effectLst/>
              </a:rPr>
              <a:t>”;</a:t>
            </a:r>
          </a:p>
          <a:p>
            <a:pPr marL="0" indent="0" algn="l" fontAlgn="base">
              <a:buNone/>
            </a:pPr>
            <a:r>
              <a:rPr lang="en-US" sz="1200" dirty="0"/>
              <a:t>├── </a:t>
            </a:r>
            <a:r>
              <a:rPr lang="en-US" sz="1200" dirty="0" err="1"/>
              <a:t>group_vars</a:t>
            </a:r>
            <a:r>
              <a:rPr lang="en-US" sz="1200" dirty="0"/>
              <a:t> _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│</a:t>
            </a:r>
            <a:r>
              <a:rPr lang="ru-RU" sz="1200" dirty="0"/>
              <a:t>      </a:t>
            </a:r>
            <a:r>
              <a:rPr lang="en-US" sz="1200" dirty="0"/>
              <a:t>├── </a:t>
            </a:r>
            <a:r>
              <a:rPr lang="en-US" sz="1200" dirty="0" err="1"/>
              <a:t>all.yml</a:t>
            </a:r>
            <a:r>
              <a:rPr lang="en-US" sz="1200" dirty="0"/>
              <a:t>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│</a:t>
            </a:r>
            <a:r>
              <a:rPr lang="ru-RU" sz="1200" dirty="0"/>
              <a:t>      </a:t>
            </a:r>
            <a:r>
              <a:rPr lang="en-US" sz="1200" dirty="0"/>
              <a:t>├── </a:t>
            </a:r>
            <a:r>
              <a:rPr lang="en-US" sz="1200" dirty="0" err="1"/>
              <a:t>routers.yml</a:t>
            </a:r>
            <a:r>
              <a:rPr lang="en-US" sz="1200" dirty="0"/>
              <a:t>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│</a:t>
            </a:r>
            <a:r>
              <a:rPr lang="ru-RU" sz="1200" dirty="0"/>
              <a:t>      └── </a:t>
            </a:r>
            <a:r>
              <a:rPr lang="en-US" sz="1200" dirty="0" err="1"/>
              <a:t>switches.yml</a:t>
            </a:r>
            <a:r>
              <a:rPr lang="en-US" sz="1200" dirty="0"/>
              <a:t>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├── </a:t>
            </a:r>
            <a:r>
              <a:rPr lang="en-US" sz="1200" dirty="0" err="1"/>
              <a:t>host_vars</a:t>
            </a:r>
            <a:r>
              <a:rPr lang="en-US" sz="1200" dirty="0"/>
              <a:t>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│</a:t>
            </a:r>
            <a:r>
              <a:rPr lang="ru-RU" sz="1200" dirty="0"/>
              <a:t>     </a:t>
            </a:r>
            <a:r>
              <a:rPr lang="en-US" sz="1200" dirty="0"/>
              <a:t> ├── 192.168.0.1 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│</a:t>
            </a:r>
            <a:r>
              <a:rPr lang="ru-RU" sz="1200" dirty="0"/>
              <a:t>      </a:t>
            </a:r>
            <a:r>
              <a:rPr lang="en-US" sz="1200" dirty="0"/>
              <a:t>├── 192.168.0.2</a:t>
            </a:r>
            <a:endParaRPr lang="ru-RU" sz="1200" dirty="0"/>
          </a:p>
          <a:p>
            <a:pPr marL="0" indent="0" algn="l" fontAlgn="base">
              <a:buNone/>
            </a:pPr>
            <a:r>
              <a:rPr lang="en-US" sz="1200" dirty="0"/>
              <a:t>└── myhosts.ini</a:t>
            </a:r>
            <a:endParaRPr lang="ru-RU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90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949280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1600" b="1" i="0" dirty="0">
                <a:effectLst/>
              </a:rPr>
              <a:t>Роли</a:t>
            </a:r>
          </a:p>
          <a:p>
            <a:pPr marL="0" indent="0" algn="l" fontAlgn="base">
              <a:buNone/>
            </a:pPr>
            <a:r>
              <a:rPr lang="ru-RU" sz="1600" dirty="0"/>
              <a:t>Роли это способ логического разбития файлов </a:t>
            </a:r>
            <a:r>
              <a:rPr lang="ru-RU" sz="1600" dirty="0" err="1"/>
              <a:t>Ansible</a:t>
            </a:r>
            <a:r>
              <a:rPr lang="en-US" sz="1600" dirty="0"/>
              <a:t>, </a:t>
            </a:r>
            <a:r>
              <a:rPr lang="ru-RU" sz="1600" dirty="0"/>
              <a:t>это просто автоматизация выражений </a:t>
            </a:r>
            <a:r>
              <a:rPr lang="ru-RU" sz="1600" dirty="0" err="1"/>
              <a:t>include</a:t>
            </a:r>
            <a:r>
              <a:rPr lang="en-US" sz="1600" dirty="0"/>
              <a:t>-</a:t>
            </a:r>
            <a:r>
              <a:rPr lang="ru-RU" sz="1600" dirty="0"/>
              <a:t> не нужно явно указывать полные пути к файлам с задачами или сценариями, а достаточно лишь соблюдать определенную структуру файлов</a:t>
            </a:r>
            <a:endParaRPr lang="en-US" sz="1600" dirty="0"/>
          </a:p>
          <a:p>
            <a:pPr marL="0" indent="0" algn="l" fontAlgn="base">
              <a:buNone/>
            </a:pPr>
            <a:r>
              <a:rPr lang="en-US" sz="900" dirty="0"/>
              <a:t>├── </a:t>
            </a:r>
            <a:r>
              <a:rPr lang="en-US" sz="900" dirty="0" err="1"/>
              <a:t>all_roles.yml</a:t>
            </a:r>
            <a:r>
              <a:rPr lang="en-US" sz="900" dirty="0"/>
              <a:t> </a:t>
            </a:r>
            <a:endParaRPr lang="ru-RU" sz="900" dirty="0"/>
          </a:p>
          <a:p>
            <a:pPr marL="0" indent="0" algn="l" fontAlgn="base">
              <a:buNone/>
            </a:pPr>
            <a:r>
              <a:rPr lang="en-US" sz="900" dirty="0"/>
              <a:t>├── role1.yml </a:t>
            </a:r>
            <a:endParaRPr lang="ru-RU" sz="900" dirty="0"/>
          </a:p>
          <a:p>
            <a:pPr marL="0" indent="0" algn="l" fontAlgn="base">
              <a:buNone/>
            </a:pPr>
            <a:r>
              <a:rPr lang="en-US" sz="900" dirty="0"/>
              <a:t>├── role2.yml </a:t>
            </a:r>
          </a:p>
          <a:p>
            <a:pPr marL="0" indent="0" algn="l" fontAlgn="base">
              <a:buNone/>
            </a:pPr>
            <a:r>
              <a:rPr lang="en-US" sz="900" dirty="0"/>
              <a:t>└── roles </a:t>
            </a:r>
          </a:p>
          <a:p>
            <a:pPr marL="0" indent="0" algn="l" fontAlgn="base">
              <a:buNone/>
            </a:pPr>
            <a:r>
              <a:rPr lang="en-US" sz="900" dirty="0"/>
              <a:t>         ├── role1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files 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templates 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tasks 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handlers 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vars </a:t>
            </a:r>
          </a:p>
          <a:p>
            <a:pPr marL="0" indent="0" algn="l" fontAlgn="base">
              <a:buNone/>
            </a:pPr>
            <a:r>
              <a:rPr lang="en-US" sz="900" dirty="0"/>
              <a:t>            ├── defaults </a:t>
            </a:r>
          </a:p>
          <a:p>
            <a:pPr marL="0" indent="0" algn="l" fontAlgn="base">
              <a:buNone/>
            </a:pPr>
            <a:r>
              <a:rPr lang="en-US" sz="900" dirty="0"/>
              <a:t>            └── meta</a:t>
            </a:r>
            <a:endParaRPr lang="ru-RU" sz="105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16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FBB56-9681-3490-3DD2-1416F3B3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69726-F6FF-5B97-ED4E-EBA95831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705295" cy="4470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(EA - Enterprise Architecture) определяет общую структуру и функции систем (бизнес и ИТ) в рамках всей организации в целом, включает в себя:</a:t>
            </a:r>
          </a:p>
          <a:p>
            <a:r>
              <a:rPr lang="ru-RU" dirty="0"/>
              <a:t>общая модель (</a:t>
            </a:r>
            <a:r>
              <a:rPr lang="ru-RU" dirty="0" err="1"/>
              <a:t>framework</a:t>
            </a:r>
            <a:r>
              <a:rPr lang="ru-RU" dirty="0"/>
              <a:t>), </a:t>
            </a:r>
          </a:p>
          <a:p>
            <a:r>
              <a:rPr lang="ru-RU" dirty="0"/>
              <a:t>стандарты и руководства для архитектуры уровня отдельных проектов, </a:t>
            </a:r>
          </a:p>
          <a:p>
            <a:r>
              <a:rPr lang="ru-RU" dirty="0"/>
              <a:t>единое проектирование систем для обеспечения потребностей организации, </a:t>
            </a:r>
          </a:p>
          <a:p>
            <a:r>
              <a:rPr lang="ru-RU" dirty="0"/>
              <a:t>взаимодействие и интеграция.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9C7189-7001-1E75-28E7-526786995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628800"/>
            <a:ext cx="3807475" cy="334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5C73A-A2A4-F389-B5C7-3ECDA4E9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sz="4400" b="1" dirty="0"/>
              <a:t>Ansible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577D7-2CF7-A161-70D1-B376979D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908720"/>
            <a:ext cx="11161240" cy="5949280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r>
              <a:rPr lang="ru-RU" sz="2000" b="1" i="0" dirty="0">
                <a:effectLst/>
              </a:rPr>
              <a:t>Роли</a:t>
            </a:r>
          </a:p>
          <a:p>
            <a:pPr fontAlgn="base"/>
            <a:r>
              <a:rPr lang="ru-RU" sz="2000" dirty="0"/>
              <a:t>Все роли</a:t>
            </a:r>
            <a:r>
              <a:rPr lang="en-US" sz="2000" dirty="0"/>
              <a:t> </a:t>
            </a:r>
            <a:r>
              <a:rPr lang="ru-RU" sz="2000" dirty="0"/>
              <a:t>определены в каталоге </a:t>
            </a:r>
            <a:r>
              <a:rPr lang="ru-RU" sz="2000" dirty="0" err="1"/>
              <a:t>roles</a:t>
            </a:r>
            <a:endParaRPr lang="en-US" sz="2000" dirty="0"/>
          </a:p>
          <a:p>
            <a:pPr fontAlgn="base"/>
            <a:r>
              <a:rPr lang="ru-RU" sz="2000" dirty="0"/>
              <a:t>Дочерние каталоги называются именем ролей</a:t>
            </a:r>
            <a:endParaRPr lang="en-US" sz="2000" dirty="0"/>
          </a:p>
          <a:p>
            <a:pPr fontAlgn="base"/>
            <a:r>
              <a:rPr lang="ru-RU" sz="2000" dirty="0"/>
              <a:t>Внутри каталога роли могут быть предопределенные каталоги - как минимум, </a:t>
            </a:r>
            <a:r>
              <a:rPr lang="ru-RU" sz="2000" dirty="0" err="1"/>
              <a:t>tasks</a:t>
            </a:r>
            <a:r>
              <a:rPr lang="ru-RU" sz="2000" dirty="0"/>
              <a:t>. </a:t>
            </a:r>
            <a:endParaRPr lang="en-US" sz="2000" dirty="0"/>
          </a:p>
          <a:p>
            <a:pPr fontAlgn="base"/>
            <a:r>
              <a:rPr lang="ru-RU" sz="2000" dirty="0"/>
              <a:t>Внутри каталогов </a:t>
            </a:r>
            <a:r>
              <a:rPr lang="ru-RU" sz="2000" dirty="0" err="1"/>
              <a:t>tasks</a:t>
            </a:r>
            <a:r>
              <a:rPr lang="ru-RU" sz="2000" dirty="0"/>
              <a:t>, </a:t>
            </a:r>
            <a:r>
              <a:rPr lang="ru-RU" sz="2000" dirty="0" err="1"/>
              <a:t>handlers</a:t>
            </a:r>
            <a:r>
              <a:rPr lang="ru-RU" sz="2000" dirty="0"/>
              <a:t>, </a:t>
            </a:r>
            <a:r>
              <a:rPr lang="ru-RU" sz="2000" dirty="0" err="1"/>
              <a:t>vars</a:t>
            </a:r>
            <a:r>
              <a:rPr lang="ru-RU" sz="2000" dirty="0"/>
              <a:t>, </a:t>
            </a:r>
            <a:r>
              <a:rPr lang="ru-RU" sz="2000" dirty="0" err="1"/>
              <a:t>defaults</a:t>
            </a:r>
            <a:r>
              <a:rPr lang="ru-RU" sz="2000" dirty="0"/>
              <a:t>, </a:t>
            </a:r>
            <a:r>
              <a:rPr lang="ru-RU" sz="2000" dirty="0" err="1"/>
              <a:t>meta</a:t>
            </a:r>
            <a:r>
              <a:rPr lang="ru-RU" sz="2000" dirty="0"/>
              <a:t> автоматически считывается всё, что находится в файле </a:t>
            </a:r>
            <a:r>
              <a:rPr lang="ru-RU" sz="2000" dirty="0" err="1"/>
              <a:t>main.yml</a:t>
            </a:r>
            <a:r>
              <a:rPr lang="ru-RU" sz="2000" dirty="0"/>
              <a:t> </a:t>
            </a:r>
            <a:endParaRPr lang="en-US" sz="2000" dirty="0"/>
          </a:p>
          <a:p>
            <a:pPr fontAlgn="base"/>
            <a:r>
              <a:rPr lang="ru-RU" sz="2000" dirty="0"/>
              <a:t>Файлы из каталогов добавляются через </a:t>
            </a:r>
            <a:r>
              <a:rPr lang="ru-RU" sz="2000" dirty="0" err="1"/>
              <a:t>include</a:t>
            </a:r>
            <a:r>
              <a:rPr lang="ru-RU" sz="2000" dirty="0"/>
              <a:t>, на файлы s можно ссылаться не указывая путь к ним, достаточно имени файла</a:t>
            </a:r>
            <a:endParaRPr lang="ru-RU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86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BD7B-60C9-978E-AD4B-FE130DA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7F8FB-29E1-16CB-BD4C-8A6BFC1C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 — это Open </a:t>
            </a:r>
            <a:r>
              <a:rPr lang="ru-RU" b="0" i="0" dirty="0" err="1">
                <a:effectLst/>
              </a:rPr>
              <a:t>source</a:t>
            </a:r>
            <a:r>
              <a:rPr lang="ru-RU" b="0" i="0" dirty="0">
                <a:effectLst/>
              </a:rPr>
              <a:t> решение для управления </a:t>
            </a:r>
            <a:r>
              <a:rPr lang="ru-RU" b="0" i="0" dirty="0" err="1">
                <a:effectLst/>
              </a:rPr>
              <a:t>IaC</a:t>
            </a:r>
            <a:r>
              <a:rPr lang="ru-RU" b="0" i="0" dirty="0">
                <a:effectLst/>
              </a:rPr>
              <a:t> от компании </a:t>
            </a:r>
            <a:r>
              <a:rPr lang="ru-RU" b="0" i="0" dirty="0" err="1">
                <a:effectLst/>
              </a:rPr>
              <a:t>Hashicorp</a:t>
            </a:r>
            <a:r>
              <a:rPr lang="ru-RU" b="0" i="0" dirty="0">
                <a:effectLst/>
              </a:rPr>
              <a:t>, вышедшее в 2014 году. Это система управления состоянием инфраструктуры, придерживающаяся подхода идемпотентности и декларативного стиля управления.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ru-RU" b="0" i="0" dirty="0">
                <a:effectLst/>
              </a:rPr>
              <a:t> В файлах конфигураций хранится описание инфраструктуры на языке HCL (</a:t>
            </a:r>
            <a:r>
              <a:rPr lang="ru-RU" b="0" i="0" dirty="0" err="1">
                <a:effectLst/>
              </a:rPr>
              <a:t>HashiCorp</a:t>
            </a:r>
            <a:r>
              <a:rPr lang="ru-RU" b="0" i="0" dirty="0">
                <a:effectLst/>
              </a:rPr>
              <a:t> Configuration Language)</a:t>
            </a:r>
          </a:p>
          <a:p>
            <a:pPr marL="0" indent="0">
              <a:buNone/>
            </a:pPr>
            <a:r>
              <a:rPr lang="ru-RU" b="0" i="0" dirty="0">
                <a:effectLst/>
              </a:rPr>
              <a:t>Возможность расширения инструментария за счет установки дополнительных модулей.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263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BD7B-60C9-978E-AD4B-FE130DA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1B8596-8D19-8980-4F5F-A76181B8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6" y="1844824"/>
            <a:ext cx="1143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54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BD7B-60C9-978E-AD4B-FE130DA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277D7-6662-A457-B119-6EAD18C18891}"/>
              </a:ext>
            </a:extLst>
          </p:cNvPr>
          <p:cNvSpPr txBox="1"/>
          <p:nvPr/>
        </p:nvSpPr>
        <p:spPr>
          <a:xfrm>
            <a:off x="1117309" y="1556792"/>
            <a:ext cx="99456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 Желаемое состояние инфраструктуры описывается в конфигурационном файле;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 В нем же указывается провайдер, который будет исполнять работу;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 Применяется последовательность 3 команд: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init</a:t>
            </a:r>
            <a:r>
              <a:rPr lang="ru-RU" b="0" i="0" dirty="0">
                <a:effectLst/>
              </a:rPr>
              <a:t> — инициализация провайдера;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plan</a:t>
            </a:r>
            <a:r>
              <a:rPr lang="ru-RU" b="0" i="0" dirty="0">
                <a:effectLst/>
              </a:rPr>
              <a:t> — валидация конфигурационного файла;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apply</a:t>
            </a:r>
            <a:r>
              <a:rPr lang="ru-RU" b="0" i="0" dirty="0">
                <a:effectLst/>
              </a:rPr>
              <a:t> — применение конфигурации.</a:t>
            </a:r>
          </a:p>
        </p:txBody>
      </p:sp>
    </p:spTree>
    <p:extLst>
      <p:ext uri="{BB962C8B-B14F-4D97-AF65-F5344CB8AC3E}">
        <p14:creationId xmlns:p14="http://schemas.microsoft.com/office/powerpoint/2010/main" val="131279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BD7B-60C9-978E-AD4B-FE130DA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277D7-6662-A457-B119-6EAD18C18891}"/>
              </a:ext>
            </a:extLst>
          </p:cNvPr>
          <p:cNvSpPr txBox="1"/>
          <p:nvPr/>
        </p:nvSpPr>
        <p:spPr>
          <a:xfrm>
            <a:off x="1117309" y="1556792"/>
            <a:ext cx="99456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 Желаемое состояние инфраструктуры описывается в конфигурационном файле;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В нем же указывается провайдер, который будет исполнять работу;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Применяется последовательность 3 команд: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init</a:t>
            </a:r>
            <a:r>
              <a:rPr lang="ru-RU" b="0" i="0" dirty="0">
                <a:effectLst/>
              </a:rPr>
              <a:t> — инициализация провайдера;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plan</a:t>
            </a:r>
            <a:r>
              <a:rPr lang="ru-RU" b="0" i="0" dirty="0">
                <a:effectLst/>
              </a:rPr>
              <a:t> — валидация конфигурационного файла;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 err="1">
                <a:effectLst/>
              </a:rPr>
              <a:t>terraform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apply</a:t>
            </a:r>
            <a:r>
              <a:rPr lang="ru-RU" b="0" i="0" dirty="0">
                <a:effectLst/>
              </a:rPr>
              <a:t> — применение конфигурации.</a:t>
            </a:r>
          </a:p>
        </p:txBody>
      </p:sp>
    </p:spTree>
    <p:extLst>
      <p:ext uri="{BB962C8B-B14F-4D97-AF65-F5344CB8AC3E}">
        <p14:creationId xmlns:p14="http://schemas.microsoft.com/office/powerpoint/2010/main" val="1565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52D82-B5CC-17CF-EC33-C805FF21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8" y="576064"/>
            <a:ext cx="9509787" cy="57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634EA-58F6-6E9A-33A7-F8DF95EB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6130C-B00D-49EE-DA67-385BC5B7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https://habr.com/ru/company/alloy_software/blog/274167/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https://cdto.wiki/</a:t>
            </a:r>
            <a:r>
              <a:rPr lang="ru-RU" dirty="0" err="1">
                <a:hlinkClick r:id="rId2"/>
              </a:rPr>
              <a:t>Развитие_ИТ</a:t>
            </a:r>
            <a:r>
              <a:rPr lang="ru-RU" dirty="0">
                <a:hlinkClick r:id="rId2"/>
              </a:rPr>
              <a:t>-инфраструктуры</a:t>
            </a:r>
          </a:p>
          <a:p>
            <a:r>
              <a:rPr lang="en-US" dirty="0">
                <a:hlinkClick r:id="rId2"/>
              </a:rPr>
              <a:t>https://mcs.mail.ru/blog/cloud-native-prilozheniya-bystro-zagruzhayutsya-snizhayut-riski-stimuliruyut-rost-biznesa</a:t>
            </a:r>
            <a:endParaRPr lang="ru-RU" dirty="0">
              <a:hlinkClick r:id="rId2"/>
            </a:endParaRPr>
          </a:p>
          <a:p>
            <a:r>
              <a:rPr lang="en-US" dirty="0">
                <a:hlinkClick r:id="rId2"/>
              </a:rPr>
              <a:t>https://losst.ru/kopirovanie-fajlov-scp</a:t>
            </a:r>
            <a:endParaRPr lang="ru-RU" dirty="0"/>
          </a:p>
          <a:p>
            <a:r>
              <a:rPr lang="en-US" dirty="0">
                <a:hlinkClick r:id="rId3"/>
              </a:rPr>
              <a:t>https://habr.com/ru/company/southbridge/blog/691876/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hlinkClick r:id="rId4"/>
              </a:rPr>
              <a:t>https://habr.com/ru/company/tinkoff/blog/532546/</a:t>
            </a:r>
            <a:endParaRPr lang="en-US" dirty="0"/>
          </a:p>
          <a:p>
            <a:r>
              <a:rPr lang="en-US" dirty="0">
                <a:hlinkClick r:id="rId5"/>
              </a:rPr>
              <a:t>https://habr.com/ru/post/305400/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>
                <a:hlinkClick r:id="rId6"/>
              </a:rPr>
              <a:t>https://habr.com/ru/company/otus/blog/574278/</a:t>
            </a:r>
            <a:endParaRPr lang="ru-RU" dirty="0"/>
          </a:p>
          <a:p>
            <a:r>
              <a:rPr lang="en-US" dirty="0">
                <a:hlinkClick r:id="rId5"/>
              </a:rPr>
              <a:t>https://habr.com/ru/post/305400/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hlinkClick r:id="rId7"/>
              </a:rPr>
              <a:t>https://ansible-for-network-engineers.readthedocs.io/_/downloads/ru/latest/pdf/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https://docs.ansible.com/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0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FBB56-9681-3490-3DD2-1416F3B3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предприятия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69726-F6FF-5B97-ED4E-EBA95831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9369591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Архитектура предприятия описывает деятельность компании с двух основных позиций: </a:t>
            </a:r>
          </a:p>
          <a:p>
            <a:r>
              <a:rPr lang="ru-RU" b="1" dirty="0"/>
              <a:t>Бизнес-архитектура </a:t>
            </a:r>
            <a:r>
              <a:rPr lang="ru-RU" dirty="0"/>
              <a:t>описывает предприятие с позиции взаимодействия бизнес-процессов, правил и потоков информации. </a:t>
            </a:r>
          </a:p>
          <a:p>
            <a:r>
              <a:rPr lang="ru-RU" b="1" dirty="0"/>
              <a:t>Архитектура информационных технологий </a:t>
            </a:r>
            <a:r>
              <a:rPr lang="ru-RU" dirty="0"/>
              <a:t>описывает аппаратные и компьютерные средства, программное обеспечение, защиту и безопасность. </a:t>
            </a:r>
          </a:p>
        </p:txBody>
      </p:sp>
    </p:spTree>
    <p:extLst>
      <p:ext uri="{BB962C8B-B14F-4D97-AF65-F5344CB8AC3E}">
        <p14:creationId xmlns:p14="http://schemas.microsoft.com/office/powerpoint/2010/main" val="35194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18BFF-C4F5-86FD-A9C7-912AFC72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ИТ-архитектура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E62701-7CB5-9079-278B-942EEECC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Включает в себя как логические, так и технические компоненты. Логическая архитектура предоставляет высокоуровневое описание миссии предприятия, его функциональных и информационных требований, системных компонентов и информационных потоков между этими компонентами. </a:t>
            </a:r>
          </a:p>
          <a:p>
            <a:r>
              <a:rPr lang="ru-RU" dirty="0"/>
              <a:t>Enterprise Information Architecture (EIA) – информационная архитектура. </a:t>
            </a:r>
          </a:p>
          <a:p>
            <a:r>
              <a:rPr lang="ru-RU" dirty="0"/>
              <a:t>Enterprise Solution Architecture (ESA) – архитектура прикладных решений. </a:t>
            </a:r>
          </a:p>
          <a:p>
            <a:r>
              <a:rPr lang="ru-RU" dirty="0"/>
              <a:t>Enterprise </a:t>
            </a:r>
            <a:r>
              <a:rPr lang="ru-RU" dirty="0" err="1"/>
              <a:t>Technical</a:t>
            </a:r>
            <a:r>
              <a:rPr lang="ru-RU" dirty="0"/>
              <a:t> Architecture (ETA) – техническая архитектура.</a:t>
            </a:r>
          </a:p>
        </p:txBody>
      </p:sp>
    </p:spTree>
    <p:extLst>
      <p:ext uri="{BB962C8B-B14F-4D97-AF65-F5344CB8AC3E}">
        <p14:creationId xmlns:p14="http://schemas.microsoft.com/office/powerpoint/2010/main" val="8798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7C3C-48F9-95C7-2DD7-0880EB25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Информационная архитектура (</a:t>
            </a:r>
            <a:r>
              <a:rPr lang="en-US" dirty="0"/>
              <a:t>EIA - Enterprise Information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ACF17-8BB1-6CD3-72AB-778B359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ходе разработки информационной архитектуры решаются следующие задачи: </a:t>
            </a:r>
          </a:p>
          <a:p>
            <a:r>
              <a:rPr lang="ru-RU" dirty="0"/>
              <a:t>Идентификация существующих данных, определение их источников и процедур использования. </a:t>
            </a:r>
          </a:p>
          <a:p>
            <a:r>
              <a:rPr lang="ru-RU" dirty="0"/>
              <a:t>Оптимизация данных за счет сокращения дублирования информации. Исключение неоднозначности и противоречивости информации. </a:t>
            </a:r>
          </a:p>
          <a:p>
            <a:r>
              <a:rPr lang="ru-RU" dirty="0"/>
              <a:t>Минимизация перемещения данных за счет их оптимального расположения. </a:t>
            </a:r>
          </a:p>
          <a:p>
            <a:r>
              <a:rPr lang="ru-RU" dirty="0"/>
              <a:t>Интеграция метаданных для обеспечения их целостного представления. </a:t>
            </a:r>
          </a:p>
          <a:p>
            <a:r>
              <a:rPr lang="ru-RU" dirty="0"/>
              <a:t>Сокращение числа используемых технологий, обеспечивающих хранение и доступность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3066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513F4-4839-96AC-C346-152021F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Архитектура прикладных решений (</a:t>
            </a:r>
            <a:r>
              <a:rPr lang="en-US" dirty="0"/>
              <a:t>ESA - Enterprise Solution Architecture)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7D894-952E-BC15-F306-B0404A67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конкретных приложений: </a:t>
            </a:r>
          </a:p>
          <a:p>
            <a:r>
              <a:rPr lang="ru-RU" dirty="0"/>
              <a:t>Компоненты и структура системы – внутренняя структура системы, включающая в себя информацию о программных модулях и базах данных. </a:t>
            </a:r>
          </a:p>
          <a:p>
            <a:r>
              <a:rPr lang="ru-RU" dirty="0"/>
              <a:t>Взаимодействие с другими системами (интерфейсы) – описывает взаимодействие приложения с внешними объектами (программными продуктами, пользователями).</a:t>
            </a:r>
          </a:p>
        </p:txBody>
      </p:sp>
    </p:spTree>
    <p:extLst>
      <p:ext uri="{BB962C8B-B14F-4D97-AF65-F5344CB8AC3E}">
        <p14:creationId xmlns:p14="http://schemas.microsoft.com/office/powerpoint/2010/main" val="40406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ниги в формате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3_TF02787940_TF02787940.potx" id="{BDCEC835-C025-45C0-8AD5-9D778732CF6A}" vid="{4E9A813A-BC9F-4772-8185-0F17D630CF68}"/>
    </a:ext>
  </a:extLst>
</a:theme>
</file>

<file path=ppt/theme/theme2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3360</Words>
  <Application>Microsoft Macintosh PowerPoint</Application>
  <PresentationFormat>Произвольный</PresentationFormat>
  <Paragraphs>406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Century Gothic</vt:lpstr>
      <vt:lpstr>inherit</vt:lpstr>
      <vt:lpstr>Open Sans</vt:lpstr>
      <vt:lpstr>TT Norms Pro</vt:lpstr>
      <vt:lpstr>Книги в формате 16 x 9</vt:lpstr>
      <vt:lpstr>Конфигурационное управление ИТ-инфраструктурой</vt:lpstr>
      <vt:lpstr>План лекции</vt:lpstr>
      <vt:lpstr>Особые обозначения</vt:lpstr>
      <vt:lpstr>Этапы развития</vt:lpstr>
      <vt:lpstr>Архитектура предприятия</vt:lpstr>
      <vt:lpstr>Архитектура предприятия</vt:lpstr>
      <vt:lpstr>ИТ-архитектура</vt:lpstr>
      <vt:lpstr>Информационная архитектура (EIA - Enterprise Information Architecture)</vt:lpstr>
      <vt:lpstr>Архитектура прикладных решений (ESA - Enterprise Solution Architecture)</vt:lpstr>
      <vt:lpstr>Архитектура прикладных решений (ESA - Enterprise Solution Architecture)</vt:lpstr>
      <vt:lpstr>Архитектура прикладных решений (ESA - Enterprise Solution Architecture)</vt:lpstr>
      <vt:lpstr>Техническая архитектура предприятия (ETA - Enterprise Technical Architecture)</vt:lpstr>
      <vt:lpstr>Техническая архитектура предприятия (ETA - Enterprise Technical Architecture)</vt:lpstr>
      <vt:lpstr>Техническая архитектура предприятия (ETA - Enterprise Technical Architecture)</vt:lpstr>
      <vt:lpstr>Управление ИТ-подразделением как сервисом</vt:lpstr>
      <vt:lpstr>Управление ИТ-подразделением как сервисом</vt:lpstr>
      <vt:lpstr>ITIL (IT Infrastructure Library)  — основа концепции управления ИТ-службами</vt:lpstr>
      <vt:lpstr>А в жизни…</vt:lpstr>
      <vt:lpstr>Модели ИТ-инфраструктуры</vt:lpstr>
      <vt:lpstr>Модели ИТ-инфраструктуры</vt:lpstr>
      <vt:lpstr>Модели ИТ-инфраструктуры</vt:lpstr>
      <vt:lpstr>Модели ИТ-инфраструктуры</vt:lpstr>
      <vt:lpstr>Модели ИТ-инфраструктуры</vt:lpstr>
      <vt:lpstr>Cloud native </vt:lpstr>
      <vt:lpstr>Cloud native </vt:lpstr>
      <vt:lpstr>Cloud native </vt:lpstr>
      <vt:lpstr>Цикл CI/CD</vt:lpstr>
      <vt:lpstr>Инструментальные средства автоматизации развертывания</vt:lpstr>
      <vt:lpstr>Инструментальные средства автоматизации развертывания</vt:lpstr>
      <vt:lpstr>Инструментальные средства автоматизации развертывания</vt:lpstr>
      <vt:lpstr>Инструментальные средства автоматизации развертывания</vt:lpstr>
      <vt:lpstr>Инфраструктура как Код (IaC)</vt:lpstr>
      <vt:lpstr>Ansible</vt:lpstr>
      <vt:lpstr>Ansible</vt:lpstr>
      <vt:lpstr>Ansible</vt:lpstr>
      <vt:lpstr>Ansible</vt:lpstr>
      <vt:lpstr>Ansible</vt:lpstr>
      <vt:lpstr>Ansible</vt:lpstr>
      <vt:lpstr>Ansible</vt:lpstr>
      <vt:lpstr>Ad-hoc команды</vt:lpstr>
      <vt:lpstr>Ansible</vt:lpstr>
      <vt:lpstr>Ansible Playbooks</vt:lpstr>
      <vt:lpstr>Ansible Playbooks</vt:lpstr>
      <vt:lpstr>Ansible Playbooks</vt:lpstr>
      <vt:lpstr>Ansible</vt:lpstr>
      <vt:lpstr>Ansible</vt:lpstr>
      <vt:lpstr>Ansible</vt:lpstr>
      <vt:lpstr>Ansible</vt:lpstr>
      <vt:lpstr>Ansible</vt:lpstr>
      <vt:lpstr>Ansible</vt:lpstr>
      <vt:lpstr>Terraform</vt:lpstr>
      <vt:lpstr>Terraform</vt:lpstr>
      <vt:lpstr>Terraform</vt:lpstr>
      <vt:lpstr>Terraform</vt:lpstr>
      <vt:lpstr>Презентация PowerPoint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2018-02-13T00:36:34Z</dcterms:created>
  <dcterms:modified xsi:type="dcterms:W3CDTF">2024-03-03T06:46:08Z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