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309" r:id="rId5"/>
    <p:sldId id="310" r:id="rId6"/>
    <p:sldId id="311" r:id="rId7"/>
    <p:sldId id="312" r:id="rId8"/>
    <p:sldId id="313" r:id="rId9"/>
    <p:sldId id="314" r:id="rId10"/>
    <p:sldId id="260" r:id="rId11"/>
    <p:sldId id="315" r:id="rId12"/>
    <p:sldId id="316" r:id="rId13"/>
    <p:sldId id="317" r:id="rId14"/>
    <p:sldId id="318" r:id="rId15"/>
    <p:sldId id="339" r:id="rId16"/>
    <p:sldId id="319" r:id="rId17"/>
    <p:sldId id="338" r:id="rId18"/>
    <p:sldId id="320" r:id="rId19"/>
    <p:sldId id="324" r:id="rId20"/>
    <p:sldId id="323" r:id="rId21"/>
    <p:sldId id="321" r:id="rId22"/>
    <p:sldId id="322" r:id="rId23"/>
    <p:sldId id="325" r:id="rId24"/>
    <p:sldId id="326" r:id="rId25"/>
    <p:sldId id="340" r:id="rId26"/>
    <p:sldId id="327" r:id="rId27"/>
    <p:sldId id="328" r:id="rId28"/>
    <p:sldId id="329" r:id="rId29"/>
    <p:sldId id="330" r:id="rId30"/>
    <p:sldId id="285" r:id="rId31"/>
    <p:sldId id="291" r:id="rId32"/>
    <p:sldId id="272" r:id="rId33"/>
    <p:sldId id="292" r:id="rId34"/>
    <p:sldId id="273" r:id="rId35"/>
    <p:sldId id="341" r:id="rId36"/>
    <p:sldId id="334" r:id="rId37"/>
    <p:sldId id="335" r:id="rId38"/>
    <p:sldId id="336" r:id="rId39"/>
    <p:sldId id="337" r:id="rId40"/>
    <p:sldId id="307" r:id="rId41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2A968-65F0-4E13-B670-3C4340B6EAD3}" v="2" dt="2023-10-22T19:55:00.76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5788"/>
  </p:normalViewPr>
  <p:slideViewPr>
    <p:cSldViewPr showGuides="1">
      <p:cViewPr varScale="1">
        <p:scale>
          <a:sx n="106" d="100"/>
          <a:sy n="106" d="100"/>
        </p:scale>
        <p:origin x="768" y="1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 Якубов" userId="a704a84609ee4b3f" providerId="LiveId" clId="{7651DE97-0F4C-6349-B3AA-F781A9D14E01}"/>
    <pc:docChg chg="custSel modSld sldOrd modShowInfo">
      <pc:chgData name="Алексей Якубов" userId="a704a84609ee4b3f" providerId="LiveId" clId="{7651DE97-0F4C-6349-B3AA-F781A9D14E01}" dt="2023-10-23T07:17:39.133" v="47" actId="2744"/>
      <pc:docMkLst>
        <pc:docMk/>
      </pc:docMkLst>
      <pc:sldChg chg="modSp mod">
        <pc:chgData name="Алексей Якубов" userId="a704a84609ee4b3f" providerId="LiveId" clId="{7651DE97-0F4C-6349-B3AA-F781A9D14E01}" dt="2023-10-22T20:57:48.456" v="46" actId="20577"/>
        <pc:sldMkLst>
          <pc:docMk/>
          <pc:sldMk cId="1472990237" sldId="321"/>
        </pc:sldMkLst>
        <pc:spChg chg="mod">
          <ac:chgData name="Алексей Якубов" userId="a704a84609ee4b3f" providerId="LiveId" clId="{7651DE97-0F4C-6349-B3AA-F781A9D14E01}" dt="2023-10-22T20:57:48.456" v="46" actId="20577"/>
          <ac:spMkLst>
            <pc:docMk/>
            <pc:sldMk cId="1472990237" sldId="321"/>
            <ac:spMk id="3" creationId="{0ED7E14B-2B68-916C-BF2D-42BEF1041347}"/>
          </ac:spMkLst>
        </pc:spChg>
      </pc:sldChg>
      <pc:sldChg chg="modSp mod">
        <pc:chgData name="Алексей Якубов" userId="a704a84609ee4b3f" providerId="LiveId" clId="{7651DE97-0F4C-6349-B3AA-F781A9D14E01}" dt="2023-10-22T20:40:48.186" v="1" actId="20577"/>
        <pc:sldMkLst>
          <pc:docMk/>
          <pc:sldMk cId="613423480" sldId="323"/>
        </pc:sldMkLst>
        <pc:spChg chg="mod">
          <ac:chgData name="Алексей Якубов" userId="a704a84609ee4b3f" providerId="LiveId" clId="{7651DE97-0F4C-6349-B3AA-F781A9D14E01}" dt="2023-10-22T20:40:48.186" v="1" actId="20577"/>
          <ac:spMkLst>
            <pc:docMk/>
            <pc:sldMk cId="613423480" sldId="323"/>
            <ac:spMk id="3" creationId="{F13BB90C-282F-13F0-5840-3B7E5255ECA0}"/>
          </ac:spMkLst>
        </pc:spChg>
      </pc:sldChg>
      <pc:sldChg chg="ord">
        <pc:chgData name="Алексей Якубов" userId="a704a84609ee4b3f" providerId="LiveId" clId="{7651DE97-0F4C-6349-B3AA-F781A9D14E01}" dt="2023-10-22T20:35:16.253" v="0" actId="20578"/>
        <pc:sldMkLst>
          <pc:docMk/>
          <pc:sldMk cId="2534314739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484CA07-C5E7-423F-8A89-CDEFB98BBBBD}" type="datetime1">
              <a:rPr lang="ru-RU" smtClean="0">
                <a:solidFill>
                  <a:schemeClr val="tx2"/>
                </a:solidFill>
              </a:rPr>
              <a:pPr algn="r" rtl="0"/>
              <a:t>14.03.2024</a:t>
            </a:fld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ru-RU" smtClean="0">
                <a:solidFill>
                  <a:schemeClr val="tx2"/>
                </a:solidFill>
              </a:rPr>
              <a:pPr algn="r" rtl="0"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398E138F-070A-4ABE-8680-EE3B75046655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b="1" cap="none" baseline="0"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A54A38-064E-4FD3-ADDA-813D070CCDEC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>
              <a:defRPr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96D35B-A72A-47CE-BC7F-8E47A98042F7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F05FC7-2B8E-409D-848C-109CED0920CB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A55CC-0A00-4078-B471-E82144E029E5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29E139-3DCD-45B3-A256-BC4A45460039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CC68-AEAE-47A6-9F44-4FA6ECD045F6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F61297-96D5-47D9-A057-97E3A0064DBB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3AD06-A2F7-42F2-8394-5FE48A31B1CA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E9F9B5-42A6-4D3C-A117-7204DD0BD50D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0EAA6FA-49D8-40F0-9874-72AAFBF9C152}" type="datetime1">
              <a:rPr lang="ru-RU" smtClean="0"/>
              <a:pPr/>
              <a:t>14.03.2024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XZQ7-7vej6w?t=94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n/beginner-html-site-script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br.com/ru/company/flant/blog/331188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E0843-3597-B737-A85E-25F6579CE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900" dirty="0"/>
              <a:t>Паттерны использования </a:t>
            </a:r>
            <a:r>
              <a:rPr lang="en-US" sz="4900" dirty="0"/>
              <a:t>Kubernetes</a:t>
            </a:r>
            <a:endParaRPr lang="ru-RU" sz="4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0D808D-99DD-ED06-08D8-C29A32294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8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8FD7-0948-0BEC-ABF4-C32B79A5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Probe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655F33-ED4F-0D36-7BDE-7768BD22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726" y="424428"/>
            <a:ext cx="3810832" cy="6009143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ports: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name: liveness-port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livenessProbe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path: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healthz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port: liveness-port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failureThreshold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periodSeconds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startupProbe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path: /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healthz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port: liveness-port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failureThreshold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periodSeconds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</a:t>
            </a:r>
            <a:endParaRPr lang="ru-RU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99B2-EDE4-45D0-F1DE-EF669D7CB36E}"/>
              </a:ext>
            </a:extLst>
          </p:cNvPr>
          <p:cNvSpPr txBox="1"/>
          <p:nvPr/>
        </p:nvSpPr>
        <p:spPr>
          <a:xfrm>
            <a:off x="997267" y="1826043"/>
            <a:ext cx="4881121" cy="193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Startup </a:t>
            </a:r>
            <a:r>
              <a:rPr lang="ru-RU" sz="2399" dirty="0"/>
              <a:t>проба используется</a:t>
            </a:r>
            <a:r>
              <a:rPr lang="en-US" sz="2399" dirty="0"/>
              <a:t> </a:t>
            </a:r>
            <a:r>
              <a:rPr lang="ru-RU" sz="2399" dirty="0"/>
              <a:t>первоначальной проверки приложения при запуске, если приложение долго инициализируется.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40973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8FD7-0948-0BEC-ABF4-C32B79A5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Управляемый жизненный цикл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655F33-ED4F-0D36-7BDE-7768BD22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608" y="2204864"/>
            <a:ext cx="6115187" cy="352839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lifecycle: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postStart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exec: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command: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- -c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- sleep 30 &amp;&amp; echo "Wake up!" &gt; 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postStart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lifecycle: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preStop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port: 8080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path: /shutdown</a:t>
            </a:r>
            <a:endParaRPr lang="ru-RU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99B2-EDE4-45D0-F1DE-EF669D7CB36E}"/>
              </a:ext>
            </a:extLst>
          </p:cNvPr>
          <p:cNvSpPr txBox="1"/>
          <p:nvPr/>
        </p:nvSpPr>
        <p:spPr>
          <a:xfrm>
            <a:off x="549796" y="1949964"/>
            <a:ext cx="4707341" cy="4831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</a:t>
            </a:r>
            <a:r>
              <a:rPr lang="en-US" sz="2000" dirty="0"/>
              <a:t>Kubernetes </a:t>
            </a:r>
            <a:r>
              <a:rPr lang="ru-RU" sz="2000" dirty="0"/>
              <a:t>существуют дополнительные обработчики жизненного цикла пода, такие как сигналы </a:t>
            </a:r>
            <a:r>
              <a:rPr lang="en-US" sz="2000" dirty="0" err="1"/>
              <a:t>postStart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preStop</a:t>
            </a:r>
            <a:r>
              <a:rPr lang="ru-RU" sz="2000" dirty="0"/>
              <a:t> </a:t>
            </a:r>
          </a:p>
          <a:p>
            <a:endParaRPr lang="ru-RU" sz="2399" dirty="0"/>
          </a:p>
          <a:p>
            <a:r>
              <a:rPr lang="en-US" sz="1800" dirty="0" err="1"/>
              <a:t>PostStart</a:t>
            </a:r>
            <a:r>
              <a:rPr lang="ru-RU" sz="1800" dirty="0"/>
              <a:t> – выполняется сразу как создан контейнер и не дает гарантий, что </a:t>
            </a:r>
            <a:r>
              <a:rPr lang="en-US" sz="1800" dirty="0" err="1"/>
              <a:t>Entrypoint</a:t>
            </a:r>
            <a:r>
              <a:rPr lang="en-US" sz="1800" dirty="0"/>
              <a:t> </a:t>
            </a:r>
            <a:r>
              <a:rPr lang="ru-RU" sz="1800" dirty="0"/>
              <a:t>выполнен</a:t>
            </a:r>
            <a:r>
              <a:rPr lang="en-US" sz="1800" dirty="0"/>
              <a:t>.</a:t>
            </a:r>
          </a:p>
          <a:p>
            <a:br>
              <a:rPr lang="en-US" sz="1800" dirty="0"/>
            </a:br>
            <a:r>
              <a:rPr lang="en-US" sz="1800" dirty="0" err="1"/>
              <a:t>PreStop</a:t>
            </a:r>
            <a:r>
              <a:rPr lang="en-US" sz="1800" dirty="0"/>
              <a:t> </a:t>
            </a:r>
            <a:r>
              <a:rPr lang="ru-RU" sz="1800" dirty="0"/>
              <a:t>– выполняется сразу перед остановкой контейнера. Сигнал перехватывает </a:t>
            </a:r>
            <a:r>
              <a:rPr lang="en-US" sz="1800" dirty="0"/>
              <a:t>SIGTERM</a:t>
            </a:r>
            <a:r>
              <a:rPr lang="ru-RU" sz="1800" dirty="0"/>
              <a:t>, но не спасает от </a:t>
            </a:r>
            <a:r>
              <a:rPr lang="en-US" sz="1800" dirty="0"/>
              <a:t>SIGKILL</a:t>
            </a:r>
            <a:r>
              <a:rPr lang="ru-RU" sz="1800" dirty="0"/>
              <a:t>, поэтому надо настроить у пода параметр </a:t>
            </a:r>
            <a:r>
              <a:rPr lang="en-US" sz="1800" dirty="0" err="1"/>
              <a:t>terminationGracePeriodSeconds</a:t>
            </a:r>
            <a:endParaRPr lang="ru-RU" sz="1800" dirty="0"/>
          </a:p>
          <a:p>
            <a:endParaRPr lang="ru-RU" sz="2399" dirty="0"/>
          </a:p>
        </p:txBody>
      </p:sp>
    </p:spTree>
    <p:extLst>
      <p:ext uri="{BB962C8B-B14F-4D97-AF65-F5344CB8AC3E}">
        <p14:creationId xmlns:p14="http://schemas.microsoft.com/office/powerpoint/2010/main" val="18594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639E3-DFCB-5098-D510-EC6825EF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Selector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B2083-C0FD-4571-B597-E553F628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7785415" cy="139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Задает правила выбора </a:t>
            </a:r>
            <a:r>
              <a:rPr lang="ru-RU" dirty="0" err="1"/>
              <a:t>ноды</a:t>
            </a:r>
            <a:r>
              <a:rPr lang="ru-RU" dirty="0"/>
              <a:t> по лейблам на </a:t>
            </a:r>
            <a:r>
              <a:rPr lang="ru-RU" dirty="0" err="1"/>
              <a:t>ноде</a:t>
            </a:r>
            <a:r>
              <a:rPr lang="ru-RU" dirty="0"/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US" b="1" i="0" dirty="0">
                <a:solidFill>
                  <a:srgbClr val="222222"/>
                </a:solidFill>
                <a:effectLst/>
                <a:latin typeface="SFMono-Regular"/>
              </a:rPr>
              <a:t> label nodes &lt;your-node-name&gt; </a:t>
            </a:r>
            <a:r>
              <a:rPr lang="en-US" b="1" i="0" dirty="0" err="1">
                <a:solidFill>
                  <a:srgbClr val="B8860B"/>
                </a:solidFill>
                <a:effectLst/>
                <a:latin typeface="SFMono-Regular"/>
              </a:rPr>
              <a:t>disktype</a:t>
            </a:r>
            <a:r>
              <a:rPr lang="en-US" b="1" i="0" dirty="0">
                <a:solidFill>
                  <a:srgbClr val="666666"/>
                </a:solidFill>
                <a:effectLst/>
                <a:latin typeface="SFMono-Regular"/>
              </a:rPr>
              <a:t>=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FMono-Regular"/>
              </a:rPr>
              <a:t>ssd</a:t>
            </a:r>
            <a:endParaRPr lang="ru-RU" b="1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828EC7B-91B4-BF42-98CB-3F7C29349EBC}"/>
              </a:ext>
            </a:extLst>
          </p:cNvPr>
          <p:cNvSpPr txBox="1">
            <a:spLocks/>
          </p:cNvSpPr>
          <p:nvPr/>
        </p:nvSpPr>
        <p:spPr>
          <a:xfrm>
            <a:off x="5010016" y="3002960"/>
            <a:ext cx="6589479" cy="34170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nginx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nginx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imagePullPolicy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IfNotPresent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nodeSelector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3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639E3-DFCB-5098-D510-EC6825EF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/ Anti-affinity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B2083-C0FD-4571-B597-E553F628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7785415" cy="4470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Правила сопоставления объектов</a:t>
            </a:r>
            <a:r>
              <a:rPr lang="en" dirty="0"/>
              <a:t> </a:t>
            </a:r>
            <a:r>
              <a:rPr lang="ru-RU" dirty="0"/>
              <a:t>и</a:t>
            </a:r>
            <a:r>
              <a:rPr lang="en" dirty="0"/>
              <a:t> </a:t>
            </a:r>
            <a:r>
              <a:rPr lang="ru-RU" dirty="0"/>
              <a:t>узлов</a:t>
            </a:r>
            <a:r>
              <a:rPr lang="en" dirty="0"/>
              <a:t>:</a:t>
            </a:r>
            <a:br>
              <a:rPr lang="en" dirty="0"/>
            </a:br>
            <a:r>
              <a:rPr lang="ru-RU" dirty="0"/>
              <a:t>рядом</a:t>
            </a:r>
            <a:r>
              <a:rPr lang="en" dirty="0"/>
              <a:t> – </a:t>
            </a:r>
            <a:r>
              <a:rPr lang="en-US" dirty="0"/>
              <a:t>affinity</a:t>
            </a:r>
            <a:br>
              <a:rPr lang="en-US" dirty="0"/>
            </a:br>
            <a:r>
              <a:rPr lang="ru-RU" dirty="0"/>
              <a:t>раздельно</a:t>
            </a:r>
            <a:r>
              <a:rPr lang="en" dirty="0"/>
              <a:t> – anti-affinity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Можно задавать по</a:t>
            </a:r>
            <a:br>
              <a:rPr lang="ru-RU" dirty="0"/>
            </a:br>
            <a:r>
              <a:rPr lang="ru-RU" dirty="0"/>
              <a:t>селекторам для</a:t>
            </a:r>
            <a:br>
              <a:rPr lang="ru-RU" dirty="0"/>
            </a:br>
            <a:r>
              <a:rPr lang="ru-RU" dirty="0"/>
              <a:t>отдельных типов подов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828EC7B-91B4-BF42-98CB-3F7C29349EBC}"/>
              </a:ext>
            </a:extLst>
          </p:cNvPr>
          <p:cNvSpPr txBox="1">
            <a:spLocks/>
          </p:cNvSpPr>
          <p:nvPr/>
        </p:nvSpPr>
        <p:spPr>
          <a:xfrm>
            <a:off x="5010016" y="3002960"/>
            <a:ext cx="6589479" cy="34170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spec: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image: </a:t>
            </a:r>
            <a:r>
              <a:rPr lang="e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name: </a:t>
            </a:r>
            <a:r>
              <a:rPr lang="e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affinity: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podAntiAffinity</a:t>
            </a: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requiredDuringSchedulingIgnoredDuringExecution</a:t>
            </a: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 </a:t>
            </a:r>
            <a:r>
              <a:rPr lang="en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labelSelector</a:t>
            </a: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matchExpressions</a:t>
            </a: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 key: "app"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operator: 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 </a:t>
            </a:r>
            <a:r>
              <a:rPr lang="en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topologyKey</a:t>
            </a: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kubernetes.io</a:t>
            </a:r>
            <a:r>
              <a:rPr lang="en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/hostname”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639E3-DFCB-5098-D510-EC6825EF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Taints and Tolerations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B2083-C0FD-4571-B597-E553F628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7785415" cy="139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Правила задают, может ли под быть запущен на той или иной «испорченной» </a:t>
            </a:r>
            <a:r>
              <a:rPr lang="ru-RU" dirty="0" err="1"/>
              <a:t>ноде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Эффекты: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828EC7B-91B4-BF42-98CB-3F7C29349EBC}"/>
              </a:ext>
            </a:extLst>
          </p:cNvPr>
          <p:cNvSpPr txBox="1">
            <a:spLocks/>
          </p:cNvSpPr>
          <p:nvPr/>
        </p:nvSpPr>
        <p:spPr>
          <a:xfrm>
            <a:off x="5010016" y="3002960"/>
            <a:ext cx="6589479" cy="34170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nginx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nginx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imagePullPolicy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IfNotPresent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tolerations: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key: "example-key"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operator: "Exists"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effect: "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NoSchedule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4627D-E05D-3B3F-8A32-4C89AEE3D5FA}"/>
              </a:ext>
            </a:extLst>
          </p:cNvPr>
          <p:cNvSpPr txBox="1"/>
          <p:nvPr/>
        </p:nvSpPr>
        <p:spPr>
          <a:xfrm>
            <a:off x="1117309" y="3098800"/>
            <a:ext cx="3680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i="0" dirty="0" err="1">
                <a:effectLst/>
                <a:latin typeface="SFMono-Regular"/>
              </a:rPr>
              <a:t>NoExecute</a:t>
            </a:r>
            <a:r>
              <a:rPr lang="ru-RU" i="0" dirty="0">
                <a:effectLst/>
                <a:latin typeface="SFMono-Regular"/>
              </a:rPr>
              <a:t> </a:t>
            </a:r>
            <a:r>
              <a:rPr lang="ru-RU" dirty="0">
                <a:latin typeface="SFMono-Regular"/>
              </a:rPr>
              <a:t>– </a:t>
            </a:r>
            <a:r>
              <a:rPr lang="ru-RU" dirty="0" err="1">
                <a:latin typeface="SFMono-Regular"/>
              </a:rPr>
              <a:t>аффектит</a:t>
            </a:r>
            <a:r>
              <a:rPr lang="ru-RU" dirty="0">
                <a:latin typeface="SFMono-Regular"/>
              </a:rPr>
              <a:t> уже</a:t>
            </a:r>
          </a:p>
          <a:p>
            <a:pPr marL="0" indent="0">
              <a:buNone/>
            </a:pPr>
            <a:r>
              <a:rPr lang="ru-RU" dirty="0">
                <a:latin typeface="SFMono-Regular"/>
              </a:rPr>
              <a:t> работающие поды</a:t>
            </a:r>
          </a:p>
          <a:p>
            <a:pPr marL="0" indent="0">
              <a:buNone/>
            </a:pPr>
            <a:endParaRPr lang="ru-RU" dirty="0">
              <a:latin typeface="SFMono-Regular"/>
            </a:endParaRPr>
          </a:p>
          <a:p>
            <a:pPr marL="0" indent="0">
              <a:buNone/>
            </a:pPr>
            <a:r>
              <a:rPr lang="en-US" b="1" i="0" dirty="0" err="1">
                <a:effectLst/>
                <a:latin typeface="SFMono-Regular"/>
              </a:rPr>
              <a:t>NoSchedule</a:t>
            </a:r>
            <a:r>
              <a:rPr lang="ru-RU" i="0" dirty="0">
                <a:effectLst/>
                <a:latin typeface="SFMono-Regular"/>
              </a:rPr>
              <a:t> </a:t>
            </a:r>
            <a:r>
              <a:rPr lang="ru-RU" dirty="0">
                <a:latin typeface="SFMono-Regular"/>
              </a:rPr>
              <a:t>– </a:t>
            </a:r>
            <a:r>
              <a:rPr lang="ru-RU" dirty="0" err="1">
                <a:latin typeface="SFMono-Regular"/>
              </a:rPr>
              <a:t>аффектит</a:t>
            </a:r>
            <a:r>
              <a:rPr lang="ru-RU" dirty="0">
                <a:latin typeface="SFMono-Regular"/>
              </a:rPr>
              <a:t> только новые поды</a:t>
            </a:r>
          </a:p>
          <a:p>
            <a:pPr marL="0" indent="0">
              <a:buNone/>
            </a:pPr>
            <a:r>
              <a:rPr lang="en-US" b="1" i="0" dirty="0" err="1">
                <a:effectLst/>
                <a:latin typeface="SFMono-Regular"/>
              </a:rPr>
              <a:t>PreferNoSchedule</a:t>
            </a:r>
            <a:r>
              <a:rPr lang="ru-RU" i="0" dirty="0">
                <a:effectLst/>
                <a:latin typeface="SFMono-Regular"/>
              </a:rPr>
              <a:t> </a:t>
            </a:r>
            <a:r>
              <a:rPr lang="ru-RU" dirty="0">
                <a:latin typeface="SFMono-Regular"/>
              </a:rPr>
              <a:t>– пытается следовать, но не гарантирует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54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FABB3-0E7A-5C12-70E6-9C63EE69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Поведенческие паттерны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08A07-F9C1-F9E5-4006-5A5105E2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3887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Эти п</a:t>
            </a:r>
            <a:r>
              <a:rPr lang="ru-RU" sz="1800" dirty="0">
                <a:effectLst/>
              </a:rPr>
              <a:t>аттерны предназначены для создания коммуникационных механизмов и организации взаимодействия между подами и управляющей платформой</a:t>
            </a:r>
          </a:p>
          <a:p>
            <a:pPr marL="0" indent="0">
              <a:buNone/>
            </a:pPr>
            <a:r>
              <a:rPr lang="ru-RU" sz="1800" dirty="0">
                <a:effectLst/>
              </a:rPr>
              <a:t>В зависимости от типа управляющего контроллера под может выполняться до завершения или запускаться и останавливаться по расписанию. Он может работать как </a:t>
            </a:r>
            <a:r>
              <a:rPr lang="ru-RU" sz="1800" i="1" dirty="0">
                <a:effectLst/>
              </a:rPr>
              <a:t>фоновая служба </a:t>
            </a:r>
            <a:r>
              <a:rPr lang="ru-RU" sz="1800" dirty="0">
                <a:effectLst/>
              </a:rPr>
              <a:t>или предоставлять гарантии уникальности своим репликам.</a:t>
            </a:r>
            <a:endParaRPr lang="en-US" sz="1800" dirty="0"/>
          </a:p>
          <a:p>
            <a:pPr marL="0" indent="0">
              <a:buNone/>
            </a:pPr>
            <a:br>
              <a:rPr lang="ru-RU" sz="1800" dirty="0"/>
            </a:br>
            <a:r>
              <a:rPr lang="ru-RU" sz="1800" dirty="0"/>
              <a:t>Советуем видео для лучшего понимания:</a:t>
            </a:r>
            <a:br>
              <a:rPr lang="ru-RU" sz="1800" dirty="0"/>
            </a:br>
            <a:r>
              <a:rPr lang="ru-RU" sz="2000" dirty="0">
                <a:hlinkClick r:id="rId2"/>
              </a:rPr>
              <a:t>Наш опыт с </a:t>
            </a:r>
            <a:r>
              <a:rPr lang="en" sz="2000" dirty="0">
                <a:hlinkClick r:id="rId2"/>
              </a:rPr>
              <a:t>Kubernetes </a:t>
            </a:r>
            <a:r>
              <a:rPr lang="ru-RU" sz="2000" dirty="0">
                <a:hlinkClick r:id="rId2"/>
              </a:rPr>
              <a:t>в небольших </a:t>
            </a:r>
            <a:br>
              <a:rPr lang="ru-RU" sz="2000" dirty="0">
                <a:hlinkClick r:id="rId2"/>
              </a:rPr>
            </a:br>
            <a:r>
              <a:rPr lang="ru-RU" sz="2000" dirty="0">
                <a:hlinkClick r:id="rId2"/>
              </a:rPr>
              <a:t>проектах / Дмитрий Столяров (Флант</a:t>
            </a:r>
            <a:r>
              <a:rPr lang="en-US" sz="2000" dirty="0">
                <a:hlinkClick r:id="rId2"/>
              </a:rPr>
              <a:t>)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0D998-1911-8A4B-ABDF-75686E1C9A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3599217"/>
            <a:ext cx="4982344" cy="3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8A61F-0BBE-7AC7-806C-6E4F4F1D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793D2-D2A4-8A7A-2E34-5673D2D6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Идет в разрез с привычным пониманием контейнера </a:t>
            </a:r>
            <a:r>
              <a:rPr lang="en-US" dirty="0"/>
              <a:t>(stateless)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т.е. под имеет </a:t>
            </a:r>
            <a:r>
              <a:rPr lang="en-US" dirty="0"/>
              <a:t>“</a:t>
            </a:r>
            <a:r>
              <a:rPr lang="ru-RU" dirty="0"/>
              <a:t>состояние</a:t>
            </a:r>
            <a:r>
              <a:rPr lang="en-US" dirty="0"/>
              <a:t>”</a:t>
            </a:r>
          </a:p>
          <a:p>
            <a:r>
              <a:rPr lang="ru-RU" dirty="0"/>
              <a:t>Каждый </a:t>
            </a:r>
            <a:r>
              <a:rPr lang="en-US" dirty="0"/>
              <a:t>Pod</a:t>
            </a:r>
            <a:r>
              <a:rPr lang="ru-RU" dirty="0"/>
              <a:t> из </a:t>
            </a:r>
            <a:r>
              <a:rPr lang="en-US" dirty="0" err="1"/>
              <a:t>StatefulSet</a:t>
            </a:r>
            <a:r>
              <a:rPr lang="en-US" dirty="0"/>
              <a:t> </a:t>
            </a:r>
            <a:r>
              <a:rPr lang="ru-RU" dirty="0"/>
              <a:t>обращается к своему </a:t>
            </a:r>
            <a:r>
              <a:rPr lang="en-US" dirty="0"/>
              <a:t>volume</a:t>
            </a:r>
            <a:r>
              <a:rPr lang="ru-RU" dirty="0"/>
              <a:t>, они создаются по шаблону под каждый </a:t>
            </a:r>
            <a:r>
              <a:rPr lang="en-US" dirty="0"/>
              <a:t>Pod</a:t>
            </a:r>
            <a:r>
              <a:rPr lang="ru-RU" dirty="0"/>
              <a:t> автоматически</a:t>
            </a:r>
            <a:endParaRPr lang="en-US" dirty="0"/>
          </a:p>
          <a:p>
            <a:r>
              <a:rPr lang="ru-RU" dirty="0"/>
              <a:t>Имеют постоянные имена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hostname</a:t>
            </a:r>
            <a:r>
              <a:rPr lang="ru-RU" dirty="0"/>
              <a:t> (</a:t>
            </a:r>
            <a:r>
              <a:rPr lang="en-US" dirty="0"/>
              <a:t>app-0, app-1, app-2)</a:t>
            </a:r>
            <a:endParaRPr lang="ru-RU" dirty="0"/>
          </a:p>
          <a:p>
            <a:r>
              <a:rPr lang="ru-RU" dirty="0"/>
              <a:t>Используется для кластерных </a:t>
            </a:r>
            <a:r>
              <a:rPr lang="en-US" dirty="0"/>
              <a:t>stateful-</a:t>
            </a:r>
            <a:r>
              <a:rPr lang="ru-RU" dirty="0"/>
              <a:t>приложений, например:</a:t>
            </a:r>
          </a:p>
          <a:p>
            <a:pPr lvl="1"/>
            <a:r>
              <a:rPr lang="ru-RU" dirty="0"/>
              <a:t>Кэши и </a:t>
            </a:r>
            <a:r>
              <a:rPr lang="en-US" dirty="0"/>
              <a:t>KV-</a:t>
            </a:r>
            <a:r>
              <a:rPr lang="ru-RU" dirty="0"/>
              <a:t>хранилища </a:t>
            </a:r>
            <a:r>
              <a:rPr lang="en-US" dirty="0"/>
              <a:t>(Redis, Memcached, …)</a:t>
            </a:r>
          </a:p>
          <a:p>
            <a:pPr lvl="1"/>
            <a:r>
              <a:rPr lang="ru-RU" dirty="0"/>
              <a:t>СУБД (</a:t>
            </a:r>
            <a:r>
              <a:rPr lang="en-US" dirty="0"/>
              <a:t>MySQL, PostgreSQL, Cassandra, Mongo, …)</a:t>
            </a:r>
          </a:p>
          <a:p>
            <a:pPr lvl="1"/>
            <a:r>
              <a:rPr lang="ru-RU" dirty="0"/>
              <a:t>Наши </a:t>
            </a:r>
            <a:r>
              <a:rPr lang="en-US" dirty="0"/>
              <a:t>stateful-</a:t>
            </a:r>
            <a:r>
              <a:rPr lang="ru-RU" dirty="0"/>
              <a:t>приложения, требующие сохранения состояния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6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BB35D-9582-8430-BF86-3D26E4A7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DaemonSet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BB90C-282F-13F0-5840-3B7E5255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 err="1"/>
              <a:t>ReplicaSet</a:t>
            </a:r>
            <a:r>
              <a:rPr lang="ru-RU" dirty="0"/>
              <a:t>, но запускает по одному поду на узле</a:t>
            </a:r>
          </a:p>
          <a:p>
            <a:r>
              <a:rPr lang="ru-RU" dirty="0"/>
              <a:t>Можно ограничить число узлов </a:t>
            </a:r>
            <a:r>
              <a:rPr lang="en-US" dirty="0" err="1"/>
              <a:t>nodeSelector</a:t>
            </a:r>
            <a:r>
              <a:rPr lang="en-US" dirty="0"/>
              <a:t>-</a:t>
            </a:r>
            <a:r>
              <a:rPr lang="ru-RU" dirty="0"/>
              <a:t>ом</a:t>
            </a:r>
            <a:endParaRPr lang="en-US" dirty="0"/>
          </a:p>
          <a:p>
            <a:r>
              <a:rPr lang="ru-RU" dirty="0"/>
              <a:t>Не требует планировщика (подходит для модулей </a:t>
            </a:r>
            <a:r>
              <a:rPr lang="en-US" dirty="0"/>
              <a:t>k8s)</a:t>
            </a:r>
            <a:endParaRPr lang="ru-RU" dirty="0"/>
          </a:p>
          <a:p>
            <a:r>
              <a:rPr lang="ru-RU" dirty="0"/>
              <a:t>Используется для запуска инфраструктурных элементов:</a:t>
            </a:r>
          </a:p>
          <a:p>
            <a:pPr lvl="1"/>
            <a:r>
              <a:rPr lang="ru-RU" dirty="0"/>
              <a:t>агенты </a:t>
            </a:r>
            <a:r>
              <a:rPr lang="ru-RU" dirty="0" err="1"/>
              <a:t>журналирования</a:t>
            </a:r>
            <a:endParaRPr lang="ru-RU" dirty="0"/>
          </a:p>
          <a:p>
            <a:pPr lvl="1"/>
            <a:r>
              <a:rPr lang="ru-RU" dirty="0"/>
              <a:t>экспортеры метрик</a:t>
            </a:r>
          </a:p>
          <a:p>
            <a:pPr lvl="1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</p:spTree>
    <p:extLst>
      <p:ext uri="{BB962C8B-B14F-4D97-AF65-F5344CB8AC3E}">
        <p14:creationId xmlns:p14="http://schemas.microsoft.com/office/powerpoint/2010/main" val="6134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9A641-7F50-7779-66C3-BF708874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7E14B-2B68-916C-BF2D-42BEF104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977103" cy="447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Job – </a:t>
            </a:r>
            <a:r>
              <a:rPr lang="ru-RU" dirty="0"/>
              <a:t>разовая задача на выполнение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Job – </a:t>
            </a:r>
            <a:r>
              <a:rPr lang="ru-RU" dirty="0"/>
              <a:t>после завершения не перезапускается </a:t>
            </a:r>
            <a:r>
              <a:rPr lang="en-US" dirty="0"/>
              <a:t>(done)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4930ACF-8F95-674C-8DFA-4A7BF9A960E8}"/>
              </a:ext>
            </a:extLst>
          </p:cNvPr>
          <p:cNvSpPr txBox="1">
            <a:spLocks/>
          </p:cNvSpPr>
          <p:nvPr/>
        </p:nvSpPr>
        <p:spPr>
          <a:xfrm>
            <a:off x="6094412" y="1701800"/>
            <a:ext cx="5581367" cy="37135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kind: Job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random-generator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completions: 5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parallelism: 2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random-generator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restartPolicy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image: k8spatterns/random-generator:1.0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name: random-generator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command: [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9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2127D-778F-793F-29E8-03FEBD24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CronJob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BEEC5-72F7-F780-5B73-C868B078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617063" cy="4470400"/>
          </a:xfrm>
        </p:spPr>
        <p:txBody>
          <a:bodyPr/>
          <a:lstStyle/>
          <a:p>
            <a:r>
              <a:rPr lang="ru-RU" dirty="0"/>
              <a:t>Распределенный</a:t>
            </a:r>
          </a:p>
          <a:p>
            <a:r>
              <a:rPr lang="ru-RU" dirty="0"/>
              <a:t>Отказоустойчивый</a:t>
            </a:r>
          </a:p>
          <a:p>
            <a:r>
              <a:rPr lang="en-US" dirty="0"/>
              <a:t>Cron (</a:t>
            </a:r>
            <a:r>
              <a:rPr lang="ru-RU" dirty="0"/>
              <a:t>регулярная задача)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0999E7-4D29-E548-900B-3BA30D6928DE}"/>
              </a:ext>
            </a:extLst>
          </p:cNvPr>
          <p:cNvSpPr txBox="1">
            <a:spLocks/>
          </p:cNvSpPr>
          <p:nvPr/>
        </p:nvSpPr>
        <p:spPr>
          <a:xfrm>
            <a:off x="5734372" y="1701800"/>
            <a:ext cx="5941407" cy="3454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CronJob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random-generator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Через каждые три минуты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schedule: "*/3 * * * *"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jobTemplate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containers: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 image: k8spatterns/random-generator:1.0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name: random-generator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command: [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gen.py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restartPolicy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OnFailure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5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BD252-54AF-245C-8EC6-ADCBEA07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сериях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C8284-4F7D-F9AE-4E80-BB37AD80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докер?</a:t>
            </a:r>
          </a:p>
          <a:p>
            <a:r>
              <a:rPr lang="ru-RU" dirty="0"/>
              <a:t>Что такое контейнер?</a:t>
            </a:r>
          </a:p>
          <a:p>
            <a:r>
              <a:rPr lang="ru-RU" dirty="0"/>
              <a:t>Что такое </a:t>
            </a:r>
            <a:r>
              <a:rPr lang="en-US" dirty="0"/>
              <a:t>Kubernetes?</a:t>
            </a:r>
          </a:p>
          <a:p>
            <a:r>
              <a:rPr lang="ru-RU" dirty="0"/>
              <a:t>Что такое </a:t>
            </a:r>
            <a:r>
              <a:rPr lang="en-US" dirty="0"/>
              <a:t>Pod?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86FA0E-22CC-C549-802B-82133C989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3"/>
          <a:stretch/>
        </p:blipFill>
        <p:spPr>
          <a:xfrm>
            <a:off x="6715361" y="3606520"/>
            <a:ext cx="4559302" cy="2760222"/>
          </a:xfrm>
          <a:prstGeom prst="roundRect">
            <a:avLst>
              <a:gd name="adj" fmla="val 6772"/>
            </a:avLst>
          </a:prstGeom>
        </p:spPr>
      </p:pic>
    </p:spTree>
    <p:extLst>
      <p:ext uri="{BB962C8B-B14F-4D97-AF65-F5344CB8AC3E}">
        <p14:creationId xmlns:p14="http://schemas.microsoft.com/office/powerpoint/2010/main" val="24934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9A966-60F3-0EFE-368F-310BF6AE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паттерны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252D5-D788-76D5-F571-64A13289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Контейнеры в </a:t>
            </a:r>
            <a:r>
              <a:rPr lang="en-US" dirty="0"/>
              <a:t>Kubernetes</a:t>
            </a:r>
            <a:r>
              <a:rPr lang="ru-RU" dirty="0"/>
              <a:t> не работают по отдельности; они объединяются в абстракции более высокого уровня — поды (группы контейнеров), которые предоставляют уникальные возможности времени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45224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8FD7-0948-0BEC-ABF4-C32B79A5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раз про </a:t>
            </a:r>
            <a:r>
              <a:rPr lang="en-US" dirty="0"/>
              <a:t>Volumes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655F33-ED4F-0D36-7BDE-7768BD22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308" y="1556792"/>
            <a:ext cx="6589479" cy="4843318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test-pd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 image: registry.k8s.io/test-webserver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test-container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/cache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name: cache-volume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name: cache-volume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emptyDir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sizeLimit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500Mi</a:t>
            </a:r>
            <a:endParaRPr lang="ru-RU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99B2-EDE4-45D0-F1DE-EF669D7CB36E}"/>
              </a:ext>
            </a:extLst>
          </p:cNvPr>
          <p:cNvSpPr txBox="1"/>
          <p:nvPr/>
        </p:nvSpPr>
        <p:spPr>
          <a:xfrm>
            <a:off x="997267" y="1826043"/>
            <a:ext cx="3584977" cy="1569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dirty="0"/>
              <a:t>Позволяет подключать к контейнерам в поде внешние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1993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8FD7-0948-0BEC-ABF4-C32B79A5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</a:t>
            </a:r>
            <a:r>
              <a:rPr lang="ru-RU" dirty="0"/>
              <a:t>контейнер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655F33-ED4F-0D36-7BDE-7768BD22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424429"/>
            <a:ext cx="5077311" cy="6009143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name: www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labels: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app: www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initContainers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name: download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image: agit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command: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 git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 clone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https://github.com/mdn/beginner-html-site-scripted</a:t>
            </a:r>
            <a:endParaRPr lang="en-US" sz="1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 /var/lib/data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/var/lib/data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name: source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run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image: docker.io/centos/httpd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ports: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/var/www/html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name: source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volumes: 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source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99B2-EDE4-45D0-F1DE-EF669D7CB36E}"/>
              </a:ext>
            </a:extLst>
          </p:cNvPr>
          <p:cNvSpPr txBox="1"/>
          <p:nvPr/>
        </p:nvSpPr>
        <p:spPr>
          <a:xfrm>
            <a:off x="997267" y="1826043"/>
            <a:ext cx="5169153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Init </a:t>
            </a:r>
            <a:r>
              <a:rPr lang="ru-RU" sz="2399" dirty="0"/>
              <a:t>контейнеры запускаются по порядку до запуска основных контейнеров.</a:t>
            </a:r>
          </a:p>
          <a:p>
            <a:endParaRPr lang="ru-RU" sz="2399" dirty="0"/>
          </a:p>
          <a:p>
            <a:r>
              <a:rPr lang="ru-RU" sz="2399" dirty="0"/>
              <a:t>Основные задачи, решаемые </a:t>
            </a:r>
            <a:r>
              <a:rPr lang="en-US" sz="2399" dirty="0"/>
              <a:t>Init</a:t>
            </a:r>
            <a:r>
              <a:rPr lang="ru-RU" sz="2399" dirty="0"/>
              <a:t> контейнерами: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ru-RU" sz="2399" dirty="0"/>
              <a:t>Подготовка конфигурации основного приложения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ru-RU" sz="2399" dirty="0"/>
              <a:t>Задержка запуска основного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46319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8FD7-0948-0BEC-ABF4-C32B79A5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Sidacar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655F33-ED4F-0D36-7BDE-7768BD22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380" y="424429"/>
            <a:ext cx="6013415" cy="6009143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0000"/>
              </a:lnSpc>
              <a:buNone/>
            </a:pPr>
            <a:endParaRPr lang="ru-RU" sz="1600" dirty="0"/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sidecar-container-demo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- image: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command: ["/bin/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["-c", "while true; do echo echo $(date -u) 'Hi I am from Sidecar container' &gt;&gt; /var/log/index.html; sleep 5;done"]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sidecar-container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resources: {}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var-logs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/var/log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- image: nginx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main-container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resources: {}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var-logs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/share/nginx/html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dnsPolicy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Default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var-logs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emptyDir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  <a:endParaRPr lang="ru-RU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99B2-EDE4-45D0-F1DE-EF669D7CB36E}"/>
              </a:ext>
            </a:extLst>
          </p:cNvPr>
          <p:cNvSpPr txBox="1"/>
          <p:nvPr/>
        </p:nvSpPr>
        <p:spPr>
          <a:xfrm>
            <a:off x="709235" y="1821429"/>
            <a:ext cx="5097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Sidecar </a:t>
            </a:r>
            <a:r>
              <a:rPr lang="ru-RU" sz="1800" dirty="0"/>
              <a:t>контейнеры – вспомогательные контейнеры, которые работают на протяжении работы основного приложения для реализации какого либо дополнительного функционала.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ABFBAD-2454-2F7E-45D4-C4EA9FB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6098" l="5422" r="90000">
                        <a14:foregroundMark x1="16988" y1="12439" x2="16988" y2="12439"/>
                        <a14:foregroundMark x1="22530" y1="48171" x2="22530" y2="48171"/>
                        <a14:foregroundMark x1="5422" y1="8537" x2="16867" y2="5976"/>
                        <a14:foregroundMark x1="14337" y1="6098" x2="28795" y2="4024"/>
                        <a14:foregroundMark x1="28795" y1="4024" x2="41205" y2="12195"/>
                        <a14:foregroundMark x1="41205" y1="12195" x2="27590" y2="21829"/>
                        <a14:foregroundMark x1="27590" y1="21829" x2="8916" y2="21829"/>
                        <a14:foregroundMark x1="8916" y1="21829" x2="7952" y2="8049"/>
                        <a14:foregroundMark x1="7952" y1="8049" x2="16867" y2="5122"/>
                        <a14:foregroundMark x1="24096" y1="10122" x2="26627" y2="15488"/>
                        <a14:foregroundMark x1="49157" y1="18415" x2="57711" y2="5366"/>
                        <a14:foregroundMark x1="57711" y1="5366" x2="73855" y2="5000"/>
                        <a14:foregroundMark x1="73855" y1="5000" x2="87711" y2="13537"/>
                        <a14:foregroundMark x1="87711" y1="13537" x2="71084" y2="20244"/>
                        <a14:foregroundMark x1="71084" y1="20244" x2="55422" y2="21707"/>
                        <a14:foregroundMark x1="55422" y1="21707" x2="50602" y2="19268"/>
                        <a14:foregroundMark x1="13855" y1="44146" x2="36024" y2="46220"/>
                        <a14:foregroundMark x1="36024" y1="46220" x2="21446" y2="53171"/>
                        <a14:foregroundMark x1="21446" y1="53171" x2="16024" y2="44878"/>
                        <a14:foregroundMark x1="16988" y1="42195" x2="21084" y2="57805"/>
                        <a14:foregroundMark x1="21084" y1="57805" x2="39157" y2="57439"/>
                        <a14:foregroundMark x1="39157" y1="57439" x2="32530" y2="41098"/>
                        <a14:foregroundMark x1="32530" y1="41098" x2="27831" y2="40732"/>
                        <a14:foregroundMark x1="42651" y1="58902" x2="24819" y2="64146"/>
                        <a14:foregroundMark x1="24819" y1="64146" x2="11325" y2="55244"/>
                        <a14:foregroundMark x1="11325" y1="55244" x2="17349" y2="44878"/>
                        <a14:foregroundMark x1="21446" y1="63293" x2="9157" y2="51585"/>
                        <a14:foregroundMark x1="9157" y1="51585" x2="18795" y2="40976"/>
                        <a14:foregroundMark x1="18795" y1="40976" x2="22048" y2="40488"/>
                        <a14:foregroundMark x1="48916" y1="63537" x2="36024" y2="44146"/>
                        <a14:foregroundMark x1="36024" y1="44146" x2="59880" y2="40122"/>
                        <a14:foregroundMark x1="59880" y1="40122" x2="76145" y2="47561"/>
                        <a14:foregroundMark x1="76145" y1="47561" x2="75060" y2="65244"/>
                        <a14:foregroundMark x1="75060" y1="65244" x2="59277" y2="69634"/>
                        <a14:foregroundMark x1="59277" y1="69634" x2="58193" y2="69634"/>
                        <a14:foregroundMark x1="69639" y1="67927" x2="54337" y2="64146"/>
                        <a14:foregroundMark x1="54337" y1="64146" x2="42169" y2="48049"/>
                        <a14:foregroundMark x1="42169" y1="48049" x2="67229" y2="47317"/>
                        <a14:foregroundMark x1="67229" y1="47317" x2="63735" y2="64756"/>
                        <a14:foregroundMark x1="63735" y1="64756" x2="61325" y2="65366"/>
                        <a14:foregroundMark x1="61566" y1="50000" x2="48313" y2="56829"/>
                        <a14:foregroundMark x1="48313" y1="56829" x2="38554" y2="57195"/>
                        <a14:foregroundMark x1="37349" y1="50854" x2="24096" y2="56220"/>
                        <a14:foregroundMark x1="24096" y1="56220" x2="16627" y2="52683"/>
                        <a14:foregroundMark x1="36265" y1="67195" x2="42771" y2="80610"/>
                        <a14:foregroundMark x1="42771" y1="80610" x2="45783" y2="81707"/>
                        <a14:foregroundMark x1="41325" y1="72317" x2="53373" y2="83537"/>
                        <a14:foregroundMark x1="53373" y1="83537" x2="57831" y2="85488"/>
                        <a14:foregroundMark x1="59036" y1="87927" x2="39639" y2="93171"/>
                        <a14:foregroundMark x1="39639" y1="93171" x2="29036" y2="86463"/>
                        <a14:foregroundMark x1="31687" y1="93049" x2="51687" y2="96098"/>
                        <a14:foregroundMark x1="51687" y1="96098" x2="55422" y2="95366"/>
                        <a14:foregroundMark x1="50361" y1="48171" x2="53373" y2="52439"/>
                        <a14:foregroundMark x1="10723" y1="48780" x2="11566" y2="45854"/>
                        <a14:foregroundMark x1="13855" y1="43659" x2="12289" y2="45244"/>
                        <a14:backgroundMark x1="9398" y1="30732" x2="9398" y2="30732"/>
                        <a14:backgroundMark x1="9398" y1="30732" x2="9398" y2="307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5900" y="3439640"/>
            <a:ext cx="3289657" cy="325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7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43771-5D07-1567-EA29-BC830957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Адаптер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91330-9029-48C1-6BB1-DEA0C7EC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Паттерн </a:t>
            </a:r>
            <a:r>
              <a:rPr lang="ru-RU" dirty="0" err="1"/>
              <a:t>Adapter</a:t>
            </a:r>
            <a:r>
              <a:rPr lang="ru-RU" dirty="0"/>
              <a:t> (Адаптер) предлагает решение, помогающее скрыть сложность системы и предоставить унифицированный доступ к ней.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DDCE4B-D16C-A452-1C4F-B78F5BD1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585" y="3212976"/>
            <a:ext cx="5289654" cy="30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43771-5D07-1567-EA29-BC830957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Посредник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91330-9029-48C1-6BB1-DEA0C7EC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Паттерн </a:t>
            </a:r>
            <a:r>
              <a:rPr lang="ru-RU" dirty="0" err="1"/>
              <a:t>Ambassador</a:t>
            </a:r>
            <a:r>
              <a:rPr lang="ru-RU" dirty="0"/>
              <a:t> (Посредник) — это специализированный вариант паттерна </a:t>
            </a:r>
            <a:r>
              <a:rPr lang="ru-RU" dirty="0" err="1"/>
              <a:t>Sidecar</a:t>
            </a:r>
            <a:r>
              <a:rPr lang="ru-RU" dirty="0"/>
              <a:t>, отвечающий за сокрытие сложности и предоставляющий унифицированный интерфейс для доступа к службам за пределами пода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0CD28-6B5E-45F3-5FA7-EA70AF3F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04" y="3797114"/>
            <a:ext cx="8766437" cy="25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43771-5D07-1567-EA29-BC830957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Посредник для локального хранилища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91330-9029-48C1-6BB1-DEA0C7EC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Паттерн Посредник можно применить и для размещения дополнительного функционала в самом поде, без использования внешних сервисов.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3AA5F2-5074-B8ED-1444-045B9C66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12" y="3429000"/>
            <a:ext cx="7255600" cy="30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43771-5D07-1567-EA29-BC830957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91330-9029-48C1-6BB1-DEA0C7EC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Любое приложение должно иметь возможность быть перенастроено в зависимости от окружения, в котором оно запускается.</a:t>
            </a:r>
          </a:p>
          <a:p>
            <a:pPr marL="0" indent="0">
              <a:buNone/>
            </a:pPr>
            <a:r>
              <a:rPr lang="ru-RU" dirty="0"/>
              <a:t>Хранить конфигурацию вместе с кодом приложения считается </a:t>
            </a:r>
            <a:r>
              <a:rPr lang="ru-RU" dirty="0" err="1"/>
              <a:t>антипатерном</a:t>
            </a:r>
            <a:r>
              <a:rPr lang="ru-RU" dirty="0"/>
              <a:t> в методике непрерывной доставки кода</a:t>
            </a:r>
          </a:p>
        </p:txBody>
      </p:sp>
    </p:spTree>
    <p:extLst>
      <p:ext uri="{BB962C8B-B14F-4D97-AF65-F5344CB8AC3E}">
        <p14:creationId xmlns:p14="http://schemas.microsoft.com/office/powerpoint/2010/main" val="41149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8FD7-0948-0BEC-ABF4-C32B79A5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через</a:t>
            </a:r>
            <a:br>
              <a:rPr lang="ru-RU" dirty="0"/>
            </a:br>
            <a:r>
              <a:rPr lang="ru-RU" dirty="0"/>
              <a:t>переменные окружения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655F33-ED4F-0D36-7BDE-7768BD22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1826043"/>
            <a:ext cx="5256583" cy="4699301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endParaRPr lang="ru-RU" sz="5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print-greeting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env-print-demo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bash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env: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name: GREETING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value: "Warm greetings to"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name: HONORIFIC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value: "The Most Honorable"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name: NAME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value: "Kubernetes"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command: ["echo"]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["${GREETING} ${HONORIFIC} ${NAME}"]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99B2-EDE4-45D0-F1DE-EF669D7CB36E}"/>
              </a:ext>
            </a:extLst>
          </p:cNvPr>
          <p:cNvSpPr txBox="1"/>
          <p:nvPr/>
        </p:nvSpPr>
        <p:spPr>
          <a:xfrm>
            <a:off x="997267" y="1826043"/>
            <a:ext cx="4737105" cy="267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dirty="0"/>
              <a:t>Простейшим примером конфигурации приложения отдельно от кода является конфигурация через переменные окружения, которые можно задать у пода.</a:t>
            </a:r>
          </a:p>
        </p:txBody>
      </p:sp>
    </p:spTree>
    <p:extLst>
      <p:ext uri="{BB962C8B-B14F-4D97-AF65-F5344CB8AC3E}">
        <p14:creationId xmlns:p14="http://schemas.microsoft.com/office/powerpoint/2010/main" val="34874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4EFB3-9F93-C563-77EB-872D44C5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>
            <a:normAutofit/>
          </a:bodyPr>
          <a:lstStyle/>
          <a:p>
            <a:r>
              <a:rPr lang="ru-RU" sz="3600" dirty="0"/>
              <a:t>Переменные окружения через </a:t>
            </a:r>
            <a:r>
              <a:rPr lang="en-US" sz="3600" dirty="0" err="1"/>
              <a:t>ConfigMap</a:t>
            </a:r>
            <a:endParaRPr lang="ru-RU" sz="36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07C8281-B9AA-D890-0117-28D31289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1196752"/>
            <a:ext cx="5575001" cy="482453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0000"/>
              </a:lnSpc>
              <a:buNone/>
            </a:pPr>
            <a:endParaRPr lang="en-US" sz="1600" dirty="0"/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special-config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namespace: default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GREETING: "Warm greetings to"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HONORIFIC : "The Most Honorable"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: "Kubernetes"</a:t>
            </a:r>
            <a:br>
              <a:rPr lang="ru-RU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demo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demo-container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gcr.io/google-samples/node-hello:1.0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command: ["echo"]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: ["${GREETING} ${HONORIFIC} ${NAME}"]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envFrom</a:t>
            </a:r>
            <a:r>
              <a:rPr lang="en-US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4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configMapRef</a:t>
            </a:r>
            <a:r>
              <a:rPr lang="en-US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name: special-config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85D44-0A9F-8875-BAB2-397DB4C731C7}"/>
              </a:ext>
            </a:extLst>
          </p:cNvPr>
          <p:cNvSpPr txBox="1"/>
          <p:nvPr/>
        </p:nvSpPr>
        <p:spPr>
          <a:xfrm>
            <a:off x="765820" y="1121445"/>
            <a:ext cx="5040406" cy="230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dirty="0"/>
              <a:t>Чтобы не перечислять все переменные окружения в манифесте пода, можно сохранить переменные в отдельный ресурс </a:t>
            </a:r>
            <a:r>
              <a:rPr lang="en-US" sz="2399" dirty="0" err="1"/>
              <a:t>ConfigMap</a:t>
            </a:r>
            <a:r>
              <a:rPr lang="en-US" sz="2399" dirty="0"/>
              <a:t> </a:t>
            </a:r>
            <a:r>
              <a:rPr lang="ru-RU" sz="2399" dirty="0"/>
              <a:t>и подключить его к контейнеру</a:t>
            </a:r>
          </a:p>
        </p:txBody>
      </p:sp>
    </p:spTree>
    <p:extLst>
      <p:ext uri="{BB962C8B-B14F-4D97-AF65-F5344CB8AC3E}">
        <p14:creationId xmlns:p14="http://schemas.microsoft.com/office/powerpoint/2010/main" val="38015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F3ADF-5577-2F9E-77D4-00F98CAE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626DD-0AF9-C7D8-DEE5-DF32E426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 (</a:t>
            </a:r>
            <a:r>
              <a:rPr lang="en-US" dirty="0"/>
              <a:t>Pod) </a:t>
            </a:r>
            <a:r>
              <a:rPr lang="ru-RU" dirty="0"/>
              <a:t>— это атомарная единица планирования</a:t>
            </a:r>
          </a:p>
          <a:p>
            <a:r>
              <a:rPr lang="ru-RU" dirty="0"/>
              <a:t>Под гарантирует совместное размещение контейнеров</a:t>
            </a:r>
          </a:p>
          <a:p>
            <a:r>
              <a:rPr lang="ru-RU" dirty="0"/>
              <a:t>Под имеет IP-адрес, имя и диапазон портов, общих для всех контейнеров, входящих в группу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Ссылка на презентацию про</a:t>
            </a:r>
            <a:br>
              <a:rPr lang="en-US" dirty="0"/>
            </a:br>
            <a:r>
              <a:rPr lang="ru-RU" dirty="0"/>
              <a:t>сущности </a:t>
            </a:r>
            <a:r>
              <a:rPr lang="en-US" dirty="0"/>
              <a:t>k8s</a:t>
            </a:r>
            <a:r>
              <a:rPr lang="ru-RU" dirty="0"/>
              <a:t> из </a:t>
            </a:r>
            <a:r>
              <a:rPr lang="ru-RU" dirty="0">
                <a:hlinkClick r:id="rId2"/>
              </a:rPr>
              <a:t>доклада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04728C-DF94-6341-B779-EBF64FCC74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3672807"/>
            <a:ext cx="4628377" cy="29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4EFB3-9F93-C563-77EB-872D44C5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>
            <a:normAutofit/>
          </a:bodyPr>
          <a:lstStyle/>
          <a:p>
            <a:r>
              <a:rPr lang="ru-RU" sz="3600" dirty="0"/>
              <a:t>Файлы конфигурации через </a:t>
            </a:r>
            <a:r>
              <a:rPr lang="en-US" sz="3600" dirty="0" err="1"/>
              <a:t>ConfigMap</a:t>
            </a:r>
            <a:endParaRPr lang="ru-RU" sz="36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07C8281-B9AA-D890-0117-28D31289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226" y="930708"/>
            <a:ext cx="6176167" cy="5666644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30000"/>
              </a:lnSpc>
              <a:buNone/>
            </a:pPr>
            <a:endParaRPr lang="en-US" sz="400" dirty="0"/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game-config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game-special-key: |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enemies=aliens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lives=3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enemies.cheat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enemies.cheat.level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noGoodRotten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-test-pod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test-container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image: registry.k8s.io/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busybox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command: [ "/bin/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"-c", "ls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/config/" 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config-volume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config-volume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name: special-config</a:t>
            </a:r>
          </a:p>
          <a:p>
            <a:pPr marL="0" indent="0">
              <a:lnSpc>
                <a:spcPct val="30000"/>
              </a:lnSpc>
              <a:buNone/>
            </a:pPr>
            <a:endParaRPr lang="en-US" sz="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85D44-0A9F-8875-BAB2-397DB4C731C7}"/>
              </a:ext>
            </a:extLst>
          </p:cNvPr>
          <p:cNvSpPr txBox="1"/>
          <p:nvPr/>
        </p:nvSpPr>
        <p:spPr>
          <a:xfrm>
            <a:off x="549796" y="930708"/>
            <a:ext cx="5256430" cy="193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dirty="0"/>
              <a:t>Через </a:t>
            </a:r>
            <a:r>
              <a:rPr lang="en-US" sz="2399" dirty="0" err="1"/>
              <a:t>ConfigMap</a:t>
            </a:r>
            <a:r>
              <a:rPr lang="en-US" sz="2399" dirty="0"/>
              <a:t> </a:t>
            </a:r>
            <a:r>
              <a:rPr lang="ru-RU" sz="2399" dirty="0"/>
              <a:t>можно передавать и сами файлы конфигурации, которые можно подключить к контейнеру в виде тома (</a:t>
            </a:r>
            <a:r>
              <a:rPr lang="en-US" sz="2399" dirty="0"/>
              <a:t>volume)</a:t>
            </a:r>
            <a:endParaRPr lang="ru-RU" sz="2399" dirty="0"/>
          </a:p>
        </p:txBody>
      </p:sp>
    </p:spTree>
    <p:extLst>
      <p:ext uri="{BB962C8B-B14F-4D97-AF65-F5344CB8AC3E}">
        <p14:creationId xmlns:p14="http://schemas.microsoft.com/office/powerpoint/2010/main" val="12280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00438-A1DB-507B-60AC-96CFB42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/>
          <a:lstStyle/>
          <a:p>
            <a:r>
              <a:rPr lang="ru-RU" dirty="0"/>
              <a:t>Конфигурация с помощью </a:t>
            </a:r>
            <a:r>
              <a:rPr lang="en-US" dirty="0"/>
              <a:t>Secrets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9517240-AB8F-83BC-9F64-88C42091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224" y="1268760"/>
            <a:ext cx="5671957" cy="524345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30000"/>
              </a:lnSpc>
              <a:buNone/>
            </a:pPr>
            <a:endParaRPr lang="en-US" sz="200" dirty="0"/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kind: Secret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mysecret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type: Opaque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username: YWRtaW4=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password: MWYyZDFlMmU2N2Rm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foo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/foo"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volumes: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foo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secret: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mysecret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30000"/>
              </a:lnSpc>
              <a:buNone/>
            </a:pPr>
            <a:endParaRPr lang="en-US" sz="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C8151-2B16-7CB8-5842-A5C36EE5A6FC}"/>
              </a:ext>
            </a:extLst>
          </p:cNvPr>
          <p:cNvSpPr txBox="1"/>
          <p:nvPr/>
        </p:nvSpPr>
        <p:spPr>
          <a:xfrm>
            <a:off x="549796" y="1124744"/>
            <a:ext cx="5040406" cy="193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Secrets </a:t>
            </a:r>
            <a:r>
              <a:rPr lang="ru-RU" sz="2399" dirty="0"/>
              <a:t>аналогичны </a:t>
            </a:r>
            <a:r>
              <a:rPr lang="en-US" sz="2399" dirty="0" err="1"/>
              <a:t>ConfigMap</a:t>
            </a:r>
            <a:r>
              <a:rPr lang="ru-RU" sz="2399" dirty="0"/>
              <a:t>, но хранятся в зашифрованном виде и монтируются к приложению через </a:t>
            </a:r>
            <a:r>
              <a:rPr lang="en-US" sz="2399" dirty="0" err="1"/>
              <a:t>tmpfs</a:t>
            </a:r>
            <a:br>
              <a:rPr lang="en-US" sz="2399" dirty="0"/>
            </a:br>
            <a:r>
              <a:rPr lang="ru-RU" sz="2399" dirty="0"/>
              <a:t>(не хранятся на диске)</a:t>
            </a:r>
          </a:p>
        </p:txBody>
      </p:sp>
    </p:spTree>
    <p:extLst>
      <p:ext uri="{BB962C8B-B14F-4D97-AF65-F5344CB8AC3E}">
        <p14:creationId xmlns:p14="http://schemas.microsoft.com/office/powerpoint/2010/main" val="5067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00438-A1DB-507B-60AC-96CFB42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/>
          <a:lstStyle/>
          <a:p>
            <a:r>
              <a:rPr lang="en-US" dirty="0"/>
              <a:t>Ingress</a:t>
            </a:r>
            <a:endParaRPr lang="ru-RU" dirty="0"/>
          </a:p>
        </p:txBody>
      </p:sp>
      <p:sp>
        <p:nvSpPr>
          <p:cNvPr id="3" name="AutoShape 2" descr="ingress-diagram">
            <a:extLst>
              <a:ext uri="{FF2B5EF4-FFF2-40B4-BE49-F238E27FC236}">
                <a16:creationId xmlns:a16="http://schemas.microsoft.com/office/drawing/2014/main" id="{BBD4FB3C-F323-A7D9-2738-93ADBF230B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E615F9-9018-046E-4767-F4410008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0" y="2708920"/>
            <a:ext cx="9629775" cy="3219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E571F-EE3C-494D-070C-689487F4D8E6}"/>
              </a:ext>
            </a:extLst>
          </p:cNvPr>
          <p:cNvSpPr txBox="1"/>
          <p:nvPr/>
        </p:nvSpPr>
        <p:spPr>
          <a:xfrm>
            <a:off x="1104723" y="1065285"/>
            <a:ext cx="9721080" cy="8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Ingress </a:t>
            </a:r>
            <a:r>
              <a:rPr lang="ru-RU" sz="2399" dirty="0"/>
              <a:t>позволяет распределять внешний трафик по сервисам в кластере с помощью правил </a:t>
            </a:r>
          </a:p>
        </p:txBody>
      </p:sp>
    </p:spTree>
    <p:extLst>
      <p:ext uri="{BB962C8B-B14F-4D97-AF65-F5344CB8AC3E}">
        <p14:creationId xmlns:p14="http://schemas.microsoft.com/office/powerpoint/2010/main" val="386450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836AD-ECA9-3876-0A29-21F03313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Распространение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25C55-3620-B366-D6C2-1F2EA9389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826043"/>
            <a:ext cx="10512862" cy="132521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Современные приложения состоят из множеств компонентов, которые необходимо развернуть, сконфигурировать и настроить на работу друг с другом.</a:t>
            </a:r>
          </a:p>
        </p:txBody>
      </p:sp>
      <p:pic>
        <p:nvPicPr>
          <p:cNvPr id="7172" name="Picture 4" descr="Create Your First Helm Chart">
            <a:extLst>
              <a:ext uri="{FF2B5EF4-FFF2-40B4-BE49-F238E27FC236}">
                <a16:creationId xmlns:a16="http://schemas.microsoft.com/office/drawing/2014/main" id="{487AB68F-BE2F-F9C6-8823-3A9245EC2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06" y="3164775"/>
            <a:ext cx="6290811" cy="313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5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D9BCE-EACF-D737-833D-BC8EF3A7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03636-397C-4189-6504-A1D6C7B1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Пакетный менеджер для манифестов </a:t>
            </a:r>
            <a:r>
              <a:rPr lang="en-US" dirty="0"/>
              <a:t>Helm </a:t>
            </a:r>
            <a:r>
              <a:rPr lang="ru-RU" dirty="0"/>
              <a:t>позволяет разворачивать готовые приложения в несколько команд.</a:t>
            </a:r>
          </a:p>
          <a:p>
            <a:pPr marL="0" indent="0">
              <a:buNone/>
            </a:pPr>
            <a:r>
              <a:rPr lang="en-US" dirty="0"/>
              <a:t>Helm </a:t>
            </a:r>
            <a:r>
              <a:rPr lang="ru-RU" dirty="0"/>
              <a:t>позволяет хранить, управлять версиями и распространять шаблоны манифестов для деплоя приложений.</a:t>
            </a:r>
          </a:p>
        </p:txBody>
      </p:sp>
      <p:pic>
        <p:nvPicPr>
          <p:cNvPr id="8196" name="Picture 4" descr="CNCF Branding | Helm">
            <a:extLst>
              <a:ext uri="{FF2B5EF4-FFF2-40B4-BE49-F238E27FC236}">
                <a16:creationId xmlns:a16="http://schemas.microsoft.com/office/drawing/2014/main" id="{8663FC82-F2E9-8BB2-D1C9-EB289554F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3933056"/>
            <a:ext cx="2708028" cy="27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1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5BD3D-6A34-941D-8C09-FB8E18B9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Helm 3</a:t>
            </a:r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7065BF-B424-60CB-CA18-1635DFF5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95" y="2276872"/>
            <a:ext cx="7232634" cy="399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065D8-12BA-8491-87F5-1EEAFF48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Helm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84B8A-5BE3-E879-128C-68479D74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96" indent="-514196">
              <a:buAutoNum type="arabicPeriod"/>
            </a:pPr>
            <a:r>
              <a:rPr lang="ru-RU" dirty="0"/>
              <a:t>Смотрим стандартные переменные шаблонизации </a:t>
            </a:r>
            <a:r>
              <a:rPr lang="en-US" dirty="0" err="1"/>
              <a:t>values.yaml</a:t>
            </a:r>
            <a:endParaRPr lang="ru-RU" dirty="0"/>
          </a:p>
          <a:p>
            <a:pPr marL="514196" indent="-514196">
              <a:buAutoNum type="arabicPeriod"/>
            </a:pPr>
            <a:r>
              <a:rPr lang="ru-RU" dirty="0"/>
              <a:t>Переопределяем нужные нам параметры под наше окружение</a:t>
            </a:r>
          </a:p>
          <a:p>
            <a:pPr marL="514196" indent="-514196">
              <a:buAutoNum type="arabicPeriod"/>
            </a:pPr>
            <a:r>
              <a:rPr lang="en-US" dirty="0"/>
              <a:t>helm install my-release </a:t>
            </a:r>
            <a:r>
              <a:rPr lang="en-US" dirty="0" err="1"/>
              <a:t>grafana</a:t>
            </a:r>
            <a:r>
              <a:rPr lang="en-US" dirty="0"/>
              <a:t>/Grafana –f </a:t>
            </a:r>
            <a:r>
              <a:rPr lang="en-US" dirty="0" err="1"/>
              <a:t>my_values.yaml</a:t>
            </a:r>
            <a:endParaRPr lang="en-US" dirty="0"/>
          </a:p>
          <a:p>
            <a:pPr marL="514196" indent="-514196">
              <a:buAutoNum type="arabicPeriod"/>
            </a:pPr>
            <a:r>
              <a:rPr lang="en-US" dirty="0"/>
              <a:t>helm upgrade my-release </a:t>
            </a:r>
            <a:r>
              <a:rPr lang="en-US" dirty="0" err="1"/>
              <a:t>grafana</a:t>
            </a:r>
            <a:r>
              <a:rPr lang="en-US" dirty="0"/>
              <a:t>/Grafana –f </a:t>
            </a:r>
            <a:r>
              <a:rPr lang="en-US" dirty="0" err="1"/>
              <a:t>my_new_values.yaml</a:t>
            </a:r>
            <a:endParaRPr lang="en-US" dirty="0"/>
          </a:p>
          <a:p>
            <a:pPr marL="514196" indent="-514196">
              <a:buAutoNum type="arabicPeriod"/>
            </a:pPr>
            <a:r>
              <a:rPr lang="en-US" dirty="0"/>
              <a:t>helm delete my-release</a:t>
            </a:r>
          </a:p>
          <a:p>
            <a:pPr marL="514196" indent="-514196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10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C8BA-FF40-3346-A55B-08BC6FCA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980728"/>
            <a:ext cx="10157354" cy="1397000"/>
          </a:xfrm>
        </p:spPr>
        <p:txBody>
          <a:bodyPr/>
          <a:lstStyle/>
          <a:p>
            <a:pPr algn="ctr"/>
            <a:r>
              <a:rPr lang="ru-RU" dirty="0"/>
              <a:t>Время для вопросов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4D3FC7-B3E7-3745-8D5B-9FB5D5EE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0752" y="2636912"/>
            <a:ext cx="2807320" cy="2807320"/>
          </a:xfrm>
        </p:spPr>
      </p:pic>
    </p:spTree>
    <p:extLst>
      <p:ext uri="{BB962C8B-B14F-4D97-AF65-F5344CB8AC3E}">
        <p14:creationId xmlns:p14="http://schemas.microsoft.com/office/powerpoint/2010/main" val="158914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1C69D-2BE9-AC82-FFE2-B1F561D9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67" y="260648"/>
            <a:ext cx="10157354" cy="1397000"/>
          </a:xfrm>
        </p:spPr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ED2891-038D-3F29-68DB-9959DB31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819" y="1826042"/>
            <a:ext cx="4124023" cy="435020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name: server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image: nginx:1.18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name: nginx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memory: 100Mi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memory: 200Mi</a:t>
            </a:r>
            <a:endParaRPr lang="ru-RU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C0803-06F5-9AE0-921F-6031021E6D88}"/>
              </a:ext>
            </a:extLst>
          </p:cNvPr>
          <p:cNvSpPr txBox="1"/>
          <p:nvPr/>
        </p:nvSpPr>
        <p:spPr>
          <a:xfrm>
            <a:off x="997267" y="1826043"/>
            <a:ext cx="4707341" cy="37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dirty="0"/>
              <a:t>Определение контейнера может задавать необходимую долю процессорного времени и объем памяти в форме запроса</a:t>
            </a:r>
          </a:p>
          <a:p>
            <a:r>
              <a:rPr lang="ru-RU" sz="2399" dirty="0"/>
              <a:t>и лимита. В общих чертах идея запросов/лимитов напоминает мягкие/</a:t>
            </a:r>
          </a:p>
          <a:p>
            <a:r>
              <a:rPr lang="ru-RU" sz="2399" dirty="0"/>
              <a:t>жесткие лимиты.</a:t>
            </a:r>
          </a:p>
        </p:txBody>
      </p:sp>
    </p:spTree>
    <p:extLst>
      <p:ext uri="{BB962C8B-B14F-4D97-AF65-F5344CB8AC3E}">
        <p14:creationId xmlns:p14="http://schemas.microsoft.com/office/powerpoint/2010/main" val="34230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9DA33-E59C-DAA8-D675-510FCF78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QoS</a:t>
            </a:r>
            <a:r>
              <a:rPr lang="ru-RU" dirty="0"/>
              <a:t> (</a:t>
            </a:r>
            <a:r>
              <a:rPr lang="en-US" dirty="0"/>
              <a:t>Quality of Service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6BEC6-E383-8BFA-C31B-ECE0FB73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Guaranteed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dirty="0"/>
              <a:t>(Гарантированный)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Burstable</a:t>
            </a:r>
            <a:r>
              <a:rPr lang="ru-RU" dirty="0"/>
              <a:t> (С переменным качеством)</a:t>
            </a:r>
            <a:endParaRPr lang="en-US" dirty="0"/>
          </a:p>
          <a:p>
            <a:r>
              <a:rPr lang="en-US" dirty="0" err="1"/>
              <a:t>BestEffort</a:t>
            </a:r>
            <a:r>
              <a:rPr lang="ru-RU" dirty="0"/>
              <a:t> (Без гарантий)</a:t>
            </a: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ru-RU" dirty="0"/>
              <a:t>Качество обслуживания влияет на распределение и вытеснение подов на </a:t>
            </a:r>
            <a:r>
              <a:rPr lang="ru-RU" dirty="0" err="1"/>
              <a:t>нодах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8FD7-0948-0BEC-ABF4-C32B79A5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67" y="188640"/>
            <a:ext cx="5625175" cy="1397000"/>
          </a:xfrm>
        </p:spPr>
        <p:txBody>
          <a:bodyPr/>
          <a:lstStyle/>
          <a:p>
            <a:r>
              <a:rPr lang="ru-RU" dirty="0"/>
              <a:t>Класс приоритета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655F33-ED4F-0D36-7BDE-7768BD22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424429"/>
            <a:ext cx="5077311" cy="6009143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60000"/>
              </a:lnSpc>
              <a:buNone/>
            </a:pPr>
            <a:endParaRPr lang="en-US" sz="239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: scheduling.k8s.io/v1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5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PriorityClass</a:t>
            </a:r>
            <a:endParaRPr lang="en-US" sz="5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high-priority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value: 1000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preemptionPolicy</a:t>
            </a: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: Never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globalDefault</a:t>
            </a: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nginx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    env: 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  containers: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nginx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nginx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imagePullPolicy</a:t>
            </a: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5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IfNotPresent</a:t>
            </a:r>
            <a:endParaRPr lang="en-US" sz="5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5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priorityClassName</a:t>
            </a:r>
            <a:r>
              <a:rPr lang="en-US" sz="5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high-priority</a:t>
            </a:r>
            <a:endParaRPr lang="ru-RU" sz="55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99B2-EDE4-45D0-F1DE-EF669D7CB36E}"/>
              </a:ext>
            </a:extLst>
          </p:cNvPr>
          <p:cNvSpPr txBox="1"/>
          <p:nvPr/>
        </p:nvSpPr>
        <p:spPr>
          <a:xfrm>
            <a:off x="997267" y="1826043"/>
            <a:ext cx="5385177" cy="267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99" dirty="0"/>
              <a:t>Определение контейнера может задавать необходимую долю процессорного времени и объем памяти в форме запроса</a:t>
            </a:r>
          </a:p>
          <a:p>
            <a:r>
              <a:rPr lang="ru-RU" sz="2399" dirty="0"/>
              <a:t>и лимита. В общих чертах идея запросов/лимитов напоминает мягкие/жесткие лимиты.</a:t>
            </a:r>
          </a:p>
        </p:txBody>
      </p:sp>
    </p:spTree>
    <p:extLst>
      <p:ext uri="{BB962C8B-B14F-4D97-AF65-F5344CB8AC3E}">
        <p14:creationId xmlns:p14="http://schemas.microsoft.com/office/powerpoint/2010/main" val="40178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AE19-EA5F-AE38-AE79-54442A8A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70" y="188640"/>
            <a:ext cx="10157354" cy="1397000"/>
          </a:xfrm>
        </p:spPr>
        <p:txBody>
          <a:bodyPr/>
          <a:lstStyle/>
          <a:p>
            <a:r>
              <a:rPr lang="ru-RU" dirty="0"/>
              <a:t>Проверка работоспособности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36329-7E1F-BD6D-8402-62D07918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70" y="1814171"/>
            <a:ext cx="10512862" cy="4350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Проверка работоспособности подразумевает использование периодических проверок для определения состояния. </a:t>
            </a:r>
          </a:p>
          <a:p>
            <a:pPr marL="0" indent="0">
              <a:buNone/>
            </a:pPr>
            <a:r>
              <a:rPr lang="ru-RU" dirty="0"/>
              <a:t>Проверкой может быть:</a:t>
            </a:r>
          </a:p>
          <a:p>
            <a:r>
              <a:rPr lang="ru-RU" dirty="0"/>
              <a:t>HTTP-запрос GET на IP-адрес контейнера и в ожидании HTTP-ответа с кодом от 200 до 399.</a:t>
            </a:r>
          </a:p>
          <a:p>
            <a:r>
              <a:rPr lang="ru-RU" dirty="0"/>
              <a:t>Установка соединения через сокет TCP предполагает благополучный обмен через соединение TCP.</a:t>
            </a:r>
          </a:p>
          <a:p>
            <a:r>
              <a:rPr lang="ru-RU" dirty="0"/>
              <a:t>Выполнение произвольной команды в контейнере и в ожидании кода благополучного ее завершения.</a:t>
            </a:r>
          </a:p>
        </p:txBody>
      </p:sp>
    </p:spTree>
    <p:extLst>
      <p:ext uri="{BB962C8B-B14F-4D97-AF65-F5344CB8AC3E}">
        <p14:creationId xmlns:p14="http://schemas.microsoft.com/office/powerpoint/2010/main" val="32315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8FD7-0948-0BEC-ABF4-C32B79A5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Probe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655F33-ED4F-0D36-7BDE-7768BD22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608" y="1473200"/>
            <a:ext cx="6115187" cy="49603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name: nginx-liveness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image: nginx:1.18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nginx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ports: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protocol: TCP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livenessProbe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command: ["rm", "/var/run/liveness" 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initialDelaySeconds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periodSeconds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endParaRPr lang="ru-RU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99B2-EDE4-45D0-F1DE-EF669D7CB36E}"/>
              </a:ext>
            </a:extLst>
          </p:cNvPr>
          <p:cNvSpPr txBox="1"/>
          <p:nvPr/>
        </p:nvSpPr>
        <p:spPr>
          <a:xfrm>
            <a:off x="997267" y="1826043"/>
            <a:ext cx="4707341" cy="230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Liveness </a:t>
            </a:r>
            <a:r>
              <a:rPr lang="ru-RU" sz="2399" dirty="0"/>
              <a:t>проба используется для проверки работоспособности пода, если проба завершилась с ошибкой, то </a:t>
            </a:r>
            <a:r>
              <a:rPr lang="en-US" sz="2399" dirty="0"/>
              <a:t>Kubernetes</a:t>
            </a:r>
            <a:r>
              <a:rPr lang="ru-RU" sz="2399" dirty="0"/>
              <a:t> перезапустит </a:t>
            </a:r>
            <a:r>
              <a:rPr lang="en-US" sz="2399" dirty="0"/>
              <a:t>Pod.</a:t>
            </a:r>
            <a:endParaRPr lang="ru-RU" sz="2399" dirty="0"/>
          </a:p>
        </p:txBody>
      </p:sp>
    </p:spTree>
    <p:extLst>
      <p:ext uri="{BB962C8B-B14F-4D97-AF65-F5344CB8AC3E}">
        <p14:creationId xmlns:p14="http://schemas.microsoft.com/office/powerpoint/2010/main" val="79241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8FD7-0948-0BEC-ABF4-C32B79A5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Probe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655F33-ED4F-0D36-7BDE-7768BD22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842" y="594566"/>
            <a:ext cx="3686435" cy="5668867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name: nginx-readiness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image: nginx:1.18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nginx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ports: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protocol: TCP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readinessProbe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httpGet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path: /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healthz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port: 8080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periodSeconds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  <a:endParaRPr lang="ru-RU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B99B2-EDE4-45D0-F1DE-EF669D7CB36E}"/>
              </a:ext>
            </a:extLst>
          </p:cNvPr>
          <p:cNvSpPr txBox="1"/>
          <p:nvPr/>
        </p:nvSpPr>
        <p:spPr>
          <a:xfrm>
            <a:off x="997267" y="1826043"/>
            <a:ext cx="5097145" cy="230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Readiness </a:t>
            </a:r>
            <a:r>
              <a:rPr lang="ru-RU" sz="2399" dirty="0"/>
              <a:t>проба используется для определения готовности пода к приему трафика, если проба завершилась с ошибкой, </a:t>
            </a:r>
            <a:r>
              <a:rPr lang="en-US" sz="2399" dirty="0" err="1"/>
              <a:t>ip</a:t>
            </a:r>
            <a:r>
              <a:rPr lang="en-US" sz="2399" dirty="0"/>
              <a:t> </a:t>
            </a:r>
            <a:r>
              <a:rPr lang="ru-RU" sz="2399" dirty="0"/>
              <a:t>пода удаляется из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23534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ниги в формате 16 x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3_TF02787940_TF02787940.potx" id="{BDCEC835-C025-45C0-8AD5-9D778732CF6A}" vid="{4E9A813A-BC9F-4772-8185-0F17D630CF68}"/>
    </a:ext>
  </a:extLst>
</a:theme>
</file>

<file path=ppt/theme/theme2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стопкой книг на голубом фоне (широкоэкранный формат)</Template>
  <TotalTime>0</TotalTime>
  <Words>2432</Words>
  <Application>Microsoft Macintosh PowerPoint</Application>
  <PresentationFormat>Произвольный</PresentationFormat>
  <Paragraphs>458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Century Gothic</vt:lpstr>
      <vt:lpstr>Courier New</vt:lpstr>
      <vt:lpstr>open sans</vt:lpstr>
      <vt:lpstr>SFMono-Regular</vt:lpstr>
      <vt:lpstr>Книги в формате 16 x 9</vt:lpstr>
      <vt:lpstr>Паттерны использования Kubernetes</vt:lpstr>
      <vt:lpstr>В предыдущих сериях</vt:lpstr>
      <vt:lpstr>Итого</vt:lpstr>
      <vt:lpstr>Ресурсы</vt:lpstr>
      <vt:lpstr>QoS (Quality of Service)</vt:lpstr>
      <vt:lpstr>Класс приоритета</vt:lpstr>
      <vt:lpstr>Проверка работоспособности</vt:lpstr>
      <vt:lpstr>Liveness Probe</vt:lpstr>
      <vt:lpstr>Readiness Probe</vt:lpstr>
      <vt:lpstr>Startup Probe</vt:lpstr>
      <vt:lpstr>Управляемый жизненный цикл</vt:lpstr>
      <vt:lpstr>Node Selector</vt:lpstr>
      <vt:lpstr>Affinity / Anti-affinity</vt:lpstr>
      <vt:lpstr>Taints and Tolerations</vt:lpstr>
      <vt:lpstr>Поведенческие паттерны</vt:lpstr>
      <vt:lpstr>StatefulSet</vt:lpstr>
      <vt:lpstr>DaemonSet</vt:lpstr>
      <vt:lpstr>Job</vt:lpstr>
      <vt:lpstr>CronJob</vt:lpstr>
      <vt:lpstr>Структурные паттерны</vt:lpstr>
      <vt:lpstr>Еще раз про Volumes</vt:lpstr>
      <vt:lpstr>Init контейнер</vt:lpstr>
      <vt:lpstr>Sidacar</vt:lpstr>
      <vt:lpstr>Паттерн Адаптер</vt:lpstr>
      <vt:lpstr>Паттерн Посредник</vt:lpstr>
      <vt:lpstr>Паттерн Посредник для локального хранилища данных</vt:lpstr>
      <vt:lpstr>Конфигурация приложения</vt:lpstr>
      <vt:lpstr>Конфигурация через переменные окружения</vt:lpstr>
      <vt:lpstr>Переменные окружения через ConfigMap</vt:lpstr>
      <vt:lpstr>Файлы конфигурации через ConfigMap</vt:lpstr>
      <vt:lpstr>Конфигурация с помощью Secrets</vt:lpstr>
      <vt:lpstr>Ingress</vt:lpstr>
      <vt:lpstr>Распространение приложения</vt:lpstr>
      <vt:lpstr>Helm</vt:lpstr>
      <vt:lpstr>Архитектура Helm 3</vt:lpstr>
      <vt:lpstr>Использование Helm</vt:lpstr>
      <vt:lpstr>Время для вопросов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2018-02-13T00:36:34Z</dcterms:created>
  <dcterms:modified xsi:type="dcterms:W3CDTF">2024-03-14T06:16:01Z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