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12192000" cy="6858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2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66260" y="1666747"/>
            <a:ext cx="4459478" cy="2308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6939" y="1758188"/>
            <a:ext cx="4668520" cy="4225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11124"/>
            <a:ext cx="4982845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15139" y="1371601"/>
            <a:ext cx="5158105" cy="4618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639445" marR="630555" indent="-635" algn="ctr">
              <a:lnSpc>
                <a:spcPts val="6500"/>
              </a:lnSpc>
              <a:spcBef>
                <a:spcPts val="900"/>
              </a:spcBef>
            </a:pPr>
            <a:r>
              <a:rPr dirty="0"/>
              <a:t>Лекция 2 </a:t>
            </a:r>
            <a:r>
              <a:rPr spc="5" dirty="0"/>
              <a:t> </a:t>
            </a:r>
            <a:r>
              <a:rPr spc="-5" dirty="0"/>
              <a:t>БД</a:t>
            </a:r>
            <a:r>
              <a:rPr spc="-50" dirty="0"/>
              <a:t> </a:t>
            </a:r>
            <a:r>
              <a:rPr dirty="0"/>
              <a:t>и</a:t>
            </a:r>
            <a:r>
              <a:rPr spc="-45" dirty="0"/>
              <a:t> </a:t>
            </a:r>
            <a:r>
              <a:rPr spc="-5" dirty="0"/>
              <a:t>ORM</a:t>
            </a:r>
          </a:p>
          <a:p>
            <a:pPr algn="ctr">
              <a:lnSpc>
                <a:spcPct val="100000"/>
              </a:lnSpc>
              <a:spcBef>
                <a:spcPts val="1295"/>
              </a:spcBef>
            </a:pPr>
            <a:r>
              <a:rPr sz="2400" spc="-10" dirty="0">
                <a:latin typeface="Calibri"/>
                <a:cs typeface="Calibri"/>
              </a:rPr>
              <a:t>Разработка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интернет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приложений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832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SQL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17525">
              <a:lnSpc>
                <a:spcPts val="3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pc="-5" dirty="0"/>
              <a:t>DDL </a:t>
            </a:r>
            <a:r>
              <a:rPr dirty="0"/>
              <a:t>– </a:t>
            </a:r>
            <a:r>
              <a:rPr spc="-20" dirty="0"/>
              <a:t>Data </a:t>
            </a:r>
            <a:r>
              <a:rPr spc="-5" dirty="0"/>
              <a:t>Definition Language </a:t>
            </a:r>
            <a:r>
              <a:rPr spc="-535" dirty="0"/>
              <a:t> </a:t>
            </a:r>
            <a:r>
              <a:rPr spc="-35" dirty="0"/>
              <a:t>CREATE,</a:t>
            </a:r>
            <a:r>
              <a:rPr spc="-10" dirty="0"/>
              <a:t> </a:t>
            </a:r>
            <a:r>
              <a:rPr spc="-30" dirty="0"/>
              <a:t>ALTER,</a:t>
            </a:r>
            <a:r>
              <a:rPr spc="-10" dirty="0"/>
              <a:t> DROP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pc="-10" dirty="0"/>
          </a:p>
          <a:p>
            <a:pPr marL="12700" marR="5080">
              <a:lnSpc>
                <a:spcPct val="104200"/>
              </a:lnSpc>
              <a:buFont typeface="Arial MT"/>
              <a:buChar char="•"/>
              <a:tabLst>
                <a:tab pos="241300" algn="l"/>
              </a:tabLst>
            </a:pPr>
            <a:r>
              <a:rPr spc="-5" dirty="0"/>
              <a:t>DML </a:t>
            </a:r>
            <a:r>
              <a:rPr dirty="0"/>
              <a:t>– </a:t>
            </a:r>
            <a:r>
              <a:rPr spc="-20" dirty="0"/>
              <a:t>Data </a:t>
            </a:r>
            <a:r>
              <a:rPr spc="-5" dirty="0"/>
              <a:t>Manipulation Language </a:t>
            </a:r>
            <a:r>
              <a:rPr spc="-535" dirty="0"/>
              <a:t> </a:t>
            </a:r>
            <a:r>
              <a:rPr spc="-40" dirty="0"/>
              <a:t>SELECT,</a:t>
            </a:r>
            <a:r>
              <a:rPr spc="-10" dirty="0"/>
              <a:t> </a:t>
            </a:r>
            <a:r>
              <a:rPr spc="-45" dirty="0"/>
              <a:t>INSERT,</a:t>
            </a:r>
            <a:r>
              <a:rPr spc="-10" dirty="0"/>
              <a:t> </a:t>
            </a:r>
            <a:r>
              <a:rPr spc="-35" dirty="0"/>
              <a:t>UPDATE,</a:t>
            </a:r>
            <a:r>
              <a:rPr spc="-10" dirty="0"/>
              <a:t> </a:t>
            </a:r>
            <a:r>
              <a:rPr dirty="0"/>
              <a:t>DELETE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450"/>
          </a:p>
          <a:p>
            <a:pPr marL="12700" marR="852805">
              <a:lnSpc>
                <a:spcPct val="104200"/>
              </a:lnSpc>
              <a:buFont typeface="Arial MT"/>
              <a:buChar char="•"/>
              <a:tabLst>
                <a:tab pos="241300" algn="l"/>
              </a:tabLst>
            </a:pPr>
            <a:r>
              <a:rPr spc="-5" dirty="0"/>
              <a:t>DCL </a:t>
            </a:r>
            <a:r>
              <a:rPr dirty="0"/>
              <a:t>– </a:t>
            </a:r>
            <a:r>
              <a:rPr spc="-20" dirty="0"/>
              <a:t>Data </a:t>
            </a:r>
            <a:r>
              <a:rPr spc="-15" dirty="0"/>
              <a:t>Control </a:t>
            </a:r>
            <a:r>
              <a:rPr spc="-5" dirty="0"/>
              <a:t>Language </a:t>
            </a:r>
            <a:r>
              <a:rPr spc="-530" dirty="0"/>
              <a:t> </a:t>
            </a:r>
            <a:r>
              <a:rPr spc="-45" dirty="0"/>
              <a:t>GRANT,</a:t>
            </a:r>
            <a:r>
              <a:rPr spc="-10" dirty="0"/>
              <a:t> REVOKE</a:t>
            </a: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500"/>
          </a:p>
          <a:p>
            <a:pPr marL="12700" marR="46990">
              <a:lnSpc>
                <a:spcPct val="104200"/>
              </a:lnSpc>
              <a:buFont typeface="Arial MT"/>
              <a:buChar char="•"/>
              <a:tabLst>
                <a:tab pos="241300" algn="l"/>
              </a:tabLst>
            </a:pPr>
            <a:r>
              <a:rPr spc="-20" dirty="0"/>
              <a:t>TCL </a:t>
            </a:r>
            <a:r>
              <a:rPr dirty="0"/>
              <a:t>– </a:t>
            </a:r>
            <a:r>
              <a:rPr spc="-20" dirty="0"/>
              <a:t>Transaction </a:t>
            </a:r>
            <a:r>
              <a:rPr spc="-15" dirty="0"/>
              <a:t>Control </a:t>
            </a:r>
            <a:r>
              <a:rPr spc="-5" dirty="0"/>
              <a:t>Language </a:t>
            </a:r>
            <a:r>
              <a:rPr spc="-530" dirty="0"/>
              <a:t> </a:t>
            </a:r>
            <a:r>
              <a:rPr spc="-45" dirty="0"/>
              <a:t>COMMIT,</a:t>
            </a:r>
            <a:r>
              <a:rPr spc="-10" dirty="0"/>
              <a:t> ROLLBACK, </a:t>
            </a:r>
            <a:r>
              <a:rPr spc="-20" dirty="0"/>
              <a:t>SAVEPOINT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43833" y="2910332"/>
            <a:ext cx="4412615" cy="18637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17170" marR="5080" indent="-68580">
              <a:lnSpc>
                <a:spcPct val="100800"/>
              </a:lnSpc>
              <a:spcBef>
                <a:spcPts val="75"/>
              </a:spcBef>
            </a:pPr>
            <a:r>
              <a:rPr sz="2400" b="1" spc="-5" dirty="0">
                <a:solidFill>
                  <a:srgbClr val="008000"/>
                </a:solidFill>
                <a:latin typeface="Calibri"/>
                <a:cs typeface="Calibri"/>
              </a:rPr>
              <a:t>SELECT </a:t>
            </a:r>
            <a:r>
              <a:rPr sz="2400" spc="-15" dirty="0">
                <a:latin typeface="Calibri"/>
                <a:cs typeface="Calibri"/>
              </a:rPr>
              <a:t>DeptID, </a:t>
            </a:r>
            <a:r>
              <a:rPr sz="2400" b="1" spc="-5" dirty="0">
                <a:solidFill>
                  <a:srgbClr val="008000"/>
                </a:solidFill>
                <a:latin typeface="Calibri"/>
                <a:cs typeface="Calibri"/>
              </a:rPr>
              <a:t>SUM</a:t>
            </a:r>
            <a:r>
              <a:rPr sz="2400" spc="-5" dirty="0">
                <a:latin typeface="Calibri"/>
                <a:cs typeface="Calibri"/>
              </a:rPr>
              <a:t>(SaleAmount)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8000"/>
                </a:solidFill>
                <a:latin typeface="Calibri"/>
                <a:cs typeface="Calibri"/>
              </a:rPr>
              <a:t>FROM </a:t>
            </a:r>
            <a:r>
              <a:rPr sz="2400" spc="-5" dirty="0">
                <a:latin typeface="Calibri"/>
                <a:cs typeface="Calibri"/>
              </a:rPr>
              <a:t>Sales</a:t>
            </a:r>
            <a:endParaRPr sz="2400">
              <a:latin typeface="Calibri"/>
              <a:cs typeface="Calibri"/>
            </a:endParaRPr>
          </a:p>
          <a:p>
            <a:pPr marL="80645">
              <a:lnSpc>
                <a:spcPct val="100000"/>
              </a:lnSpc>
              <a:spcBef>
                <a:spcPts val="25"/>
              </a:spcBef>
            </a:pPr>
            <a:r>
              <a:rPr sz="2400" b="1" spc="-5" dirty="0">
                <a:solidFill>
                  <a:srgbClr val="008000"/>
                </a:solidFill>
                <a:latin typeface="Calibri"/>
                <a:cs typeface="Calibri"/>
              </a:rPr>
              <a:t>WHERE</a:t>
            </a:r>
            <a:r>
              <a:rPr sz="2400" b="1" spc="-1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SaleDate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666666"/>
                </a:solidFill>
                <a:latin typeface="Calibri"/>
                <a:cs typeface="Calibri"/>
              </a:rPr>
              <a:t>=</a:t>
            </a:r>
            <a:r>
              <a:rPr sz="2400" spc="-20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BA2121"/>
                </a:solidFill>
                <a:latin typeface="Calibri"/>
                <a:cs typeface="Calibri"/>
              </a:rPr>
              <a:t>'01-Jan-2000’</a:t>
            </a:r>
            <a:endParaRPr sz="2400">
              <a:latin typeface="Calibri"/>
              <a:cs typeface="Calibri"/>
            </a:endParaRPr>
          </a:p>
          <a:p>
            <a:pPr marL="80645">
              <a:lnSpc>
                <a:spcPct val="100000"/>
              </a:lnSpc>
              <a:spcBef>
                <a:spcPts val="25"/>
              </a:spcBef>
            </a:pPr>
            <a:r>
              <a:rPr sz="2400" b="1" spc="-10" dirty="0">
                <a:solidFill>
                  <a:srgbClr val="008000"/>
                </a:solidFill>
                <a:latin typeface="Calibri"/>
                <a:cs typeface="Calibri"/>
              </a:rPr>
              <a:t>GROUP</a:t>
            </a:r>
            <a:r>
              <a:rPr sz="2400" b="1" spc="-40" dirty="0">
                <a:solidFill>
                  <a:srgbClr val="008000"/>
                </a:solidFill>
                <a:latin typeface="Calibri"/>
                <a:cs typeface="Calibri"/>
              </a:rPr>
              <a:t> BY</a:t>
            </a:r>
            <a:r>
              <a:rPr sz="2400" b="1" spc="-3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DeptID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b="1" spc="-25" dirty="0">
                <a:solidFill>
                  <a:srgbClr val="008000"/>
                </a:solidFill>
                <a:latin typeface="Calibri"/>
                <a:cs typeface="Calibri"/>
              </a:rPr>
              <a:t>HAVING</a:t>
            </a:r>
            <a:r>
              <a:rPr sz="2400" b="1" spc="-3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8000"/>
                </a:solidFill>
                <a:latin typeface="Calibri"/>
                <a:cs typeface="Calibri"/>
              </a:rPr>
              <a:t>SUM</a:t>
            </a:r>
            <a:r>
              <a:rPr sz="2400" spc="-5" dirty="0">
                <a:latin typeface="Calibri"/>
                <a:cs typeface="Calibri"/>
              </a:rPr>
              <a:t>(SaleAmount)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666666"/>
                </a:solidFill>
                <a:latin typeface="Calibri"/>
                <a:cs typeface="Calibri"/>
              </a:rPr>
              <a:t>&gt;</a:t>
            </a:r>
            <a:r>
              <a:rPr sz="2400" spc="-25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666666"/>
                </a:solidFill>
                <a:latin typeface="Calibri"/>
                <a:cs typeface="Calibri"/>
              </a:rPr>
              <a:t>1000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1070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Форматы</a:t>
            </a:r>
            <a:r>
              <a:rPr spc="-80" dirty="0"/>
              <a:t> </a:t>
            </a:r>
            <a:r>
              <a:rPr dirty="0"/>
              <a:t>дат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815139" y="1371601"/>
          <a:ext cx="5158105" cy="4618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2960"/>
                <a:gridCol w="989965"/>
                <a:gridCol w="3345179"/>
              </a:tblGrid>
              <a:tr h="369433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MON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B w="12700">
                      <a:solidFill>
                        <a:srgbClr val="3F3F3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35877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B w="12700">
                      <a:solidFill>
                        <a:srgbClr val="3F3F3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45529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Abbreviated</a:t>
                      </a:r>
                      <a:r>
                        <a:rPr sz="1000" spc="-2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r>
                        <a:rPr sz="1000" spc="-1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-2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month.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B w="12700">
                      <a:solidFill>
                        <a:srgbClr val="3F3F3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</a:tr>
              <a:tr h="224124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MONTH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T w="12700">
                      <a:solidFill>
                        <a:srgbClr val="3F3F3F"/>
                      </a:solidFill>
                      <a:prstDash val="solid"/>
                    </a:lnT>
                    <a:lnB w="12700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877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0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T w="12700">
                      <a:solidFill>
                        <a:srgbClr val="3F3F3F"/>
                      </a:solidFill>
                      <a:prstDash val="solid"/>
                    </a:lnT>
                    <a:lnB w="12700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529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r>
                        <a:rPr sz="1000" spc="-2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1000" spc="-2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month.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1590" marB="0">
                    <a:lnT w="12700">
                      <a:solidFill>
                        <a:srgbClr val="3F3F3F"/>
                      </a:solidFill>
                      <a:prstDash val="solid"/>
                    </a:lnT>
                    <a:lnB w="12700">
                      <a:solidFill>
                        <a:srgbClr val="3F3F3F"/>
                      </a:solidFill>
                      <a:prstDash val="solid"/>
                    </a:lnB>
                  </a:tcPr>
                </a:tc>
              </a:tr>
              <a:tr h="369433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PM</a:t>
                      </a:r>
                      <a:r>
                        <a:rPr sz="1000" spc="-5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P.M.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T w="12700">
                      <a:solidFill>
                        <a:srgbClr val="3F3F3F"/>
                      </a:solidFill>
                      <a:prstDash val="solid"/>
                    </a:lnT>
                    <a:lnB w="12700">
                      <a:solidFill>
                        <a:srgbClr val="3F3F3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3587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00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T w="12700">
                      <a:solidFill>
                        <a:srgbClr val="3F3F3F"/>
                      </a:solidFill>
                      <a:prstDash val="solid"/>
                    </a:lnT>
                    <a:lnB w="12700">
                      <a:solidFill>
                        <a:srgbClr val="3F3F3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45529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Meridian</a:t>
                      </a:r>
                      <a:r>
                        <a:rPr sz="1000" spc="-1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indicator with</a:t>
                      </a:r>
                      <a:r>
                        <a:rPr sz="1000" spc="-1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or without periods.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T w="12700">
                      <a:solidFill>
                        <a:srgbClr val="3F3F3F"/>
                      </a:solidFill>
                      <a:prstDash val="solid"/>
                    </a:lnT>
                    <a:lnB w="12700">
                      <a:solidFill>
                        <a:srgbClr val="3F3F3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</a:tr>
              <a:tr h="369433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Q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T w="12700">
                      <a:solidFill>
                        <a:srgbClr val="3F3F3F"/>
                      </a:solidFill>
                      <a:prstDash val="solid"/>
                    </a:lnT>
                    <a:lnB w="12700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3F3F3F"/>
                      </a:solidFill>
                      <a:prstDash val="solid"/>
                    </a:lnT>
                    <a:lnB w="12700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529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Quarter of</a:t>
                      </a:r>
                      <a:r>
                        <a:rPr sz="1000" spc="-1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year</a:t>
                      </a:r>
                      <a:r>
                        <a:rPr sz="100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(1,</a:t>
                      </a: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2,</a:t>
                      </a: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3,</a:t>
                      </a: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4;</a:t>
                      </a:r>
                      <a:r>
                        <a:rPr sz="1000" spc="-1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January </a:t>
                      </a:r>
                      <a:r>
                        <a:rPr sz="100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000" spc="-1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March </a:t>
                      </a:r>
                      <a:r>
                        <a:rPr sz="100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= 1).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T w="12700">
                      <a:solidFill>
                        <a:srgbClr val="3F3F3F"/>
                      </a:solidFill>
                      <a:prstDash val="solid"/>
                    </a:lnT>
                    <a:lnB w="12700">
                      <a:solidFill>
                        <a:srgbClr val="3F3F3F"/>
                      </a:solidFill>
                      <a:prstDash val="solid"/>
                    </a:lnB>
                  </a:tcPr>
                </a:tc>
              </a:tr>
              <a:tr h="369433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spc="-1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RM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T w="12700">
                      <a:solidFill>
                        <a:srgbClr val="3F3F3F"/>
                      </a:solidFill>
                      <a:prstDash val="solid"/>
                    </a:lnT>
                    <a:lnB w="12700">
                      <a:solidFill>
                        <a:srgbClr val="3F3F3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3587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T w="12700">
                      <a:solidFill>
                        <a:srgbClr val="3F3F3F"/>
                      </a:solidFill>
                      <a:prstDash val="solid"/>
                    </a:lnT>
                    <a:lnB w="12700">
                      <a:solidFill>
                        <a:srgbClr val="3F3F3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4552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Roman</a:t>
                      </a:r>
                      <a:r>
                        <a:rPr sz="1000" spc="-1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numeral</a:t>
                      </a:r>
                      <a:r>
                        <a:rPr sz="1000" spc="-1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month (I-XII;</a:t>
                      </a:r>
                      <a:r>
                        <a:rPr sz="1000" spc="-1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January</a:t>
                      </a:r>
                      <a:r>
                        <a:rPr sz="1000" spc="-1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= </a:t>
                      </a: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I).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T w="12700">
                      <a:solidFill>
                        <a:srgbClr val="3F3F3F"/>
                      </a:solidFill>
                      <a:prstDash val="solid"/>
                    </a:lnT>
                    <a:lnB w="12700">
                      <a:solidFill>
                        <a:srgbClr val="3F3F3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</a:tr>
              <a:tr h="741306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spc="-1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RR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T w="12700">
                      <a:solidFill>
                        <a:srgbClr val="3F3F3F"/>
                      </a:solidFill>
                      <a:prstDash val="solid"/>
                    </a:lnT>
                    <a:lnB w="12700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87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T w="12700">
                      <a:solidFill>
                        <a:srgbClr val="3F3F3F"/>
                      </a:solidFill>
                      <a:prstDash val="solid"/>
                    </a:lnT>
                    <a:lnB w="12700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5295" marR="1549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00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Lets</a:t>
                      </a: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you store</a:t>
                      </a:r>
                      <a:r>
                        <a:rPr sz="100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20th </a:t>
                      </a: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century dates in</a:t>
                      </a:r>
                      <a:r>
                        <a:rPr sz="100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21st </a:t>
                      </a: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century </a:t>
                      </a:r>
                      <a:r>
                        <a:rPr sz="1000" spc="-21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using only two digits.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455295">
                        <a:lnSpc>
                          <a:spcPct val="100000"/>
                        </a:lnSpc>
                      </a:pPr>
                      <a:r>
                        <a:rPr sz="1000" b="1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See</a:t>
                      </a:r>
                      <a:r>
                        <a:rPr sz="1000" b="1" spc="-1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Also: </a:t>
                      </a:r>
                      <a:r>
                        <a:rPr sz="1000" u="sng" spc="-5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"The</a:t>
                      </a:r>
                      <a:r>
                        <a:rPr sz="1000" u="sng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u="sng" spc="-5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RR</a:t>
                      </a:r>
                      <a:r>
                        <a:rPr sz="1000" u="sng" spc="-10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u="sng" spc="-5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Datetime</a:t>
                      </a:r>
                      <a:r>
                        <a:rPr sz="1000" u="sng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u="sng" spc="-5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Format</a:t>
                      </a:r>
                      <a:r>
                        <a:rPr sz="1000" u="sng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u="sng" spc="-5" dirty="0">
                          <a:solidFill>
                            <a:srgbClr val="0563C1"/>
                          </a:solidFill>
                          <a:uFill>
                            <a:solidFill>
                              <a:srgbClr val="0563C1"/>
                            </a:solidFill>
                          </a:uFill>
                          <a:latin typeface="Calibri"/>
                          <a:cs typeface="Calibri"/>
                        </a:rPr>
                        <a:t>Element"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0955" marB="0">
                    <a:lnT w="12700">
                      <a:solidFill>
                        <a:srgbClr val="3F3F3F"/>
                      </a:solidFill>
                      <a:prstDash val="solid"/>
                    </a:lnT>
                    <a:lnB w="12700">
                      <a:solidFill>
                        <a:srgbClr val="3F3F3F"/>
                      </a:solidFill>
                      <a:prstDash val="solid"/>
                    </a:lnB>
                  </a:tcPr>
                </a:tc>
              </a:tr>
              <a:tr h="1095976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spc="-1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RRRR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T w="12700">
                      <a:solidFill>
                        <a:srgbClr val="3F3F3F"/>
                      </a:solidFill>
                      <a:prstDash val="solid"/>
                    </a:lnT>
                    <a:lnB w="12700">
                      <a:solidFill>
                        <a:srgbClr val="3F3F3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3587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T w="12700">
                      <a:solidFill>
                        <a:srgbClr val="3F3F3F"/>
                      </a:solidFill>
                      <a:prstDash val="solid"/>
                    </a:lnT>
                    <a:lnB w="12700">
                      <a:solidFill>
                        <a:srgbClr val="3F3F3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455295" marR="711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Round year. Accepts either</a:t>
                      </a:r>
                      <a:r>
                        <a:rPr sz="1000" spc="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4-digit</a:t>
                      </a:r>
                      <a:r>
                        <a:rPr sz="100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or</a:t>
                      </a:r>
                      <a:r>
                        <a:rPr sz="100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2-digit</a:t>
                      </a:r>
                      <a:r>
                        <a:rPr sz="1000" spc="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input. If</a:t>
                      </a:r>
                      <a:r>
                        <a:rPr sz="1000" spc="-1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2- </a:t>
                      </a:r>
                      <a:r>
                        <a:rPr sz="1000" spc="-21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digit, provides the</a:t>
                      </a:r>
                      <a:r>
                        <a:rPr sz="100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same</a:t>
                      </a:r>
                      <a:r>
                        <a:rPr sz="100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return as </a:t>
                      </a:r>
                      <a:r>
                        <a:rPr sz="1000" spc="-1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RR.</a:t>
                      </a: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If</a:t>
                      </a:r>
                      <a:r>
                        <a:rPr sz="1000" spc="-1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you</a:t>
                      </a:r>
                      <a:r>
                        <a:rPr sz="100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do not </a:t>
                      </a:r>
                      <a:r>
                        <a:rPr sz="100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want</a:t>
                      </a:r>
                      <a:r>
                        <a:rPr sz="100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this functionality, then enter</a:t>
                      </a:r>
                      <a:r>
                        <a:rPr sz="100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100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4-digit</a:t>
                      </a:r>
                      <a:r>
                        <a:rPr sz="100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year.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T w="12700">
                      <a:solidFill>
                        <a:srgbClr val="3F3F3F"/>
                      </a:solidFill>
                      <a:prstDash val="solid"/>
                    </a:lnT>
                    <a:lnB w="12700">
                      <a:solidFill>
                        <a:srgbClr val="3F3F3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</a:tr>
              <a:tr h="224124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SS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T w="12700">
                      <a:solidFill>
                        <a:srgbClr val="3F3F3F"/>
                      </a:solidFill>
                      <a:prstDash val="solid"/>
                    </a:lnT>
                    <a:lnB w="12700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877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T w="12700">
                      <a:solidFill>
                        <a:srgbClr val="3F3F3F"/>
                      </a:solidFill>
                      <a:prstDash val="solid"/>
                    </a:lnT>
                    <a:lnB w="12700">
                      <a:solidFill>
                        <a:srgbClr val="3F3F3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529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Second</a:t>
                      </a:r>
                      <a:r>
                        <a:rPr sz="1000" spc="-2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(0-59).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T w="12700">
                      <a:solidFill>
                        <a:srgbClr val="3F3F3F"/>
                      </a:solidFill>
                      <a:prstDash val="solid"/>
                    </a:lnT>
                    <a:lnB w="12700">
                      <a:solidFill>
                        <a:srgbClr val="3F3F3F"/>
                      </a:solidFill>
                      <a:prstDash val="solid"/>
                    </a:lnB>
                  </a:tcPr>
                </a:tc>
              </a:tr>
              <a:tr h="369433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SSSSS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T w="12700">
                      <a:solidFill>
                        <a:srgbClr val="3F3F3F"/>
                      </a:solidFill>
                      <a:prstDash val="solid"/>
                    </a:lnT>
                    <a:lnB w="12700">
                      <a:solidFill>
                        <a:srgbClr val="3F3F3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35877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T w="12700">
                      <a:solidFill>
                        <a:srgbClr val="3F3F3F"/>
                      </a:solidFill>
                      <a:prstDash val="solid"/>
                    </a:lnT>
                    <a:lnB w="12700">
                      <a:solidFill>
                        <a:srgbClr val="3F3F3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45529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Seconds</a:t>
                      </a:r>
                      <a:r>
                        <a:rPr sz="1000" spc="-2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past</a:t>
                      </a:r>
                      <a:r>
                        <a:rPr sz="1000" spc="-1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midnight</a:t>
                      </a:r>
                      <a:r>
                        <a:rPr sz="1000" spc="-1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(0-86399).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20320" marB="0">
                    <a:lnT w="12700">
                      <a:solidFill>
                        <a:srgbClr val="3F3F3F"/>
                      </a:solidFill>
                      <a:prstDash val="solid"/>
                    </a:lnT>
                    <a:lnB w="12700">
                      <a:solidFill>
                        <a:srgbClr val="3F3F3F"/>
                      </a:solidFill>
                      <a:prstDash val="solid"/>
                    </a:lnB>
                    <a:solidFill>
                      <a:srgbClr val="F9F9F9"/>
                    </a:solidFill>
                  </a:tcPr>
                </a:tc>
              </a:tr>
              <a:tr h="485602">
                <a:tc>
                  <a:txBody>
                    <a:bodyPr/>
                    <a:lstStyle/>
                    <a:p>
                      <a:pPr marL="2476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00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TS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T w="12700">
                      <a:solidFill>
                        <a:srgbClr val="3F3F3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587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100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Yes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9685" marB="0">
                    <a:lnT w="12700">
                      <a:solidFill>
                        <a:srgbClr val="3F3F3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55295" marR="180340" algn="just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Returns </a:t>
                      </a:r>
                      <a:r>
                        <a:rPr sz="100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a </a:t>
                      </a: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value in the short time format. Makes the </a:t>
                      </a:r>
                      <a:r>
                        <a:rPr sz="100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appearance of the time components (hour, minutes, </a:t>
                      </a:r>
                      <a:r>
                        <a:rPr sz="1000" spc="-21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5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000" spc="-1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dirty="0">
                          <a:solidFill>
                            <a:srgbClr val="222222"/>
                          </a:solidFill>
                          <a:latin typeface="Calibri"/>
                          <a:cs typeface="Calibri"/>
                        </a:rPr>
                        <a:t>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15240" marB="0">
                    <a:lnT w="12700">
                      <a:solidFill>
                        <a:srgbClr val="3F3F3F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815139" y="6309655"/>
            <a:ext cx="5158105" cy="0"/>
          </a:xfrm>
          <a:custGeom>
            <a:avLst/>
            <a:gdLst/>
            <a:ahLst/>
            <a:cxnLst/>
            <a:rect l="l" t="t" r="r" b="b"/>
            <a:pathLst>
              <a:path w="5158105">
                <a:moveTo>
                  <a:pt x="0" y="0"/>
                </a:moveTo>
                <a:lnTo>
                  <a:pt x="5157785" y="0"/>
                </a:lnTo>
              </a:path>
            </a:pathLst>
          </a:custGeom>
          <a:ln w="9525">
            <a:solidFill>
              <a:srgbClr val="3F3F3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41" y="1795779"/>
            <a:ext cx="4474845" cy="173545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4572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Множество форматов дат </a:t>
            </a:r>
            <a:r>
              <a:rPr sz="2800" dirty="0">
                <a:latin typeface="Calibri"/>
                <a:cs typeface="Calibri"/>
              </a:rPr>
              <a:t>и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времени</a:t>
            </a:r>
            <a:endParaRPr sz="2800">
              <a:latin typeface="Calibri"/>
              <a:cs typeface="Calibri"/>
            </a:endParaRPr>
          </a:p>
          <a:p>
            <a:pPr marL="241300" marR="5080" indent="-228600">
              <a:lnSpc>
                <a:spcPts val="3120"/>
              </a:lnSpc>
              <a:spcBef>
                <a:spcPts val="8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Ошибки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обработке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даты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разных </a:t>
            </a:r>
            <a:r>
              <a:rPr sz="2800" spc="-10" dirty="0">
                <a:latin typeface="Calibri"/>
                <a:cs typeface="Calibri"/>
              </a:rPr>
              <a:t>системах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1887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Достоинства</a:t>
            </a:r>
            <a:r>
              <a:rPr spc="5" dirty="0"/>
              <a:t> </a:t>
            </a:r>
            <a:r>
              <a:rPr dirty="0"/>
              <a:t>и </a:t>
            </a:r>
            <a:r>
              <a:rPr spc="-5" dirty="0"/>
              <a:t>недостатки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716532"/>
            <a:ext cx="10238740" cy="43662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Борьба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с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избыточностью</a:t>
            </a:r>
            <a:r>
              <a:rPr sz="2800" dirty="0">
                <a:latin typeface="Calibri"/>
                <a:cs typeface="Calibri"/>
              </a:rPr>
              <a:t> и</a:t>
            </a:r>
            <a:r>
              <a:rPr sz="2800" spc="-10" dirty="0">
                <a:latin typeface="Calibri"/>
                <a:cs typeface="Calibri"/>
              </a:rPr>
              <a:t> аномалиями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Высокоуровневый </a:t>
            </a:r>
            <a:r>
              <a:rPr sz="2800" spc="-5" dirty="0">
                <a:latin typeface="Calibri"/>
                <a:cs typeface="Calibri"/>
              </a:rPr>
              <a:t>язык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запросов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4200">
              <a:latin typeface="Calibri"/>
              <a:cs typeface="Calibri"/>
            </a:endParaRPr>
          </a:p>
          <a:p>
            <a:pPr marL="241300" marR="5080" indent="-228600">
              <a:lnSpc>
                <a:spcPts val="3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Необходимость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операций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соединения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(JOIN),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которые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замедляют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скорость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В</a:t>
            </a:r>
            <a:r>
              <a:rPr sz="2800" spc="-5" dirty="0">
                <a:latin typeface="Calibri"/>
                <a:cs typeface="Calibri"/>
              </a:rPr>
              <a:t> реальности </a:t>
            </a:r>
            <a:r>
              <a:rPr sz="2800" dirty="0">
                <a:latin typeface="Calibri"/>
                <a:cs typeface="Calibri"/>
              </a:rPr>
              <a:t>не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нормализованные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данные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4200">
              <a:latin typeface="Calibri"/>
              <a:cs typeface="Calibri"/>
            </a:endParaRPr>
          </a:p>
          <a:p>
            <a:pPr marL="241300" marR="782320" indent="-228600">
              <a:lnSpc>
                <a:spcPts val="3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45" dirty="0">
                <a:latin typeface="Calibri"/>
                <a:cs typeface="Calibri"/>
              </a:rPr>
              <a:t>Теорема</a:t>
            </a:r>
            <a:r>
              <a:rPr sz="2800" spc="-5" dirty="0">
                <a:latin typeface="Calibri"/>
                <a:cs typeface="Calibri"/>
              </a:rPr>
              <a:t> CAP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согласованность,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доступность,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устойчивость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к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разделению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92989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Интерфейс</a:t>
            </a:r>
            <a:r>
              <a:rPr spc="10" dirty="0"/>
              <a:t> </a:t>
            </a:r>
            <a:r>
              <a:rPr dirty="0"/>
              <a:t>для </a:t>
            </a:r>
            <a:r>
              <a:rPr spc="-5" dirty="0"/>
              <a:t>администрирования</a:t>
            </a:r>
            <a:r>
              <a:rPr dirty="0"/>
              <a:t> БД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3484"/>
            <a:ext cx="4120515" cy="143700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Adminer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web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Django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Admin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Panel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web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Grip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десктоп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94554" y="1690687"/>
            <a:ext cx="6258397" cy="269241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200" y="3578494"/>
            <a:ext cx="4490883" cy="295132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3078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Миграции</a:t>
            </a:r>
            <a:r>
              <a:rPr spc="-65" dirty="0"/>
              <a:t> </a:t>
            </a:r>
            <a:r>
              <a:rPr dirty="0"/>
              <a:t>данных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9453880" cy="428688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Часто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требуется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создать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20" dirty="0">
                <a:latin typeface="Calibri"/>
                <a:cs typeface="Calibri"/>
              </a:rPr>
              <a:t>БД,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60" dirty="0">
                <a:latin typeface="Calibri"/>
                <a:cs typeface="Calibri"/>
              </a:rPr>
              <a:t>где</a:t>
            </a:r>
            <a:r>
              <a:rPr sz="2800" spc="-5" dirty="0">
                <a:latin typeface="Calibri"/>
                <a:cs typeface="Calibri"/>
              </a:rPr>
              <a:t> часть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таблиц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уже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заполнены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данными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типы,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виды</a:t>
            </a:r>
            <a:r>
              <a:rPr sz="2800" dirty="0">
                <a:latin typeface="Calibri"/>
                <a:cs typeface="Calibri"/>
              </a:rPr>
              <a:t> и </a:t>
            </a:r>
            <a:r>
              <a:rPr sz="2800" spc="-10" dirty="0">
                <a:latin typeface="Calibri"/>
                <a:cs typeface="Calibri"/>
              </a:rPr>
              <a:t>другие</a:t>
            </a:r>
            <a:r>
              <a:rPr sz="2800" spc="-5" dirty="0">
                <a:latin typeface="Calibri"/>
                <a:cs typeface="Calibri"/>
              </a:rPr>
              <a:t> статичные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данные.</a:t>
            </a:r>
            <a:endParaRPr sz="2800">
              <a:latin typeface="Calibri"/>
              <a:cs typeface="Calibri"/>
            </a:endParaRPr>
          </a:p>
          <a:p>
            <a:pPr marL="241300" marR="870585" indent="-228600">
              <a:lnSpc>
                <a:spcPts val="3120"/>
              </a:lnSpc>
              <a:spcBef>
                <a:spcPts val="8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Чтобы</a:t>
            </a:r>
            <a:r>
              <a:rPr sz="2800" spc="-5" dirty="0">
                <a:latin typeface="Calibri"/>
                <a:cs typeface="Calibri"/>
              </a:rPr>
              <a:t> перенести данные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из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одной</a:t>
            </a:r>
            <a:r>
              <a:rPr sz="2800" spc="-5" dirty="0">
                <a:latin typeface="Calibri"/>
                <a:cs typeface="Calibri"/>
              </a:rPr>
              <a:t> БД </a:t>
            </a:r>
            <a:r>
              <a:rPr sz="2800" dirty="0">
                <a:latin typeface="Calibri"/>
                <a:cs typeface="Calibri"/>
              </a:rPr>
              <a:t>в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другую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можно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использовать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разные </a:t>
            </a:r>
            <a:r>
              <a:rPr sz="2800" spc="-10" dirty="0">
                <a:latin typeface="Calibri"/>
                <a:cs typeface="Calibri"/>
              </a:rPr>
              <a:t>инструменты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Не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путать</a:t>
            </a:r>
            <a:r>
              <a:rPr sz="2800" dirty="0">
                <a:latin typeface="Calibri"/>
                <a:cs typeface="Calibri"/>
              </a:rPr>
              <a:t> с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миграциями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есть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некоторые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отличия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7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Например goose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(не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ORM)</a:t>
            </a:r>
            <a:r>
              <a:rPr sz="2800" spc="-5" dirty="0">
                <a:latin typeface="Calibri"/>
                <a:cs typeface="Calibri"/>
              </a:rPr>
              <a:t> для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Go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Или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миграции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Django </a:t>
            </a:r>
            <a:r>
              <a:rPr sz="2800" dirty="0">
                <a:latin typeface="Calibri"/>
                <a:cs typeface="Calibri"/>
              </a:rPr>
              <a:t>ORM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для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Python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9493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Трехзвенная</a:t>
            </a:r>
            <a:r>
              <a:rPr spc="-35" dirty="0"/>
              <a:t> </a:t>
            </a:r>
            <a:r>
              <a:rPr spc="-5" dirty="0"/>
              <a:t>архитектура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4764" y="2235345"/>
            <a:ext cx="8563418" cy="42868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16941" y="1806955"/>
            <a:ext cx="4414520" cy="11658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41300" marR="102235" indent="-228600">
              <a:lnSpc>
                <a:spcPts val="2620"/>
              </a:lnSpc>
              <a:spcBef>
                <a:spcPts val="40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5" dirty="0">
                <a:latin typeface="Calibri"/>
                <a:cs typeface="Calibri"/>
              </a:rPr>
              <a:t>Традиционная </a:t>
            </a:r>
            <a:r>
              <a:rPr sz="2400" spc="-5" dirty="0">
                <a:latin typeface="Calibri"/>
                <a:cs typeface="Calibri"/>
              </a:rPr>
              <a:t>SSR трехзвенная </a:t>
            </a:r>
            <a:r>
              <a:rPr sz="2400" spc="-5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архитектура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5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latin typeface="Calibri"/>
                <a:cs typeface="Calibri"/>
              </a:rPr>
              <a:t>Можно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добавить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модель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и</a:t>
            </a:r>
            <a:r>
              <a:rPr sz="2400" spc="-10" dirty="0">
                <a:latin typeface="Calibri"/>
                <a:cs typeface="Calibri"/>
              </a:rPr>
              <a:t> MVC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0383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Курсоры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26690" y="2364003"/>
            <a:ext cx="11038205" cy="4292600"/>
            <a:chOff x="926690" y="2364003"/>
            <a:chExt cx="11038205" cy="4292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6690" y="3667340"/>
              <a:ext cx="8020664" cy="29886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9333" y="2364003"/>
              <a:ext cx="7175500" cy="23368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16939" y="1795779"/>
            <a:ext cx="8512175" cy="1799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Использование</a:t>
            </a:r>
            <a:r>
              <a:rPr sz="2800" spc="-5" dirty="0">
                <a:latin typeface="Calibri"/>
                <a:cs typeface="Calibri"/>
              </a:rPr>
              <a:t> обычных</a:t>
            </a:r>
            <a:r>
              <a:rPr sz="2800" dirty="0">
                <a:latin typeface="Calibri"/>
                <a:cs typeface="Calibri"/>
              </a:rPr>
              <a:t> SQL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запросов</a:t>
            </a:r>
            <a:r>
              <a:rPr sz="2800" dirty="0">
                <a:latin typeface="Calibri"/>
                <a:cs typeface="Calibri"/>
              </a:rPr>
              <a:t> в </a:t>
            </a:r>
            <a:r>
              <a:rPr sz="2800" spc="-40" dirty="0">
                <a:latin typeface="Calibri"/>
                <a:cs typeface="Calibri"/>
              </a:rPr>
              <a:t>коде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бекенда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2500">
              <a:latin typeface="Calibri"/>
              <a:cs typeface="Calibri"/>
            </a:endParaRPr>
          </a:p>
          <a:p>
            <a:pPr marL="278765" indent="-229235">
              <a:lnSpc>
                <a:spcPct val="100000"/>
              </a:lnSpc>
              <a:buFont typeface="Arial MT"/>
              <a:buChar char="•"/>
              <a:tabLst>
                <a:tab pos="279400" algn="l"/>
              </a:tabLst>
            </a:pPr>
            <a:r>
              <a:rPr sz="2800" spc="-5" dirty="0">
                <a:latin typeface="Calibri"/>
                <a:cs typeface="Calibri"/>
              </a:rPr>
              <a:t>Django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09510" y="4642611"/>
            <a:ext cx="6654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Go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91528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Когда выгодно</a:t>
            </a:r>
            <a:r>
              <a:rPr spc="5" dirty="0"/>
              <a:t> </a:t>
            </a:r>
            <a:r>
              <a:rPr dirty="0"/>
              <a:t>использовать</a:t>
            </a:r>
            <a:r>
              <a:rPr spc="5" dirty="0"/>
              <a:t> </a:t>
            </a:r>
            <a:r>
              <a:rPr spc="-5" dirty="0"/>
              <a:t>курсоры?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71828"/>
            <a:ext cx="48431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Calibri"/>
                <a:cs typeface="Calibri"/>
              </a:rPr>
              <a:t>Если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быстрее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выполнить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select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сразу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в </a:t>
            </a:r>
            <a:r>
              <a:rPr sz="2000" spc="-5" dirty="0">
                <a:latin typeface="Calibri"/>
                <a:cs typeface="Calibri"/>
              </a:rPr>
              <a:t>БД: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9000" y="2136536"/>
            <a:ext cx="5080000" cy="13271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68241" y="1809833"/>
            <a:ext cx="4921250" cy="16827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7409" y="4207752"/>
            <a:ext cx="2590999" cy="13858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98548" y="4688574"/>
            <a:ext cx="1422400" cy="9080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88924" y="4217022"/>
            <a:ext cx="1504950" cy="18605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36044" y="4127915"/>
            <a:ext cx="2673350" cy="23177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7740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Фреймворк</a:t>
            </a:r>
            <a:r>
              <a:rPr spc="-30" dirty="0"/>
              <a:t> </a:t>
            </a:r>
            <a:r>
              <a:rPr spc="-5" dirty="0"/>
              <a:t>Django.</a:t>
            </a:r>
            <a:r>
              <a:rPr spc="-20" dirty="0"/>
              <a:t> </a:t>
            </a:r>
            <a:r>
              <a:rPr spc="-10" dirty="0"/>
              <a:t>MVC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2275" y="1690688"/>
            <a:ext cx="8515852" cy="4521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90824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Традиционный</a:t>
            </a:r>
            <a:r>
              <a:rPr spc="-10" dirty="0"/>
              <a:t> </a:t>
            </a:r>
            <a:r>
              <a:rPr spc="-5" dirty="0"/>
              <a:t>серверный </a:t>
            </a:r>
            <a:r>
              <a:rPr dirty="0"/>
              <a:t>фреймворк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27708"/>
            <a:ext cx="10305415" cy="130556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Calibri"/>
                <a:cs typeface="Calibri"/>
              </a:rPr>
              <a:t>Статические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файлы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(статические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HTML-документы,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CSS,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изображения,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сценарии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JavaScript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и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т.д.).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Контроллеры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(обработчики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событий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пользовательских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действий).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20" dirty="0">
                <a:latin typeface="Calibri"/>
                <a:cs typeface="Calibri"/>
              </a:rPr>
              <a:t>Модели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(взаимодействие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с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БД).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Представления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(view).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Шаблоны,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генерирующие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HTML-страницы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и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другое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динамическое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содержимое.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370579"/>
            <a:ext cx="8864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Конфигурирование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фреймворка: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действия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при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запуске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приложения,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конфигурирование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5539" y="3559555"/>
            <a:ext cx="10039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пользовательских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сеансов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(сессий),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переписывание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URL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(привязка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URL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к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контроллерам),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безопасность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5539" y="3751579"/>
            <a:ext cx="79127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(аутентификация</a:t>
            </a:r>
            <a:r>
              <a:rPr sz="1800" dirty="0">
                <a:latin typeface="Calibri"/>
                <a:cs typeface="Calibri"/>
              </a:rPr>
              <a:t> и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авторизация),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кэширование,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балансировка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нагрузки,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IOC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4385564"/>
            <a:ext cx="60255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Утилиты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командной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строки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для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управления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фреймворком.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4714747"/>
            <a:ext cx="10171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–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Скаффолдинг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(создание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структуры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проекта,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генерация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кода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контроллеров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и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представлений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на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основе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6939" y="4906771"/>
            <a:ext cx="1029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моделей,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генерация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кода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приложения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на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основе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специализированных</a:t>
            </a:r>
            <a:r>
              <a:rPr sz="1800" dirty="0">
                <a:latin typeface="Calibri"/>
                <a:cs typeface="Calibri"/>
              </a:rPr>
              <a:t> описаний,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генерация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форм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ввода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6939" y="5095747"/>
            <a:ext cx="6808470" cy="808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и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редактирования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данных</a:t>
            </a:r>
            <a:r>
              <a:rPr sz="1800" dirty="0">
                <a:latin typeface="Calibri"/>
                <a:cs typeface="Calibri"/>
              </a:rPr>
              <a:t> во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время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работы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приложения).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sz="1800" dirty="0">
                <a:latin typeface="Calibri"/>
                <a:cs typeface="Calibri"/>
              </a:rPr>
              <a:t>–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Миграции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(изменение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структуры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базы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данных</a:t>
            </a:r>
            <a:r>
              <a:rPr sz="1800" dirty="0">
                <a:latin typeface="Calibri"/>
                <a:cs typeface="Calibri"/>
              </a:rPr>
              <a:t> на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основе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моделей).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6429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Повторение</a:t>
            </a:r>
            <a:r>
              <a:rPr spc="-50" dirty="0"/>
              <a:t> </a:t>
            </a:r>
            <a:r>
              <a:rPr dirty="0"/>
              <a:t>БД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806955"/>
            <a:ext cx="5085080" cy="754694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405"/>
              </a:spcBef>
              <a:tabLst>
                <a:tab pos="241300" algn="l"/>
              </a:tabLst>
            </a:pPr>
            <a:endParaRPr sz="34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400" spc="-20" dirty="0">
                <a:latin typeface="Calibri"/>
                <a:cs typeface="Calibri"/>
              </a:rPr>
              <a:t>Курс </a:t>
            </a:r>
            <a:r>
              <a:rPr sz="2400" spc="-15" dirty="0">
                <a:latin typeface="Calibri"/>
                <a:cs typeface="Calibri"/>
              </a:rPr>
              <a:t>PostgreSQL </a:t>
            </a:r>
            <a:r>
              <a:rPr sz="2400" dirty="0">
                <a:latin typeface="Calibri"/>
                <a:cs typeface="Calibri"/>
              </a:rPr>
              <a:t>с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 err="1" smtClean="0">
                <a:latin typeface="Calibri"/>
                <a:cs typeface="Calibri"/>
              </a:rPr>
              <a:t>семестра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11575" y="557162"/>
            <a:ext cx="5666571" cy="613621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611124"/>
            <a:ext cx="11595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Calibri Light"/>
                <a:cs typeface="Calibri Light"/>
              </a:rPr>
              <a:t>ORM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3335" y="1027906"/>
            <a:ext cx="9600463" cy="54002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57010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Подключение</a:t>
            </a:r>
            <a:r>
              <a:rPr spc="-20" dirty="0"/>
              <a:t> </a:t>
            </a:r>
            <a:r>
              <a:rPr dirty="0"/>
              <a:t>к</a:t>
            </a:r>
            <a:r>
              <a:rPr spc="-25" dirty="0"/>
              <a:t> </a:t>
            </a:r>
            <a:r>
              <a:rPr dirty="0"/>
              <a:t>БД</a:t>
            </a:r>
            <a:r>
              <a:rPr spc="-25" dirty="0"/>
              <a:t> </a:t>
            </a:r>
            <a:r>
              <a:rPr spc="-5" dirty="0"/>
              <a:t>ORM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211" y="3165303"/>
            <a:ext cx="5016499" cy="3175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87091" y="2202055"/>
            <a:ext cx="2491248" cy="123960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6939" y="1573276"/>
            <a:ext cx="9946005" cy="175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Для </a:t>
            </a:r>
            <a:r>
              <a:rPr sz="2200" spc="-10" dirty="0">
                <a:latin typeface="Calibri"/>
                <a:cs typeface="Calibri"/>
              </a:rPr>
              <a:t>использования</a:t>
            </a:r>
            <a:r>
              <a:rPr sz="2200" dirty="0">
                <a:latin typeface="Calibri"/>
                <a:cs typeface="Calibri"/>
              </a:rPr>
              <a:t> ORM, </a:t>
            </a:r>
            <a:r>
              <a:rPr sz="2200" spc="-5" dirty="0">
                <a:latin typeface="Calibri"/>
                <a:cs typeface="Calibri"/>
              </a:rPr>
              <a:t>сначала </a:t>
            </a:r>
            <a:r>
              <a:rPr sz="2200" spc="-15" dirty="0">
                <a:latin typeface="Calibri"/>
                <a:cs typeface="Calibri"/>
              </a:rPr>
              <a:t>укажем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подключение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к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БД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2100">
              <a:latin typeface="Calibri"/>
              <a:cs typeface="Calibri"/>
            </a:endParaRPr>
          </a:p>
          <a:p>
            <a:pPr marL="241300" indent="-228600">
              <a:lnSpc>
                <a:spcPts val="242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latin typeface="Calibri"/>
                <a:cs typeface="Calibri"/>
              </a:rPr>
              <a:t>Django</a:t>
            </a:r>
            <a:endParaRPr sz="2200">
              <a:latin typeface="Calibri"/>
              <a:cs typeface="Calibri"/>
            </a:endParaRPr>
          </a:p>
          <a:p>
            <a:pPr marL="8790305" lvl="1" indent="-229235">
              <a:lnSpc>
                <a:spcPts val="2660"/>
              </a:lnSpc>
              <a:buFont typeface="Arial MT"/>
              <a:buChar char="•"/>
              <a:tabLst>
                <a:tab pos="8790940" algn="l"/>
              </a:tabLst>
            </a:pPr>
            <a:r>
              <a:rPr sz="2400" spc="-20" dirty="0">
                <a:latin typeface="Calibri"/>
                <a:cs typeface="Calibri"/>
              </a:rPr>
              <a:t>Go,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gorm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87091" y="3563346"/>
            <a:ext cx="4413731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9069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М</a:t>
            </a:r>
            <a:r>
              <a:rPr spc="5" dirty="0"/>
              <a:t>о</a:t>
            </a:r>
            <a:r>
              <a:rPr dirty="0"/>
              <a:t>де</a:t>
            </a:r>
            <a:r>
              <a:rPr spc="5" dirty="0"/>
              <a:t>л</a:t>
            </a:r>
            <a:r>
              <a:rPr dirty="0"/>
              <a:t>ь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8" y="1652523"/>
            <a:ext cx="523938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15" dirty="0">
                <a:latin typeface="Calibri"/>
                <a:cs typeface="Calibri"/>
              </a:rPr>
              <a:t>Необходимо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создать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классы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- </a:t>
            </a:r>
            <a:r>
              <a:rPr sz="2200" spc="-25" dirty="0">
                <a:latin typeface="Calibri"/>
                <a:cs typeface="Calibri"/>
              </a:rPr>
              <a:t>модели</a:t>
            </a:r>
            <a:r>
              <a:rPr sz="2200" spc="-5" dirty="0">
                <a:latin typeface="Calibri"/>
                <a:cs typeface="Calibri"/>
              </a:rPr>
              <a:t> для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5538" y="1881123"/>
            <a:ext cx="167703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latin typeface="Calibri"/>
                <a:cs typeface="Calibri"/>
              </a:rPr>
              <a:t>наших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таблиц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8" y="2975355"/>
            <a:ext cx="104902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Dja</a:t>
            </a:r>
            <a:r>
              <a:rPr sz="2200" spc="-10" dirty="0">
                <a:latin typeface="Calibri"/>
                <a:cs typeface="Calibri"/>
              </a:rPr>
              <a:t>n</a:t>
            </a:r>
            <a:r>
              <a:rPr sz="2200" spc="-15" dirty="0">
                <a:latin typeface="Calibri"/>
                <a:cs typeface="Calibri"/>
              </a:rPr>
              <a:t>g</a:t>
            </a:r>
            <a:r>
              <a:rPr sz="2200" dirty="0">
                <a:latin typeface="Calibri"/>
                <a:cs typeface="Calibri"/>
              </a:rPr>
              <a:t>o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3459162"/>
            <a:ext cx="5575300" cy="27178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88365" y="1156776"/>
            <a:ext cx="4635500" cy="28829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67106" y="4115307"/>
            <a:ext cx="101409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m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6899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Миграции</a:t>
            </a:r>
            <a:r>
              <a:rPr spc="-65" dirty="0"/>
              <a:t> </a:t>
            </a:r>
            <a:r>
              <a:rPr spc="-5" dirty="0"/>
              <a:t>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661667"/>
            <a:ext cx="9424035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Для создания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таблиц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в </a:t>
            </a:r>
            <a:r>
              <a:rPr sz="2800" spc="-5" dirty="0">
                <a:latin typeface="Calibri"/>
                <a:cs typeface="Calibri"/>
              </a:rPr>
              <a:t>БД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(DDL) </a:t>
            </a:r>
            <a:r>
              <a:rPr sz="2800" dirty="0">
                <a:latin typeface="Calibri"/>
                <a:cs typeface="Calibri"/>
              </a:rPr>
              <a:t>на </a:t>
            </a:r>
            <a:r>
              <a:rPr sz="2800" spc="-5" dirty="0">
                <a:latin typeface="Calibri"/>
                <a:cs typeface="Calibri"/>
              </a:rPr>
              <a:t>основе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классов ORM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нам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требуется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выполнить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миграции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ORM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709" y="3350342"/>
            <a:ext cx="6699955" cy="266582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12940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Миграции</a:t>
            </a:r>
            <a:r>
              <a:rPr spc="-55" dirty="0"/>
              <a:t> </a:t>
            </a:r>
            <a:r>
              <a:rPr spc="-5" dirty="0"/>
              <a:t>Django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489963"/>
            <a:ext cx="10291445" cy="504888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spc="5" dirty="0">
                <a:solidFill>
                  <a:srgbClr val="222222"/>
                </a:solidFill>
                <a:latin typeface="Roboto"/>
                <a:cs typeface="Roboto"/>
              </a:rPr>
              <a:t>Внесение</a:t>
            </a:r>
            <a:r>
              <a:rPr sz="2400" spc="-1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400" spc="5" dirty="0">
                <a:solidFill>
                  <a:srgbClr val="222222"/>
                </a:solidFill>
                <a:latin typeface="Roboto"/>
                <a:cs typeface="Roboto"/>
              </a:rPr>
              <a:t>изменений</a:t>
            </a:r>
            <a:r>
              <a:rPr sz="2400" spc="-5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400" spc="5" dirty="0">
                <a:solidFill>
                  <a:srgbClr val="222222"/>
                </a:solidFill>
                <a:latin typeface="Roboto"/>
                <a:cs typeface="Roboto"/>
              </a:rPr>
              <a:t>в</a:t>
            </a:r>
            <a:r>
              <a:rPr sz="2400" spc="-5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222222"/>
                </a:solidFill>
                <a:latin typeface="Roboto"/>
                <a:cs typeface="Roboto"/>
              </a:rPr>
              <a:t>модель:</a:t>
            </a:r>
            <a:endParaRPr sz="2400">
              <a:latin typeface="Roboto"/>
              <a:cs typeface="Roboto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5" dirty="0">
                <a:solidFill>
                  <a:srgbClr val="222222"/>
                </a:solidFill>
                <a:latin typeface="Roboto"/>
                <a:cs typeface="Roboto"/>
              </a:rPr>
              <a:t>Изменение</a:t>
            </a:r>
            <a:r>
              <a:rPr sz="2400" spc="-5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400" spc="-15" dirty="0">
                <a:solidFill>
                  <a:srgbClr val="222222"/>
                </a:solidFill>
                <a:latin typeface="Roboto"/>
                <a:cs typeface="Roboto"/>
              </a:rPr>
              <a:t>модели</a:t>
            </a:r>
            <a:r>
              <a:rPr sz="2400" spc="-5" dirty="0">
                <a:solidFill>
                  <a:srgbClr val="222222"/>
                </a:solidFill>
                <a:latin typeface="Roboto"/>
                <a:cs typeface="Roboto"/>
              </a:rPr>
              <a:t> (</a:t>
            </a:r>
            <a:r>
              <a:rPr sz="2400" spc="-5" dirty="0">
                <a:solidFill>
                  <a:srgbClr val="222222"/>
                </a:solidFill>
                <a:latin typeface="Calibri"/>
                <a:cs typeface="Calibri"/>
              </a:rPr>
              <a:t>models.py</a:t>
            </a:r>
            <a:r>
              <a:rPr sz="2400" spc="-5" dirty="0">
                <a:solidFill>
                  <a:srgbClr val="222222"/>
                </a:solidFill>
                <a:latin typeface="Roboto"/>
                <a:cs typeface="Roboto"/>
              </a:rPr>
              <a:t>).</a:t>
            </a:r>
            <a:endParaRPr sz="2400">
              <a:latin typeface="Roboto"/>
              <a:cs typeface="Roboto"/>
            </a:endParaRPr>
          </a:p>
          <a:p>
            <a:pPr marL="241300" marR="779145" indent="-228600">
              <a:lnSpc>
                <a:spcPts val="259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5" dirty="0">
                <a:solidFill>
                  <a:srgbClr val="222222"/>
                </a:solidFill>
                <a:latin typeface="Roboto"/>
                <a:cs typeface="Roboto"/>
              </a:rPr>
              <a:t>Запуск</a:t>
            </a:r>
            <a:r>
              <a:rPr sz="2400" spc="1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222222"/>
                </a:solidFill>
                <a:latin typeface="Roboto"/>
                <a:cs typeface="Roboto"/>
              </a:rPr>
              <a:t>команды</a:t>
            </a:r>
            <a:r>
              <a:rPr sz="240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222222"/>
                </a:solidFill>
                <a:latin typeface="Roboto"/>
                <a:cs typeface="Roboto"/>
              </a:rPr>
              <a:t>python</a:t>
            </a:r>
            <a:r>
              <a:rPr sz="2400" spc="5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222222"/>
                </a:solidFill>
                <a:latin typeface="Roboto"/>
                <a:cs typeface="Roboto"/>
              </a:rPr>
              <a:t>manage.py</a:t>
            </a:r>
            <a:r>
              <a:rPr sz="2400" spc="5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400" spc="-5" dirty="0">
                <a:solidFill>
                  <a:srgbClr val="222222"/>
                </a:solidFill>
                <a:latin typeface="Roboto"/>
                <a:cs typeface="Roboto"/>
              </a:rPr>
              <a:t>makemigíations</a:t>
            </a:r>
            <a:r>
              <a:rPr sz="240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222222"/>
                </a:solidFill>
                <a:latin typeface="Roboto"/>
                <a:cs typeface="Roboto"/>
              </a:rPr>
              <a:t>для</a:t>
            </a:r>
            <a:r>
              <a:rPr sz="2400" spc="5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222222"/>
                </a:solidFill>
                <a:latin typeface="Roboto"/>
                <a:cs typeface="Roboto"/>
              </a:rPr>
              <a:t>создания </a:t>
            </a:r>
            <a:r>
              <a:rPr sz="2400" spc="-58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400" dirty="0">
                <a:solidFill>
                  <a:srgbClr val="222222"/>
                </a:solidFill>
                <a:latin typeface="Roboto"/>
                <a:cs typeface="Roboto"/>
              </a:rPr>
              <a:t>миграций </a:t>
            </a:r>
            <a:r>
              <a:rPr sz="2400" spc="-45" dirty="0">
                <a:solidFill>
                  <a:srgbClr val="222222"/>
                </a:solidFill>
                <a:latin typeface="Roboto"/>
                <a:cs typeface="Roboto"/>
              </a:rPr>
              <a:t>этих</a:t>
            </a:r>
            <a:r>
              <a:rPr sz="2400" spc="-5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400" spc="5" dirty="0">
                <a:solidFill>
                  <a:srgbClr val="222222"/>
                </a:solidFill>
                <a:latin typeface="Roboto"/>
                <a:cs typeface="Roboto"/>
              </a:rPr>
              <a:t>изменений</a:t>
            </a:r>
            <a:endParaRPr sz="2400">
              <a:latin typeface="Roboto"/>
              <a:cs typeface="Roboto"/>
            </a:endParaRPr>
          </a:p>
          <a:p>
            <a:pPr marL="241300" marR="5080" indent="-228600">
              <a:lnSpc>
                <a:spcPts val="262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5" dirty="0">
                <a:solidFill>
                  <a:srgbClr val="222222"/>
                </a:solidFill>
                <a:latin typeface="Roboto"/>
                <a:cs typeface="Roboto"/>
              </a:rPr>
              <a:t>Выполнение</a:t>
            </a:r>
            <a:r>
              <a:rPr sz="2400" spc="1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222222"/>
                </a:solidFill>
                <a:latin typeface="Roboto"/>
                <a:cs typeface="Roboto"/>
              </a:rPr>
              <a:t>команды</a:t>
            </a:r>
            <a:r>
              <a:rPr sz="2400" spc="1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400" spc="-40" dirty="0">
                <a:solidFill>
                  <a:srgbClr val="222222"/>
                </a:solidFill>
                <a:latin typeface="Roboto"/>
                <a:cs typeface="Roboto"/>
              </a:rPr>
              <a:t>python</a:t>
            </a:r>
            <a:r>
              <a:rPr sz="2400" spc="1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400" spc="-25" dirty="0">
                <a:solidFill>
                  <a:srgbClr val="222222"/>
                </a:solidFill>
                <a:latin typeface="Roboto"/>
                <a:cs typeface="Roboto"/>
              </a:rPr>
              <a:t>manage.py</a:t>
            </a:r>
            <a:r>
              <a:rPr sz="2400" spc="10" dirty="0">
                <a:solidFill>
                  <a:srgbClr val="222222"/>
                </a:solidFill>
                <a:latin typeface="Roboto"/>
                <a:cs typeface="Roboto"/>
              </a:rPr>
              <a:t> migíate </a:t>
            </a:r>
            <a:r>
              <a:rPr sz="2400" spc="-20" dirty="0">
                <a:solidFill>
                  <a:srgbClr val="222222"/>
                </a:solidFill>
                <a:latin typeface="Roboto"/>
                <a:cs typeface="Roboto"/>
              </a:rPr>
              <a:t>для</a:t>
            </a:r>
            <a:r>
              <a:rPr sz="2400" spc="1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400" spc="5" dirty="0">
                <a:solidFill>
                  <a:srgbClr val="222222"/>
                </a:solidFill>
                <a:latin typeface="Roboto"/>
                <a:cs typeface="Roboto"/>
              </a:rPr>
              <a:t>применения</a:t>
            </a:r>
            <a:r>
              <a:rPr sz="2400" spc="1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400" spc="-45" dirty="0">
                <a:solidFill>
                  <a:srgbClr val="222222"/>
                </a:solidFill>
                <a:latin typeface="Roboto"/>
                <a:cs typeface="Roboto"/>
              </a:rPr>
              <a:t>этих </a:t>
            </a:r>
            <a:r>
              <a:rPr sz="2400" spc="-58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400" spc="5" dirty="0">
                <a:solidFill>
                  <a:srgbClr val="222222"/>
                </a:solidFill>
                <a:latin typeface="Roboto"/>
                <a:cs typeface="Roboto"/>
              </a:rPr>
              <a:t>изменений</a:t>
            </a:r>
            <a:r>
              <a:rPr sz="240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400" spc="5" dirty="0">
                <a:solidFill>
                  <a:srgbClr val="222222"/>
                </a:solidFill>
                <a:latin typeface="Roboto"/>
                <a:cs typeface="Roboto"/>
              </a:rPr>
              <a:t>в </a:t>
            </a:r>
            <a:r>
              <a:rPr sz="2400" spc="-25" dirty="0">
                <a:solidFill>
                  <a:srgbClr val="222222"/>
                </a:solidFill>
                <a:latin typeface="Roboto"/>
                <a:cs typeface="Roboto"/>
              </a:rPr>
              <a:t>базе</a:t>
            </a:r>
            <a:r>
              <a:rPr sz="2400" spc="5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400" spc="-20" dirty="0">
                <a:solidFill>
                  <a:srgbClr val="222222"/>
                </a:solidFill>
                <a:latin typeface="Roboto"/>
                <a:cs typeface="Roboto"/>
              </a:rPr>
              <a:t>данных.</a:t>
            </a:r>
            <a:endParaRPr sz="2400">
              <a:latin typeface="Roboto"/>
              <a:cs typeface="Roboto"/>
            </a:endParaRPr>
          </a:p>
          <a:p>
            <a:pPr marL="241300" indent="-228600">
              <a:lnSpc>
                <a:spcPct val="100000"/>
              </a:lnSpc>
              <a:spcBef>
                <a:spcPts val="2014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dirty="0">
                <a:solidFill>
                  <a:srgbClr val="000080"/>
                </a:solidFill>
                <a:latin typeface="Calibri"/>
                <a:cs typeface="Calibri"/>
              </a:rPr>
              <a:t>$</a:t>
            </a:r>
            <a:r>
              <a:rPr sz="2400" b="1" spc="-2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python</a:t>
            </a:r>
            <a:r>
              <a:rPr sz="2400" spc="-10" dirty="0">
                <a:latin typeface="Calibri"/>
                <a:cs typeface="Calibri"/>
              </a:rPr>
              <a:t> manage.py </a:t>
            </a:r>
            <a:r>
              <a:rPr sz="2400" spc="-20" dirty="0">
                <a:latin typeface="Calibri"/>
                <a:cs typeface="Calibri"/>
              </a:rPr>
              <a:t>migrate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830"/>
              </a:lnSpc>
              <a:spcBef>
                <a:spcPts val="434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10" dirty="0">
                <a:solidFill>
                  <a:srgbClr val="808080"/>
                </a:solidFill>
                <a:latin typeface="Calibri"/>
                <a:cs typeface="Calibri"/>
              </a:rPr>
              <a:t>Operations</a:t>
            </a:r>
            <a:r>
              <a:rPr sz="2400" spc="-3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08080"/>
                </a:solidFill>
                <a:latin typeface="Calibri"/>
                <a:cs typeface="Calibri"/>
              </a:rPr>
              <a:t>perform: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830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808080"/>
                </a:solidFill>
                <a:latin typeface="Calibri"/>
                <a:cs typeface="Calibri"/>
              </a:rPr>
              <a:t>Apply all </a:t>
            </a:r>
            <a:r>
              <a:rPr sz="2400" spc="-10" dirty="0">
                <a:solidFill>
                  <a:srgbClr val="808080"/>
                </a:solidFill>
                <a:latin typeface="Calibri"/>
                <a:cs typeface="Calibri"/>
              </a:rPr>
              <a:t>migrations:</a:t>
            </a:r>
            <a:r>
              <a:rPr sz="2400" spc="-5" dirty="0">
                <a:solidFill>
                  <a:srgbClr val="808080"/>
                </a:solidFill>
                <a:latin typeface="Calibri"/>
                <a:cs typeface="Calibri"/>
              </a:rPr>
              <a:t> admin,</a:t>
            </a:r>
            <a:r>
              <a:rPr sz="240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08080"/>
                </a:solidFill>
                <a:latin typeface="Calibri"/>
                <a:cs typeface="Calibri"/>
              </a:rPr>
              <a:t>auth,</a:t>
            </a:r>
            <a:r>
              <a:rPr sz="240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808080"/>
                </a:solidFill>
                <a:latin typeface="Calibri"/>
                <a:cs typeface="Calibri"/>
              </a:rPr>
              <a:t>contenttypes,</a:t>
            </a:r>
            <a:r>
              <a:rPr sz="2400" spc="-5" dirty="0">
                <a:solidFill>
                  <a:srgbClr val="808080"/>
                </a:solidFill>
                <a:latin typeface="Calibri"/>
                <a:cs typeface="Calibri"/>
              </a:rPr>
              <a:t> polls,</a:t>
            </a:r>
            <a:r>
              <a:rPr sz="240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08080"/>
                </a:solidFill>
                <a:latin typeface="Calibri"/>
                <a:cs typeface="Calibri"/>
              </a:rPr>
              <a:t>sessions</a:t>
            </a:r>
            <a:endParaRPr sz="2400">
              <a:latin typeface="Calibri"/>
              <a:cs typeface="Calibri"/>
            </a:endParaRPr>
          </a:p>
          <a:p>
            <a:pPr marL="241300" indent="-228600">
              <a:lnSpc>
                <a:spcPts val="283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spc="-5" dirty="0">
                <a:solidFill>
                  <a:srgbClr val="808080"/>
                </a:solidFill>
                <a:latin typeface="Calibri"/>
                <a:cs typeface="Calibri"/>
              </a:rPr>
              <a:t>Running</a:t>
            </a:r>
            <a:r>
              <a:rPr sz="2400" spc="-4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808080"/>
                </a:solidFill>
                <a:latin typeface="Calibri"/>
                <a:cs typeface="Calibri"/>
              </a:rPr>
              <a:t>migrations: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795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808080"/>
                </a:solidFill>
                <a:latin typeface="Calibri"/>
                <a:cs typeface="Calibri"/>
              </a:rPr>
              <a:t>Rendering</a:t>
            </a:r>
            <a:r>
              <a:rPr sz="2400" spc="-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08080"/>
                </a:solidFill>
                <a:latin typeface="Calibri"/>
                <a:cs typeface="Calibri"/>
              </a:rPr>
              <a:t>model</a:t>
            </a:r>
            <a:r>
              <a:rPr sz="2400" spc="-15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808080"/>
                </a:solidFill>
                <a:latin typeface="Calibri"/>
                <a:cs typeface="Calibri"/>
              </a:rPr>
              <a:t>states... </a:t>
            </a:r>
            <a:r>
              <a:rPr sz="2400" spc="-5" dirty="0">
                <a:solidFill>
                  <a:srgbClr val="808080"/>
                </a:solidFill>
                <a:latin typeface="Calibri"/>
                <a:cs typeface="Calibri"/>
              </a:rPr>
              <a:t>DONE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ts val="2845"/>
              </a:lnSpc>
              <a:buFont typeface="Arial MT"/>
              <a:buChar char="•"/>
              <a:tabLst>
                <a:tab pos="698500" algn="l"/>
              </a:tabLst>
            </a:pPr>
            <a:r>
              <a:rPr sz="2400" spc="-5" dirty="0">
                <a:solidFill>
                  <a:srgbClr val="808080"/>
                </a:solidFill>
                <a:latin typeface="Calibri"/>
                <a:cs typeface="Calibri"/>
              </a:rPr>
              <a:t>Applying</a:t>
            </a:r>
            <a:r>
              <a:rPr sz="2400" spc="-3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08080"/>
                </a:solidFill>
                <a:latin typeface="Calibri"/>
                <a:cs typeface="Calibri"/>
              </a:rPr>
              <a:t>polls.0001_initial...</a:t>
            </a:r>
            <a:r>
              <a:rPr sz="2400" spc="-30" dirty="0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808080"/>
                </a:solidFill>
                <a:latin typeface="Calibri"/>
                <a:cs typeface="Calibri"/>
              </a:rPr>
              <a:t>OK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21151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</a:t>
            </a:r>
            <a:r>
              <a:rPr spc="-5" dirty="0"/>
              <a:t>u</a:t>
            </a:r>
            <a:r>
              <a:rPr dirty="0"/>
              <a:t>e</a:t>
            </a:r>
            <a:r>
              <a:rPr spc="15" dirty="0"/>
              <a:t>r</a:t>
            </a:r>
            <a:r>
              <a:rPr spc="-5" dirty="0"/>
              <a:t>yS</a:t>
            </a:r>
            <a:r>
              <a:rPr spc="-20" dirty="0"/>
              <a:t>e</a:t>
            </a:r>
            <a:r>
              <a:rPr dirty="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779"/>
            <a:ext cx="8675370" cy="833119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Для </a:t>
            </a:r>
            <a:r>
              <a:rPr sz="2800" spc="-10" dirty="0">
                <a:latin typeface="Calibri"/>
                <a:cs typeface="Calibri"/>
              </a:rPr>
              <a:t>добавления/редактирования/удаления </a:t>
            </a:r>
            <a:r>
              <a:rPr sz="2800" spc="-5" dirty="0">
                <a:latin typeface="Calibri"/>
                <a:cs typeface="Calibri"/>
              </a:rPr>
              <a:t>или просто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получения</a:t>
            </a:r>
            <a:r>
              <a:rPr sz="2800" spc="-5" dirty="0">
                <a:latin typeface="Calibri"/>
                <a:cs typeface="Calibri"/>
              </a:rPr>
              <a:t> данных из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БД </a:t>
            </a:r>
            <a:r>
              <a:rPr sz="2800" dirty="0">
                <a:latin typeface="Calibri"/>
                <a:cs typeface="Calibri"/>
              </a:rPr>
              <a:t>(DМL) </a:t>
            </a:r>
            <a:r>
              <a:rPr sz="2800" spc="-5" dirty="0">
                <a:latin typeface="Calibri"/>
                <a:cs typeface="Calibri"/>
              </a:rPr>
              <a:t>нам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требуется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QuerySet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2922076"/>
            <a:ext cx="5156200" cy="20955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05430" y="3890771"/>
            <a:ext cx="6055995" cy="2726055"/>
          </a:xfrm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7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Django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000" b="1" dirty="0">
                <a:solidFill>
                  <a:srgbClr val="000080"/>
                </a:solidFill>
                <a:latin typeface="Calibri"/>
                <a:cs typeface="Calibri"/>
              </a:rPr>
              <a:t>&gt;&gt;&gt;</a:t>
            </a:r>
            <a:r>
              <a:rPr sz="2000" b="1" spc="-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008000"/>
                </a:solidFill>
                <a:latin typeface="Calibri"/>
                <a:cs typeface="Calibri"/>
              </a:rPr>
              <a:t>from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0000FF"/>
                </a:solidFill>
                <a:latin typeface="Calibri"/>
                <a:cs typeface="Calibri"/>
              </a:rPr>
              <a:t>blog.models </a:t>
            </a:r>
            <a:r>
              <a:rPr sz="2000" b="1" spc="-5" dirty="0">
                <a:solidFill>
                  <a:srgbClr val="008000"/>
                </a:solidFill>
                <a:latin typeface="Calibri"/>
                <a:cs typeface="Calibri"/>
              </a:rPr>
              <a:t>import</a:t>
            </a:r>
            <a:r>
              <a:rPr sz="2000" b="1" spc="-20" dirty="0">
                <a:solidFill>
                  <a:srgbClr val="008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Blog,</a:t>
            </a:r>
            <a:r>
              <a:rPr sz="2000" spc="-5" dirty="0">
                <a:latin typeface="Calibri"/>
                <a:cs typeface="Calibri"/>
              </a:rPr>
              <a:t> Entry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000" b="1" dirty="0">
                <a:solidFill>
                  <a:srgbClr val="000080"/>
                </a:solidFill>
                <a:latin typeface="Calibri"/>
                <a:cs typeface="Calibri"/>
              </a:rPr>
              <a:t>&gt;&gt;&gt;</a:t>
            </a:r>
            <a:r>
              <a:rPr sz="2000" b="1" spc="-1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entry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66666"/>
                </a:solidFill>
                <a:latin typeface="Calibri"/>
                <a:cs typeface="Calibri"/>
              </a:rPr>
              <a:t>=</a:t>
            </a:r>
            <a:r>
              <a:rPr sz="2000" spc="-5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Entry</a:t>
            </a:r>
            <a:r>
              <a:rPr sz="2000" spc="-10" dirty="0">
                <a:solidFill>
                  <a:srgbClr val="666666"/>
                </a:solidFill>
                <a:latin typeface="Calibri"/>
                <a:cs typeface="Calibri"/>
              </a:rPr>
              <a:t>.</a:t>
            </a:r>
            <a:r>
              <a:rPr sz="2000" spc="-10" dirty="0">
                <a:latin typeface="Calibri"/>
                <a:cs typeface="Calibri"/>
              </a:rPr>
              <a:t>objects</a:t>
            </a:r>
            <a:r>
              <a:rPr sz="2000" spc="-10" dirty="0">
                <a:solidFill>
                  <a:srgbClr val="666666"/>
                </a:solidFill>
                <a:latin typeface="Calibri"/>
                <a:cs typeface="Calibri"/>
              </a:rPr>
              <a:t>.</a:t>
            </a:r>
            <a:r>
              <a:rPr sz="2000" spc="-10" dirty="0">
                <a:latin typeface="Calibri"/>
                <a:cs typeface="Calibri"/>
              </a:rPr>
              <a:t>get(pk</a:t>
            </a:r>
            <a:r>
              <a:rPr sz="2000" spc="-10" dirty="0">
                <a:solidFill>
                  <a:srgbClr val="666666"/>
                </a:solidFill>
                <a:latin typeface="Calibri"/>
                <a:cs typeface="Calibri"/>
              </a:rPr>
              <a:t>=1</a:t>
            </a:r>
            <a:r>
              <a:rPr sz="2000" spc="-1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2000" b="1" dirty="0">
                <a:solidFill>
                  <a:srgbClr val="000080"/>
                </a:solidFill>
                <a:latin typeface="Calibri"/>
                <a:cs typeface="Calibri"/>
              </a:rPr>
              <a:t>&gt;&gt;&gt;</a:t>
            </a:r>
            <a:r>
              <a:rPr sz="2000" b="1" spc="10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cheese_blog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66666"/>
                </a:solidFill>
                <a:latin typeface="Calibri"/>
                <a:cs typeface="Calibri"/>
              </a:rPr>
              <a:t>=</a:t>
            </a:r>
            <a:r>
              <a:rPr sz="2000" spc="10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Blog</a:t>
            </a:r>
            <a:r>
              <a:rPr sz="2000" spc="-5" dirty="0">
                <a:solidFill>
                  <a:srgbClr val="666666"/>
                </a:solidFill>
                <a:latin typeface="Calibri"/>
                <a:cs typeface="Calibri"/>
              </a:rPr>
              <a:t>.</a:t>
            </a:r>
            <a:r>
              <a:rPr sz="2000" spc="-5" dirty="0">
                <a:latin typeface="Calibri"/>
                <a:cs typeface="Calibri"/>
              </a:rPr>
              <a:t>objects</a:t>
            </a:r>
            <a:r>
              <a:rPr sz="2000" spc="-5" dirty="0">
                <a:solidFill>
                  <a:srgbClr val="666666"/>
                </a:solidFill>
                <a:latin typeface="Calibri"/>
                <a:cs typeface="Calibri"/>
              </a:rPr>
              <a:t>.</a:t>
            </a:r>
            <a:r>
              <a:rPr sz="2000" spc="-5" dirty="0">
                <a:latin typeface="Calibri"/>
                <a:cs typeface="Calibri"/>
              </a:rPr>
              <a:t>get(name</a:t>
            </a:r>
            <a:r>
              <a:rPr sz="2000" spc="-5" dirty="0">
                <a:solidFill>
                  <a:srgbClr val="666666"/>
                </a:solidFill>
                <a:latin typeface="Calibri"/>
                <a:cs typeface="Calibri"/>
              </a:rPr>
              <a:t>=</a:t>
            </a:r>
            <a:r>
              <a:rPr sz="2000" spc="-5" dirty="0">
                <a:solidFill>
                  <a:srgbClr val="BA2121"/>
                </a:solidFill>
                <a:latin typeface="Calibri"/>
                <a:cs typeface="Calibri"/>
              </a:rPr>
              <a:t>"Cheddar</a:t>
            </a:r>
            <a:r>
              <a:rPr sz="2000" spc="10" dirty="0">
                <a:solidFill>
                  <a:srgbClr val="BA2121"/>
                </a:solidFill>
                <a:latin typeface="Calibri"/>
                <a:cs typeface="Calibri"/>
              </a:rPr>
              <a:t> </a:t>
            </a:r>
            <a:r>
              <a:rPr sz="2000" spc="-30" dirty="0">
                <a:solidFill>
                  <a:srgbClr val="BA2121"/>
                </a:solidFill>
                <a:latin typeface="Calibri"/>
                <a:cs typeface="Calibri"/>
              </a:rPr>
              <a:t>Talk"</a:t>
            </a:r>
            <a:r>
              <a:rPr sz="2000" spc="-3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000" b="1" dirty="0">
                <a:solidFill>
                  <a:srgbClr val="000080"/>
                </a:solidFill>
                <a:latin typeface="Calibri"/>
                <a:cs typeface="Calibri"/>
              </a:rPr>
              <a:t>&gt;&gt;&gt;</a:t>
            </a:r>
            <a:r>
              <a:rPr sz="2000" b="1" spc="-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entry</a:t>
            </a:r>
            <a:r>
              <a:rPr sz="2000" spc="-20" dirty="0">
                <a:solidFill>
                  <a:srgbClr val="666666"/>
                </a:solidFill>
                <a:latin typeface="Calibri"/>
                <a:cs typeface="Calibri"/>
              </a:rPr>
              <a:t>.</a:t>
            </a:r>
            <a:r>
              <a:rPr sz="2000" spc="-20" dirty="0">
                <a:latin typeface="Calibri"/>
                <a:cs typeface="Calibri"/>
              </a:rPr>
              <a:t>blog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666666"/>
                </a:solidFill>
                <a:latin typeface="Calibri"/>
                <a:cs typeface="Calibri"/>
              </a:rPr>
              <a:t>=</a:t>
            </a:r>
            <a:r>
              <a:rPr sz="2000" spc="-5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cheese_blog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000" b="1" dirty="0">
                <a:solidFill>
                  <a:srgbClr val="000080"/>
                </a:solidFill>
                <a:latin typeface="Calibri"/>
                <a:cs typeface="Calibri"/>
              </a:rPr>
              <a:t>&gt;&gt;&gt;</a:t>
            </a:r>
            <a:r>
              <a:rPr sz="2000" b="1" spc="-25" dirty="0">
                <a:solidFill>
                  <a:srgbClr val="00008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entry</a:t>
            </a:r>
            <a:r>
              <a:rPr sz="2000" spc="-20" dirty="0">
                <a:solidFill>
                  <a:srgbClr val="666666"/>
                </a:solidFill>
                <a:latin typeface="Calibri"/>
                <a:cs typeface="Calibri"/>
              </a:rPr>
              <a:t>.</a:t>
            </a:r>
            <a:r>
              <a:rPr sz="2000" spc="-20" dirty="0">
                <a:latin typeface="Calibri"/>
                <a:cs typeface="Calibri"/>
              </a:rPr>
              <a:t>save()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09985" y="5093715"/>
            <a:ext cx="6654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Go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Рецепты</a:t>
            </a:r>
            <a:r>
              <a:rPr spc="-35" dirty="0"/>
              <a:t> </a:t>
            </a:r>
            <a:r>
              <a:rPr spc="-5" dirty="0"/>
              <a:t>Django</a:t>
            </a:r>
            <a:r>
              <a:rPr spc="-25" dirty="0"/>
              <a:t> </a:t>
            </a:r>
            <a:r>
              <a:rPr spc="-10" dirty="0"/>
              <a:t>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245108"/>
            <a:ext cx="10915650" cy="108966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Clr>
                <a:srgbClr val="222222"/>
              </a:buClr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u="sng" spc="-2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Roboto"/>
                <a:cs typeface="Roboto"/>
              </a:rPr>
              <a:t>https://django.fun/íu/docs/django-oím-cookbook/2.0/</a:t>
            </a:r>
            <a:endParaRPr sz="2000">
              <a:latin typeface="Roboto"/>
              <a:cs typeface="Roboto"/>
            </a:endParaRPr>
          </a:p>
          <a:p>
            <a:pPr marL="241300" indent="-228600">
              <a:lnSpc>
                <a:spcPts val="2290"/>
              </a:lnSpc>
              <a:spcBef>
                <a:spcPts val="6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15" dirty="0">
                <a:solidFill>
                  <a:srgbClr val="222222"/>
                </a:solidFill>
                <a:latin typeface="Roboto"/>
                <a:cs typeface="Roboto"/>
              </a:rPr>
              <a:t>WHERE</a:t>
            </a:r>
            <a:r>
              <a:rPr sz="2000" spc="5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222222"/>
                </a:solidFill>
                <a:latin typeface="Roboto"/>
                <a:cs typeface="Roboto"/>
              </a:rPr>
              <a:t>AND:</a:t>
            </a:r>
            <a:r>
              <a:rPr sz="2000" spc="1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222222"/>
                </a:solidFill>
                <a:latin typeface="Roboto"/>
                <a:cs typeface="Roboto"/>
              </a:rPr>
              <a:t>Допустим,</a:t>
            </a:r>
            <a:r>
              <a:rPr sz="200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000" spc="-15" dirty="0">
                <a:solidFill>
                  <a:srgbClr val="222222"/>
                </a:solidFill>
                <a:latin typeface="Roboto"/>
                <a:cs typeface="Roboto"/>
              </a:rPr>
              <a:t>вы</a:t>
            </a:r>
            <a:r>
              <a:rPr sz="2000" spc="5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000" spc="-40" dirty="0">
                <a:solidFill>
                  <a:srgbClr val="222222"/>
                </a:solidFill>
                <a:latin typeface="Roboto"/>
                <a:cs typeface="Roboto"/>
              </a:rPr>
              <a:t>хотите</a:t>
            </a:r>
            <a:r>
              <a:rPr sz="2000" spc="5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222222"/>
                </a:solidFill>
                <a:latin typeface="Roboto"/>
                <a:cs typeface="Roboto"/>
              </a:rPr>
              <a:t>найти</a:t>
            </a:r>
            <a:r>
              <a:rPr sz="200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222222"/>
                </a:solidFill>
                <a:latin typeface="Roboto"/>
                <a:cs typeface="Roboto"/>
              </a:rPr>
              <a:t>пользователей,</a:t>
            </a:r>
            <a:r>
              <a:rPr sz="2000" spc="15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000" spc="-60" dirty="0">
                <a:solidFill>
                  <a:srgbClr val="222222"/>
                </a:solidFill>
                <a:latin typeface="Roboto"/>
                <a:cs typeface="Roboto"/>
              </a:rPr>
              <a:t>у</a:t>
            </a:r>
            <a:r>
              <a:rPr sz="2000" spc="1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000" spc="-30" dirty="0">
                <a:solidFill>
                  <a:srgbClr val="222222"/>
                </a:solidFill>
                <a:latin typeface="Roboto"/>
                <a:cs typeface="Roboto"/>
              </a:rPr>
              <a:t>которых</a:t>
            </a:r>
            <a:r>
              <a:rPr sz="2000" spc="5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latin typeface="Calibri"/>
                <a:cs typeface="Calibri"/>
              </a:rPr>
              <a:t>ﬁrstname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22222"/>
                </a:solidFill>
                <a:latin typeface="Roboto"/>
                <a:cs typeface="Roboto"/>
              </a:rPr>
              <a:t>начинается</a:t>
            </a:r>
            <a:r>
              <a:rPr sz="2000" spc="1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000" dirty="0">
                <a:solidFill>
                  <a:srgbClr val="222222"/>
                </a:solidFill>
                <a:latin typeface="Roboto"/>
                <a:cs typeface="Roboto"/>
              </a:rPr>
              <a:t>с</a:t>
            </a:r>
            <a:endParaRPr sz="2000">
              <a:latin typeface="Roboto"/>
              <a:cs typeface="Roboto"/>
            </a:endParaRPr>
          </a:p>
          <a:p>
            <a:pPr marL="241300">
              <a:lnSpc>
                <a:spcPts val="2290"/>
              </a:lnSpc>
            </a:pPr>
            <a:r>
              <a:rPr sz="2000" spc="-55" dirty="0">
                <a:solidFill>
                  <a:srgbClr val="222222"/>
                </a:solidFill>
                <a:latin typeface="Roboto"/>
                <a:cs typeface="Roboto"/>
              </a:rPr>
              <a:t>„R“</a:t>
            </a:r>
            <a:r>
              <a:rPr sz="2000" spc="-5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000" spc="20" dirty="0">
                <a:solidFill>
                  <a:srgbClr val="222222"/>
                </a:solidFill>
                <a:latin typeface="Roboto"/>
                <a:cs typeface="Roboto"/>
              </a:rPr>
              <a:t>И</a:t>
            </a:r>
            <a:r>
              <a:rPr sz="2000" spc="-5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000" spc="-5" dirty="0">
                <a:latin typeface="Calibri"/>
                <a:cs typeface="Calibri"/>
              </a:rPr>
              <a:t>last_name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22222"/>
                </a:solidFill>
                <a:latin typeface="Roboto"/>
                <a:cs typeface="Roboto"/>
              </a:rPr>
              <a:t>начинается</a:t>
            </a:r>
            <a:r>
              <a:rPr sz="2000" dirty="0">
                <a:solidFill>
                  <a:srgbClr val="222222"/>
                </a:solidFill>
                <a:latin typeface="Roboto"/>
                <a:cs typeface="Roboto"/>
              </a:rPr>
              <a:t> с</a:t>
            </a:r>
            <a:r>
              <a:rPr sz="2000" spc="-5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000" spc="-50" dirty="0">
                <a:solidFill>
                  <a:srgbClr val="222222"/>
                </a:solidFill>
                <a:latin typeface="Roboto"/>
                <a:cs typeface="Roboto"/>
              </a:rPr>
              <a:t>„D“.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405884"/>
            <a:ext cx="10747375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305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solidFill>
                  <a:srgbClr val="222222"/>
                </a:solidFill>
                <a:latin typeface="Roboto"/>
                <a:cs typeface="Roboto"/>
              </a:rPr>
              <a:t>UNION:</a:t>
            </a:r>
            <a:r>
              <a:rPr sz="200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222222"/>
                </a:solidFill>
                <a:latin typeface="Roboto"/>
                <a:cs typeface="Roboto"/>
              </a:rPr>
              <a:t>Поскольку</a:t>
            </a:r>
            <a:r>
              <a:rPr sz="200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latin typeface="Calibri"/>
                <a:cs typeface="Calibri"/>
              </a:rPr>
              <a:t>Hero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222222"/>
                </a:solidFill>
                <a:latin typeface="Roboto"/>
                <a:cs typeface="Roboto"/>
              </a:rPr>
              <a:t>и</a:t>
            </a:r>
            <a:r>
              <a:rPr sz="2000" spc="-1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000" dirty="0">
                <a:latin typeface="Calibri"/>
                <a:cs typeface="Calibri"/>
              </a:rPr>
              <a:t>Villain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222222"/>
                </a:solidFill>
                <a:latin typeface="Roboto"/>
                <a:cs typeface="Roboto"/>
              </a:rPr>
              <a:t>оба </a:t>
            </a:r>
            <a:r>
              <a:rPr sz="2000" spc="-10" dirty="0">
                <a:solidFill>
                  <a:srgbClr val="222222"/>
                </a:solidFill>
                <a:latin typeface="Roboto"/>
                <a:cs typeface="Roboto"/>
              </a:rPr>
              <a:t>имеют</a:t>
            </a:r>
            <a:r>
              <a:rPr sz="200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000" spc="-5" dirty="0">
                <a:latin typeface="Calibri"/>
                <a:cs typeface="Calibri"/>
              </a:rPr>
              <a:t>name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15" dirty="0">
                <a:solidFill>
                  <a:srgbClr val="222222"/>
                </a:solidFill>
                <a:latin typeface="Roboto"/>
                <a:cs typeface="Roboto"/>
              </a:rPr>
              <a:t>и</a:t>
            </a:r>
            <a:r>
              <a:rPr sz="2000" spc="-5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000" spc="-5" dirty="0">
                <a:latin typeface="Calibri"/>
                <a:cs typeface="Calibri"/>
              </a:rPr>
              <a:t>gender</a:t>
            </a:r>
            <a:r>
              <a:rPr sz="2000" spc="-5" dirty="0">
                <a:solidFill>
                  <a:srgbClr val="222222"/>
                </a:solidFill>
                <a:latin typeface="Roboto"/>
                <a:cs typeface="Roboto"/>
              </a:rPr>
              <a:t>,</a:t>
            </a:r>
            <a:r>
              <a:rPr sz="2000" spc="-1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000" spc="10" dirty="0">
                <a:solidFill>
                  <a:srgbClr val="222222"/>
                </a:solidFill>
                <a:latin typeface="Roboto"/>
                <a:cs typeface="Roboto"/>
              </a:rPr>
              <a:t>можем</a:t>
            </a:r>
            <a:endParaRPr sz="2000">
              <a:latin typeface="Roboto"/>
              <a:cs typeface="Roboto"/>
            </a:endParaRPr>
          </a:p>
          <a:p>
            <a:pPr marL="241300">
              <a:lnSpc>
                <a:spcPts val="2305"/>
              </a:lnSpc>
            </a:pPr>
            <a:r>
              <a:rPr sz="2000" spc="-10" dirty="0">
                <a:solidFill>
                  <a:srgbClr val="222222"/>
                </a:solidFill>
                <a:latin typeface="Roboto"/>
                <a:cs typeface="Roboto"/>
              </a:rPr>
              <a:t>использовать</a:t>
            </a:r>
            <a:r>
              <a:rPr sz="200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000" spc="-5" dirty="0">
                <a:latin typeface="Calibri"/>
                <a:cs typeface="Calibri"/>
              </a:rPr>
              <a:t>values_list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222222"/>
                </a:solidFill>
                <a:latin typeface="Roboto"/>
                <a:cs typeface="Roboto"/>
              </a:rPr>
              <a:t>для</a:t>
            </a:r>
            <a:r>
              <a:rPr sz="2000" spc="5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222222"/>
                </a:solidFill>
                <a:latin typeface="Roboto"/>
                <a:cs typeface="Roboto"/>
              </a:rPr>
              <a:t>ограничения</a:t>
            </a:r>
            <a:r>
              <a:rPr sz="2000" spc="1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000" spc="-15" dirty="0">
                <a:solidFill>
                  <a:srgbClr val="222222"/>
                </a:solidFill>
                <a:latin typeface="Roboto"/>
                <a:cs typeface="Roboto"/>
              </a:rPr>
              <a:t>выбранных</a:t>
            </a:r>
            <a:r>
              <a:rPr sz="2000" spc="-5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000" spc="10" dirty="0">
                <a:solidFill>
                  <a:srgbClr val="222222"/>
                </a:solidFill>
                <a:latin typeface="Roboto"/>
                <a:cs typeface="Roboto"/>
              </a:rPr>
              <a:t>полей,</a:t>
            </a:r>
            <a:r>
              <a:rPr sz="2000" spc="-5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000" spc="15" dirty="0">
                <a:solidFill>
                  <a:srgbClr val="222222"/>
                </a:solidFill>
                <a:latin typeface="Roboto"/>
                <a:cs typeface="Roboto"/>
              </a:rPr>
              <a:t>и</a:t>
            </a:r>
            <a:r>
              <a:rPr sz="2000" dirty="0">
                <a:solidFill>
                  <a:srgbClr val="222222"/>
                </a:solidFill>
                <a:latin typeface="Roboto"/>
                <a:cs typeface="Roboto"/>
              </a:rPr>
              <a:t> </a:t>
            </a:r>
            <a:r>
              <a:rPr sz="2000" spc="-5" dirty="0">
                <a:solidFill>
                  <a:srgbClr val="222222"/>
                </a:solidFill>
                <a:latin typeface="Roboto"/>
                <a:cs typeface="Roboto"/>
              </a:rPr>
              <a:t>выполнить</a:t>
            </a:r>
            <a:r>
              <a:rPr sz="2000" dirty="0">
                <a:solidFill>
                  <a:srgbClr val="222222"/>
                </a:solidFill>
                <a:latin typeface="Roboto"/>
                <a:cs typeface="Roboto"/>
              </a:rPr>
              <a:t> объединение.</a:t>
            </a:r>
            <a:endParaRPr sz="200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9480" y="5056711"/>
            <a:ext cx="3693036" cy="17816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3491" y="2464310"/>
            <a:ext cx="3784600" cy="15747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39858" y="2564911"/>
            <a:ext cx="369570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5441" y="2669962"/>
            <a:ext cx="7997775" cy="373795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0868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Виды</a:t>
            </a:r>
            <a:r>
              <a:rPr spc="-30" dirty="0"/>
              <a:t> </a:t>
            </a:r>
            <a:r>
              <a:rPr dirty="0"/>
              <a:t>баз</a:t>
            </a:r>
            <a:r>
              <a:rPr spc="-30" dirty="0"/>
              <a:t> </a:t>
            </a:r>
            <a:r>
              <a:rPr spc="-5" dirty="0"/>
              <a:t>данных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716532"/>
            <a:ext cx="4800600" cy="25768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Документо-ориентированные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Реляционные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30" dirty="0">
                <a:latin typeface="Calibri"/>
                <a:cs typeface="Calibri"/>
              </a:rPr>
              <a:t>Графовые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Ключ-значение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40868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Виды</a:t>
            </a:r>
            <a:r>
              <a:rPr spc="-30" dirty="0"/>
              <a:t> </a:t>
            </a:r>
            <a:r>
              <a:rPr dirty="0"/>
              <a:t>баз</a:t>
            </a:r>
            <a:r>
              <a:rPr spc="-30" dirty="0"/>
              <a:t> </a:t>
            </a:r>
            <a:r>
              <a:rPr spc="-5" dirty="0"/>
              <a:t>данных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7023" y="1580808"/>
            <a:ext cx="8909626" cy="50882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30204" y="1480388"/>
            <a:ext cx="5940152" cy="50109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39889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Реляционные</a:t>
            </a:r>
            <a:r>
              <a:rPr spc="-30" dirty="0"/>
              <a:t> </a:t>
            </a:r>
            <a:r>
              <a:rPr dirty="0"/>
              <a:t>базы</a:t>
            </a:r>
            <a:r>
              <a:rPr spc="-20" dirty="0"/>
              <a:t> </a:t>
            </a:r>
            <a:r>
              <a:rPr spc="-5" dirty="0"/>
              <a:t>данных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716532"/>
            <a:ext cx="4448810" cy="181483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Relation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отношение,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связь</a:t>
            </a:r>
            <a:endParaRPr sz="2800">
              <a:latin typeface="Calibri"/>
              <a:cs typeface="Calibri"/>
            </a:endParaRPr>
          </a:p>
          <a:p>
            <a:pPr marL="241300" marR="97155" indent="-228600">
              <a:lnSpc>
                <a:spcPct val="91100"/>
              </a:lnSpc>
              <a:spcBef>
                <a:spcPts val="9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Нормализация данных для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устранения аномалий </a:t>
            </a:r>
            <a:r>
              <a:rPr sz="2800" dirty="0">
                <a:latin typeface="Calibri"/>
                <a:cs typeface="Calibri"/>
              </a:rPr>
              <a:t>и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избыточности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6464" y="1420042"/>
            <a:ext cx="7295535" cy="543795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32930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ER</a:t>
            </a:r>
            <a:r>
              <a:rPr spc="-60" dirty="0"/>
              <a:t> </a:t>
            </a:r>
            <a:r>
              <a:rPr spc="-5" dirty="0"/>
              <a:t>диаграмма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807971"/>
            <a:ext cx="4720590" cy="155257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Отношения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-15" dirty="0">
                <a:latin typeface="Calibri"/>
                <a:cs typeface="Calibri"/>
              </a:rPr>
              <a:t> таблицы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Атрибуты </a:t>
            </a:r>
            <a:r>
              <a:rPr sz="2800" dirty="0">
                <a:latin typeface="Calibri"/>
                <a:cs typeface="Calibri"/>
              </a:rPr>
              <a:t>и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типы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данных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Первичные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и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внешние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ключи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60138" y="1277068"/>
            <a:ext cx="7989278" cy="51882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05752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ER</a:t>
            </a:r>
            <a:r>
              <a:rPr spc="-40" dirty="0"/>
              <a:t> </a:t>
            </a:r>
            <a:r>
              <a:rPr dirty="0"/>
              <a:t>в</a:t>
            </a:r>
            <a:r>
              <a:rPr spc="-35" dirty="0"/>
              <a:t> </a:t>
            </a:r>
            <a:r>
              <a:rPr spc="-15" dirty="0"/>
              <a:t>StarUML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117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Типы</a:t>
            </a:r>
            <a:r>
              <a:rPr spc="-60" dirty="0"/>
              <a:t> </a:t>
            </a:r>
            <a:r>
              <a:rPr spc="-5" dirty="0"/>
              <a:t>данных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6532"/>
            <a:ext cx="2693035" cy="20675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Дата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Ц</a:t>
            </a:r>
            <a:r>
              <a:rPr sz="2800" spc="-55" dirty="0">
                <a:latin typeface="Calibri"/>
                <a:cs typeface="Calibri"/>
              </a:rPr>
              <a:t>е</a:t>
            </a:r>
            <a:r>
              <a:rPr sz="2800" spc="-5" dirty="0">
                <a:latin typeface="Calibri"/>
                <a:cs typeface="Calibri"/>
              </a:rPr>
              <a:t>лочи</a:t>
            </a:r>
            <a:r>
              <a:rPr sz="2800" dirty="0">
                <a:latin typeface="Calibri"/>
                <a:cs typeface="Calibri"/>
              </a:rPr>
              <a:t>с</a:t>
            </a:r>
            <a:r>
              <a:rPr sz="2800" spc="-5" dirty="0">
                <a:latin typeface="Calibri"/>
                <a:cs typeface="Calibri"/>
              </a:rPr>
              <a:t>л</a:t>
            </a:r>
            <a:r>
              <a:rPr sz="2800" spc="-10" dirty="0">
                <a:latin typeface="Calibri"/>
                <a:cs typeface="Calibri"/>
              </a:rPr>
              <a:t>е</a:t>
            </a:r>
            <a:r>
              <a:rPr sz="2800" dirty="0">
                <a:latin typeface="Calibri"/>
                <a:cs typeface="Calibri"/>
              </a:rPr>
              <a:t>нн</a:t>
            </a:r>
            <a:r>
              <a:rPr sz="2800" spc="-5" dirty="0">
                <a:latin typeface="Calibri"/>
                <a:cs typeface="Calibri"/>
              </a:rPr>
              <a:t>ы</a:t>
            </a:r>
            <a:r>
              <a:rPr sz="2800" dirty="0">
                <a:latin typeface="Calibri"/>
                <a:cs typeface="Calibri"/>
              </a:rPr>
              <a:t>й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Вещественный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Строковый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0964" y="1478191"/>
            <a:ext cx="6465586" cy="45841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3140" y="1728976"/>
            <a:ext cx="10316845" cy="4533265"/>
            <a:chOff x="1173140" y="1728976"/>
            <a:chExt cx="10316845" cy="45332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3140" y="1728976"/>
              <a:ext cx="4621678" cy="453297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18569" y="1833121"/>
              <a:ext cx="6170936" cy="89887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3117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Типы</a:t>
            </a:r>
            <a:r>
              <a:rPr spc="-60" dirty="0"/>
              <a:t> </a:t>
            </a:r>
            <a:r>
              <a:rPr spc="-5" dirty="0"/>
              <a:t>данных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075131" y="3319779"/>
            <a:ext cx="1017905" cy="154686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C</a:t>
            </a:r>
            <a:r>
              <a:rPr sz="2800" spc="-65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B</a:t>
            </a:r>
            <a:r>
              <a:rPr sz="2800" spc="-65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XML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798</Words>
  <Application>Microsoft Office PowerPoint</Application>
  <PresentationFormat>Широкоэкранный</PresentationFormat>
  <Paragraphs>159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 MT</vt:lpstr>
      <vt:lpstr>Calibri</vt:lpstr>
      <vt:lpstr>Calibri Light</vt:lpstr>
      <vt:lpstr>Roboto</vt:lpstr>
      <vt:lpstr>Times New Roman</vt:lpstr>
      <vt:lpstr>Office Theme</vt:lpstr>
      <vt:lpstr>Лекция 2  БД и ORM Разработка интернет приложений</vt:lpstr>
      <vt:lpstr>Повторение БД</vt:lpstr>
      <vt:lpstr>Виды баз данных</vt:lpstr>
      <vt:lpstr>Виды баз данных</vt:lpstr>
      <vt:lpstr>Реляционные базы данных</vt:lpstr>
      <vt:lpstr>ER диаграмма</vt:lpstr>
      <vt:lpstr>ER в StarUML</vt:lpstr>
      <vt:lpstr>Типы данных</vt:lpstr>
      <vt:lpstr>Типы данных</vt:lpstr>
      <vt:lpstr>SQL</vt:lpstr>
      <vt:lpstr>Форматы дат</vt:lpstr>
      <vt:lpstr>Достоинства и недостатки</vt:lpstr>
      <vt:lpstr>Интерфейс для администрирования БД</vt:lpstr>
      <vt:lpstr>Миграции данных</vt:lpstr>
      <vt:lpstr>Трехзвенная архитектура</vt:lpstr>
      <vt:lpstr>Курсоры</vt:lpstr>
      <vt:lpstr>Когда выгодно использовать курсоры?</vt:lpstr>
      <vt:lpstr>Фреймворк Django. MVC</vt:lpstr>
      <vt:lpstr>Традиционный серверный фреймворк</vt:lpstr>
      <vt:lpstr>Презентация PowerPoint</vt:lpstr>
      <vt:lpstr>Подключение к БД ORM</vt:lpstr>
      <vt:lpstr>Модель</vt:lpstr>
      <vt:lpstr>Миграции ORM</vt:lpstr>
      <vt:lpstr>Миграции Django</vt:lpstr>
      <vt:lpstr>QuerySet</vt:lpstr>
      <vt:lpstr>Рецепты Django ORM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2  БД и ORM Разработка интернет приложений</dc:title>
  <cp:lastModifiedBy>Беляев Игорь Сергеевич</cp:lastModifiedBy>
  <cp:revision>1</cp:revision>
  <dcterms:created xsi:type="dcterms:W3CDTF">2024-04-01T02:44:31Z</dcterms:created>
  <dcterms:modified xsi:type="dcterms:W3CDTF">2024-04-01T02:45:51Z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2023-09-12T00:00:00Z</vt:filetime>
  </property>
  <property fmtid="{D5CDD505-2E9C-101B-9397-08002B2CF9AE}" pid="3" name="LastSaved">
    <vt:filetime>2024-04-01T00:00:00Z</vt:filetime>
  </property>
</Properties>
</file>