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2682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9679" y="1102867"/>
            <a:ext cx="7152640" cy="233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9679" y="1102867"/>
            <a:ext cx="7152640" cy="2332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3970" marR="5080" indent="2085975">
              <a:lnSpc>
                <a:spcPts val="5810"/>
              </a:lnSpc>
              <a:spcBef>
                <a:spcPts val="850"/>
              </a:spcBef>
            </a:pPr>
            <a:r>
              <a:rPr spc="-5" dirty="0"/>
              <a:t>Лекция </a:t>
            </a:r>
            <a:r>
              <a:rPr dirty="0"/>
              <a:t>12 </a:t>
            </a:r>
            <a:r>
              <a:rPr spc="5" dirty="0"/>
              <a:t> </a:t>
            </a:r>
            <a:r>
              <a:rPr spc="-5" dirty="0"/>
              <a:t>Нативные</a:t>
            </a:r>
            <a:r>
              <a:rPr spc="-35" dirty="0"/>
              <a:t> </a:t>
            </a:r>
            <a:r>
              <a:rPr spc="-5" dirty="0"/>
              <a:t>приложения</a:t>
            </a:r>
            <a:r>
              <a:rPr spc="-25" dirty="0"/>
              <a:t> </a:t>
            </a:r>
            <a:r>
              <a:rPr dirty="0"/>
              <a:t>и</a:t>
            </a:r>
          </a:p>
          <a:p>
            <a:pPr marL="1619250">
              <a:lnSpc>
                <a:spcPts val="5795"/>
              </a:lnSpc>
            </a:pPr>
            <a:r>
              <a:rPr spc="-5" dirty="0"/>
              <a:t>адаптивность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6260" y="3583940"/>
            <a:ext cx="6722109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Разработка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интернет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приложений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120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/>
              <a:t>T</a:t>
            </a:r>
            <a:r>
              <a:rPr sz="4400" dirty="0"/>
              <a:t>au</a:t>
            </a:r>
            <a:r>
              <a:rPr sz="4400" spc="-5" dirty="0"/>
              <a:t>r</a:t>
            </a:r>
            <a:r>
              <a:rPr sz="4400" dirty="0"/>
              <a:t>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5532120" cy="236982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41300" marR="5080" indent="-228600">
              <a:lnSpc>
                <a:spcPct val="89900"/>
              </a:lnSpc>
              <a:spcBef>
                <a:spcPts val="439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111111"/>
                </a:solidFill>
                <a:latin typeface="Calibri"/>
                <a:cs typeface="Calibri"/>
              </a:rPr>
              <a:t>Фреймворк</a:t>
            </a:r>
            <a:r>
              <a:rPr sz="28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Calibri"/>
                <a:cs typeface="Calibri"/>
              </a:rPr>
              <a:t>для создания </a:t>
            </a:r>
            <a:r>
              <a:rPr sz="28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Calibri"/>
                <a:cs typeface="Calibri"/>
              </a:rPr>
              <a:t>десктопных приложений, </a:t>
            </a:r>
            <a:r>
              <a:rPr sz="2800" spc="-20" dirty="0">
                <a:solidFill>
                  <a:srgbClr val="111111"/>
                </a:solidFill>
                <a:latin typeface="Calibri"/>
                <a:cs typeface="Calibri"/>
              </a:rPr>
              <a:t>похожий </a:t>
            </a:r>
            <a:r>
              <a:rPr sz="2800" spc="-6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11111"/>
                </a:solidFill>
                <a:latin typeface="Calibri"/>
                <a:cs typeface="Calibri"/>
              </a:rPr>
              <a:t>на</a:t>
            </a:r>
            <a:r>
              <a:rPr sz="28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Calibri"/>
                <a:cs typeface="Calibri"/>
              </a:rPr>
              <a:t>Electron,</a:t>
            </a:r>
            <a:r>
              <a:rPr sz="2800" dirty="0">
                <a:solidFill>
                  <a:srgbClr val="111111"/>
                </a:solidFill>
                <a:latin typeface="Calibri"/>
                <a:cs typeface="Calibri"/>
              </a:rPr>
              <a:t> но</a:t>
            </a:r>
            <a:r>
              <a:rPr sz="28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Calibri"/>
                <a:cs typeface="Calibri"/>
              </a:rPr>
              <a:t>позволяющий </a:t>
            </a:r>
            <a:r>
              <a:rPr sz="28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11111"/>
                </a:solidFill>
                <a:latin typeface="Calibri"/>
                <a:cs typeface="Calibri"/>
              </a:rPr>
              <a:t>использовать Rust вместо </a:t>
            </a:r>
            <a:r>
              <a:rPr sz="2800" dirty="0">
                <a:solidFill>
                  <a:srgbClr val="111111"/>
                </a:solidFill>
                <a:latin typeface="Calibri"/>
                <a:cs typeface="Calibri"/>
              </a:rPr>
              <a:t>Node.js, </a:t>
            </a:r>
            <a:r>
              <a:rPr sz="28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Calibri"/>
                <a:cs typeface="Calibri"/>
              </a:rPr>
              <a:t>например,</a:t>
            </a:r>
            <a:r>
              <a:rPr sz="28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Calibri"/>
                <a:cs typeface="Calibri"/>
              </a:rPr>
              <a:t>для </a:t>
            </a:r>
            <a:r>
              <a:rPr sz="2800" spc="-15" dirty="0">
                <a:solidFill>
                  <a:srgbClr val="111111"/>
                </a:solidFill>
                <a:latin typeface="Calibri"/>
                <a:cs typeface="Calibri"/>
              </a:rPr>
              <a:t>взаимодействия</a:t>
            </a:r>
            <a:r>
              <a:rPr sz="28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11111"/>
                </a:solidFill>
                <a:latin typeface="Calibri"/>
                <a:cs typeface="Calibri"/>
              </a:rPr>
              <a:t>с </a:t>
            </a:r>
            <a:r>
              <a:rPr sz="28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11111"/>
                </a:solidFill>
                <a:latin typeface="Calibri"/>
                <a:cs typeface="Calibri"/>
              </a:rPr>
              <a:t>файловой </a:t>
            </a:r>
            <a:r>
              <a:rPr sz="2800" spc="-10" dirty="0">
                <a:solidFill>
                  <a:srgbClr val="111111"/>
                </a:solidFill>
                <a:latin typeface="Calibri"/>
                <a:cs typeface="Calibri"/>
              </a:rPr>
              <a:t>системой.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447" y="4498422"/>
            <a:ext cx="3988903" cy="19944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8576" y="5271489"/>
            <a:ext cx="3233880" cy="7431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1374" y="1583221"/>
            <a:ext cx="4853165" cy="3033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120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/>
              <a:t>T</a:t>
            </a:r>
            <a:r>
              <a:rPr sz="4400" dirty="0"/>
              <a:t>au</a:t>
            </a:r>
            <a:r>
              <a:rPr sz="4400" spc="-5" dirty="0"/>
              <a:t>r</a:t>
            </a:r>
            <a:r>
              <a:rPr sz="4400" dirty="0"/>
              <a:t>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8988"/>
            <a:ext cx="3954779" cy="14338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8600">
              <a:lnSpc>
                <a:spcPct val="90500"/>
              </a:lnSpc>
              <a:spcBef>
                <a:spcPts val="32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Мы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разрабатываем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с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помощью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React приложение, 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которое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имеет </a:t>
            </a:r>
            <a:r>
              <a:rPr sz="2000" spc="-4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доступ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к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файловой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системе,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нативному меню, диалоговым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окнам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и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к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нашему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810" y="639585"/>
            <a:ext cx="11856720" cy="5932170"/>
            <a:chOff x="167810" y="639585"/>
            <a:chExt cx="11856720" cy="59321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810" y="3734715"/>
              <a:ext cx="4989815" cy="28369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6617" y="639585"/>
              <a:ext cx="7047571" cy="5537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120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/>
              <a:t>T</a:t>
            </a:r>
            <a:r>
              <a:rPr sz="4400" dirty="0"/>
              <a:t>au</a:t>
            </a:r>
            <a:r>
              <a:rPr sz="4400" spc="-5" dirty="0"/>
              <a:t>r</a:t>
            </a:r>
            <a:r>
              <a:rPr sz="4400" dirty="0"/>
              <a:t>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71828"/>
            <a:ext cx="6185535" cy="8915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2210"/>
              </a:lnSpc>
              <a:spcBef>
                <a:spcPts val="33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Создание интерфейса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11111"/>
                </a:solidFill>
                <a:latin typeface="Calibri"/>
                <a:cs typeface="Calibri"/>
              </a:rPr>
              <a:t>Tauri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приложения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на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React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включает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использование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известных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нам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компонентов, </a:t>
            </a:r>
            <a:r>
              <a:rPr sz="2000" spc="-434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обработчиков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событий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и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хуков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74856" y="220893"/>
            <a:ext cx="4718685" cy="6534784"/>
            <a:chOff x="7374856" y="220893"/>
            <a:chExt cx="4718685" cy="653478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4856" y="220893"/>
              <a:ext cx="4566361" cy="64162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2333" y="5904832"/>
              <a:ext cx="2661006" cy="85042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3371" y="2845941"/>
            <a:ext cx="4538402" cy="39093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4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React</a:t>
            </a:r>
            <a:r>
              <a:rPr sz="4400" spc="-65" dirty="0"/>
              <a:t> </a:t>
            </a:r>
            <a:r>
              <a:rPr sz="4400" spc="-15" dirty="0"/>
              <a:t>Native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9996" y="2196346"/>
            <a:ext cx="7742215" cy="42965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1808988"/>
            <a:ext cx="2887980" cy="2653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React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Native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– 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фреймворк для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кроссплатформенной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разработки</a:t>
            </a:r>
            <a:r>
              <a:rPr sz="2000" spc="-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на</a:t>
            </a:r>
            <a:r>
              <a:rPr sz="20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JavaScript</a:t>
            </a:r>
            <a:endParaRPr sz="2000">
              <a:latin typeface="Calibri"/>
              <a:cs typeface="Calibri"/>
            </a:endParaRPr>
          </a:p>
          <a:p>
            <a:pPr marL="241300" marR="13335" indent="-228600">
              <a:lnSpc>
                <a:spcPct val="89500"/>
              </a:lnSpc>
              <a:spcBef>
                <a:spcPts val="106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Позволяет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создавать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нативные</a:t>
            </a:r>
            <a:r>
              <a:rPr sz="2000" spc="-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приложения</a:t>
            </a:r>
            <a:r>
              <a:rPr sz="2000" spc="-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с </a:t>
            </a:r>
            <a:r>
              <a:rPr sz="2000" spc="-44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помощью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известных 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нам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технологий: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axios,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redux-toolkit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и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95" dirty="0">
                <a:solidFill>
                  <a:srgbClr val="111111"/>
                </a:solidFill>
                <a:latin typeface="Calibri"/>
                <a:cs typeface="Calibri"/>
              </a:rPr>
              <a:t>тд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4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React</a:t>
            </a:r>
            <a:r>
              <a:rPr sz="4400" spc="-65" dirty="0"/>
              <a:t> </a:t>
            </a:r>
            <a:r>
              <a:rPr sz="4400" spc="-15" dirty="0"/>
              <a:t>Native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728" y="1982912"/>
            <a:ext cx="7764272" cy="46793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043" y="4055163"/>
            <a:ext cx="3356223" cy="26071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808988"/>
            <a:ext cx="2747645" cy="18268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Мы 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можем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вести 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разработку</a:t>
            </a:r>
            <a:r>
              <a:rPr sz="2000" spc="-3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в</a:t>
            </a:r>
            <a:r>
              <a:rPr sz="2000" spc="-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VS</a:t>
            </a:r>
            <a:r>
              <a:rPr sz="2000" spc="-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Code</a:t>
            </a:r>
            <a:r>
              <a:rPr sz="2000" spc="-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и </a:t>
            </a:r>
            <a:r>
              <a:rPr sz="2000" spc="-434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смотреть изменения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в 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телефоне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через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QR</a:t>
            </a:r>
            <a:endParaRPr sz="2000">
              <a:latin typeface="Calibri"/>
              <a:cs typeface="Calibri"/>
            </a:endParaRPr>
          </a:p>
          <a:p>
            <a:pPr marL="241300" marR="92710" indent="-228600">
              <a:lnSpc>
                <a:spcPts val="2090"/>
              </a:lnSpc>
              <a:spcBef>
                <a:spcPts val="114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Или</a:t>
            </a:r>
            <a:r>
              <a:rPr sz="2000" spc="-3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в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Android</a:t>
            </a:r>
            <a:r>
              <a:rPr sz="20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Studio</a:t>
            </a:r>
            <a:r>
              <a:rPr sz="2000" spc="-2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и </a:t>
            </a:r>
            <a:r>
              <a:rPr sz="2000" spc="-434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11111"/>
                </a:solidFill>
                <a:latin typeface="Calibri"/>
                <a:cs typeface="Calibri"/>
              </a:rPr>
              <a:t>эмуляторе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41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React</a:t>
            </a:r>
            <a:r>
              <a:rPr sz="4400" spc="-65" dirty="0"/>
              <a:t> </a:t>
            </a:r>
            <a:r>
              <a:rPr sz="4400" spc="-15" dirty="0"/>
              <a:t>Native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7547"/>
            <a:ext cx="3397250" cy="6076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>
              <a:lnSpc>
                <a:spcPts val="2180"/>
              </a:lnSpc>
              <a:spcBef>
                <a:spcPts val="35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Создадим карточки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и 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заполним</a:t>
            </a:r>
            <a:r>
              <a:rPr sz="20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их</a:t>
            </a:r>
            <a:r>
              <a:rPr sz="20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11111"/>
                </a:solidFill>
                <a:latin typeface="Calibri"/>
                <a:cs typeface="Calibri"/>
              </a:rPr>
              <a:t>данными</a:t>
            </a:r>
            <a:r>
              <a:rPr sz="2000" spc="-25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11111"/>
                </a:solidFill>
                <a:latin typeface="Calibri"/>
                <a:cs typeface="Calibri"/>
              </a:rPr>
              <a:t>из</a:t>
            </a:r>
            <a:r>
              <a:rPr sz="2000" spc="-10" dirty="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111111"/>
                </a:solidFill>
                <a:latin typeface="Calibri"/>
                <a:cs typeface="Calibri"/>
              </a:rPr>
              <a:t>API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177" y="1825625"/>
            <a:ext cx="7568628" cy="48005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2200" y="2527442"/>
            <a:ext cx="2114972" cy="4217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443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Виды нативных приложений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81555"/>
            <a:ext cx="5499100" cy="40005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1300" marR="301625" indent="-228600">
              <a:lnSpc>
                <a:spcPct val="80700"/>
              </a:lnSpc>
              <a:spcBef>
                <a:spcPts val="56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Нативное </a:t>
            </a:r>
            <a:r>
              <a:rPr sz="2000" b="1" spc="-10" dirty="0">
                <a:latin typeface="Calibri"/>
                <a:cs typeface="Calibri"/>
              </a:rPr>
              <a:t>приложение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(native app)</a:t>
            </a:r>
            <a:r>
              <a:rPr sz="2000" dirty="0">
                <a:latin typeface="Calibri"/>
                <a:cs typeface="Calibri"/>
              </a:rPr>
              <a:t> –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прикладная программа, </a:t>
            </a:r>
            <a:r>
              <a:rPr sz="2000" spc="-15" dirty="0">
                <a:latin typeface="Calibri"/>
                <a:cs typeface="Calibri"/>
              </a:rPr>
              <a:t>которая </a:t>
            </a:r>
            <a:r>
              <a:rPr sz="2000" spc="-5" dirty="0">
                <a:latin typeface="Calibri"/>
                <a:cs typeface="Calibri"/>
              </a:rPr>
              <a:t>разработана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для </a:t>
            </a:r>
            <a:r>
              <a:rPr sz="2000" spc="-10" dirty="0">
                <a:latin typeface="Calibri"/>
                <a:cs typeface="Calibri"/>
              </a:rPr>
              <a:t>определенной </a:t>
            </a:r>
            <a:r>
              <a:rPr sz="2000" spc="-5" dirty="0">
                <a:latin typeface="Calibri"/>
                <a:cs typeface="Calibri"/>
              </a:rPr>
              <a:t>платформы или для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определенного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устройства</a:t>
            </a:r>
            <a:endParaRPr sz="2000">
              <a:latin typeface="Calibri"/>
              <a:cs typeface="Calibri"/>
            </a:endParaRPr>
          </a:p>
          <a:p>
            <a:pPr marL="241300" marR="207010" indent="-228600">
              <a:lnSpc>
                <a:spcPct val="80000"/>
              </a:lnSpc>
              <a:spcBef>
                <a:spcPts val="98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Мобильное </a:t>
            </a:r>
            <a:r>
              <a:rPr sz="2000" b="1" spc="-10" dirty="0">
                <a:latin typeface="Calibri"/>
                <a:cs typeface="Calibri"/>
              </a:rPr>
              <a:t>приложение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(mobile app)</a:t>
            </a:r>
            <a:r>
              <a:rPr sz="2000" dirty="0">
                <a:latin typeface="Calibri"/>
                <a:cs typeface="Calibri"/>
              </a:rPr>
              <a:t> —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прикладная программа, предназначенная для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работы </a:t>
            </a:r>
            <a:r>
              <a:rPr sz="2000" dirty="0">
                <a:latin typeface="Calibri"/>
                <a:cs typeface="Calibri"/>
              </a:rPr>
              <a:t>на </a:t>
            </a:r>
            <a:r>
              <a:rPr sz="2000" spc="-5" dirty="0">
                <a:latin typeface="Calibri"/>
                <a:cs typeface="Calibri"/>
              </a:rPr>
              <a:t>смартфонах, </a:t>
            </a:r>
            <a:r>
              <a:rPr sz="2000" dirty="0">
                <a:latin typeface="Calibri"/>
                <a:cs typeface="Calibri"/>
              </a:rPr>
              <a:t>планшетах и </a:t>
            </a:r>
            <a:r>
              <a:rPr sz="2000" spc="-10" dirty="0">
                <a:latin typeface="Calibri"/>
                <a:cs typeface="Calibri"/>
              </a:rPr>
              <a:t>других </a:t>
            </a:r>
            <a:r>
              <a:rPr sz="2000" spc="-5" dirty="0">
                <a:latin typeface="Calibri"/>
                <a:cs typeface="Calibri"/>
              </a:rPr>
              <a:t> мобильных (портативных, переносных,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карманных) устройствах, собирается </a:t>
            </a:r>
            <a:r>
              <a:rPr sz="2000" spc="-25" dirty="0">
                <a:latin typeface="Calibri"/>
                <a:cs typeface="Calibri"/>
              </a:rPr>
              <a:t>отдельно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для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iOS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или</a:t>
            </a:r>
            <a:r>
              <a:rPr sz="2000" spc="-10" dirty="0">
                <a:latin typeface="Calibri"/>
                <a:cs typeface="Calibri"/>
              </a:rPr>
              <a:t> Android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98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Десктопное </a:t>
            </a:r>
            <a:r>
              <a:rPr sz="2000" b="1" spc="-10" dirty="0">
                <a:latin typeface="Calibri"/>
                <a:cs typeface="Calibri"/>
              </a:rPr>
              <a:t>приложение </a:t>
            </a:r>
            <a:r>
              <a:rPr sz="2000" spc="-5" dirty="0">
                <a:latin typeface="Calibri"/>
                <a:cs typeface="Calibri"/>
              </a:rPr>
              <a:t>(desktop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—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программа,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которая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устанавливается </a:t>
            </a:r>
            <a:r>
              <a:rPr sz="2000" dirty="0">
                <a:latin typeface="Calibri"/>
                <a:cs typeface="Calibri"/>
              </a:rPr>
              <a:t>на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компьютер </a:t>
            </a:r>
            <a:r>
              <a:rPr sz="2000" spc="-10" dirty="0">
                <a:latin typeface="Calibri"/>
                <a:cs typeface="Calibri"/>
              </a:rPr>
              <a:t>пользователя </a:t>
            </a:r>
            <a:r>
              <a:rPr sz="2000" dirty="0">
                <a:latin typeface="Calibri"/>
                <a:cs typeface="Calibri"/>
              </a:rPr>
              <a:t>и </a:t>
            </a:r>
            <a:r>
              <a:rPr sz="2000" spc="-5" dirty="0">
                <a:latin typeface="Calibri"/>
                <a:cs typeface="Calibri"/>
              </a:rPr>
              <a:t>работает </a:t>
            </a:r>
            <a:r>
              <a:rPr sz="2000" spc="-25" dirty="0">
                <a:latin typeface="Calibri"/>
                <a:cs typeface="Calibri"/>
              </a:rPr>
              <a:t>под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управлением операционной системы,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собирается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отдельно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для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maxOS,</a:t>
            </a:r>
            <a:r>
              <a:rPr sz="2000" spc="-10" dirty="0">
                <a:latin typeface="Calibri"/>
                <a:cs typeface="Calibri"/>
              </a:rPr>
              <a:t> Windows,</a:t>
            </a:r>
            <a:r>
              <a:rPr sz="2000" spc="-5" dirty="0">
                <a:latin typeface="Calibri"/>
                <a:cs typeface="Calibri"/>
              </a:rPr>
              <a:t> Linux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2052" y="40703"/>
            <a:ext cx="4101079" cy="20373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83684" y="3778615"/>
            <a:ext cx="5159908" cy="29024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065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Языки</a:t>
            </a:r>
            <a:r>
              <a:rPr sz="4400" spc="-10" dirty="0"/>
              <a:t> </a:t>
            </a:r>
            <a:r>
              <a:rPr sz="4400" dirty="0"/>
              <a:t>для</a:t>
            </a:r>
            <a:r>
              <a:rPr sz="4400" spc="-10" dirty="0"/>
              <a:t> </a:t>
            </a:r>
            <a:r>
              <a:rPr sz="4400" dirty="0"/>
              <a:t>мобильной</a:t>
            </a:r>
            <a:r>
              <a:rPr sz="4400" spc="-5" dirty="0"/>
              <a:t> разработки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46773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iOS: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Objective-C, Swift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Android: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Java,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Kotlin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8025" y="1516165"/>
            <a:ext cx="3060534" cy="1836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900" y="4333199"/>
            <a:ext cx="4152900" cy="14207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1421" y="3837786"/>
            <a:ext cx="4604578" cy="23093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8873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Кроссплатформенная</a:t>
            </a:r>
            <a:r>
              <a:rPr sz="4400" spc="5" dirty="0"/>
              <a:t> </a:t>
            </a:r>
            <a:r>
              <a:rPr sz="4400" spc="-5" dirty="0"/>
              <a:t>разработка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81555"/>
            <a:ext cx="5183505" cy="16897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2020"/>
              </a:lnSpc>
              <a:spcBef>
                <a:spcPts val="48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latin typeface="Calibri"/>
                <a:cs typeface="Calibri"/>
              </a:rPr>
              <a:t>Flutter,</a:t>
            </a:r>
            <a:r>
              <a:rPr sz="2000" spc="-10" dirty="0">
                <a:latin typeface="Calibri"/>
                <a:cs typeface="Calibri"/>
              </a:rPr>
              <a:t> React</a:t>
            </a:r>
            <a:r>
              <a:rPr sz="2000" spc="-5" dirty="0">
                <a:latin typeface="Calibri"/>
                <a:cs typeface="Calibri"/>
              </a:rPr>
              <a:t> Native, </a:t>
            </a:r>
            <a:r>
              <a:rPr sz="2000" spc="-10" dirty="0">
                <a:latin typeface="Calibri"/>
                <a:cs typeface="Calibri"/>
              </a:rPr>
              <a:t>Kotlin </a:t>
            </a:r>
            <a:r>
              <a:rPr sz="2000" spc="-5" dirty="0">
                <a:latin typeface="Calibri"/>
                <a:cs typeface="Calibri"/>
              </a:rPr>
              <a:t>multiplatform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для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кроссплатформенной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мобильной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разработки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Flutter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Dart </a:t>
            </a:r>
            <a:r>
              <a:rPr sz="2000" spc="-10" dirty="0">
                <a:latin typeface="Calibri"/>
                <a:cs typeface="Calibri"/>
              </a:rPr>
              <a:t>от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Google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React Native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JavaScript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Kotlin </a:t>
            </a:r>
            <a:r>
              <a:rPr sz="2000" spc="-5" dirty="0">
                <a:latin typeface="Calibri"/>
                <a:cs typeface="Calibri"/>
              </a:rPr>
              <a:t>multiplatform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Kotlin от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JetBrains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2434" y="1690688"/>
            <a:ext cx="4379108" cy="24632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187" y="3726084"/>
            <a:ext cx="5539194" cy="30739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99577" y="4271772"/>
            <a:ext cx="5083810" cy="18148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080" indent="-228600">
              <a:lnSpc>
                <a:spcPts val="2180"/>
              </a:lnSpc>
              <a:spcBef>
                <a:spcPts val="35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Electron/Tauri </a:t>
            </a:r>
            <a:r>
              <a:rPr sz="2000" dirty="0">
                <a:latin typeface="Calibri"/>
                <a:cs typeface="Calibri"/>
              </a:rPr>
              <a:t>и Qt </a:t>
            </a:r>
            <a:r>
              <a:rPr sz="2000" spc="-5" dirty="0">
                <a:latin typeface="Calibri"/>
                <a:cs typeface="Calibri"/>
              </a:rPr>
              <a:t>для кроссплатформенных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десктопных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приложений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Electron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JavaScript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latin typeface="Calibri"/>
                <a:cs typeface="Calibri"/>
              </a:rPr>
              <a:t>Tauri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JavaScript </a:t>
            </a:r>
            <a:r>
              <a:rPr sz="2000" dirty="0">
                <a:latin typeface="Calibri"/>
                <a:cs typeface="Calibri"/>
              </a:rPr>
              <a:t>и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Rust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Qt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С++,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PyQt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на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9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</a:t>
            </a:r>
            <a:r>
              <a:rPr sz="4400" spc="-195" dirty="0"/>
              <a:t>W</a:t>
            </a:r>
            <a:r>
              <a:rPr sz="4400" dirty="0"/>
              <a:t>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471545" cy="2829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15" dirty="0">
                <a:latin typeface="Calibri"/>
                <a:cs typeface="Calibri"/>
              </a:rPr>
              <a:t>Progressive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Web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App:</a:t>
            </a:r>
            <a:endParaRPr sz="2800">
              <a:latin typeface="Calibri"/>
              <a:cs typeface="Calibri"/>
            </a:endParaRPr>
          </a:p>
          <a:p>
            <a:pPr marL="241300" marR="1229995" indent="-228600">
              <a:lnSpc>
                <a:spcPts val="3000"/>
              </a:lnSpc>
              <a:spcBef>
                <a:spcPts val="102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Выглядит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как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приложение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105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Работает</a:t>
            </a:r>
            <a:r>
              <a:rPr sz="2800" spc="-5" dirty="0">
                <a:latin typeface="Calibri"/>
                <a:cs typeface="Calibri"/>
              </a:rPr>
              <a:t> лучше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быстрее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телефоне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Trebuchet MS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Работает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offline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7325" y="1307789"/>
            <a:ext cx="6859714" cy="5387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361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PWA.</a:t>
            </a:r>
            <a:r>
              <a:rPr sz="4400" spc="-35" dirty="0"/>
              <a:t> </a:t>
            </a:r>
            <a:r>
              <a:rPr sz="4400" spc="-20" dirty="0"/>
              <a:t>manifest.json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3374" y="1613505"/>
            <a:ext cx="7654890" cy="46332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743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/>
              <a:t>PWA.</a:t>
            </a:r>
            <a:r>
              <a:rPr sz="4400" spc="-30" dirty="0"/>
              <a:t> </a:t>
            </a:r>
            <a:r>
              <a:rPr sz="4400" spc="5" dirty="0"/>
              <a:t>Service</a:t>
            </a:r>
            <a:r>
              <a:rPr sz="4400" spc="-30" dirty="0"/>
              <a:t> </a:t>
            </a:r>
            <a:r>
              <a:rPr sz="4400" spc="-65" dirty="0"/>
              <a:t>Worker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5571" y="4953277"/>
            <a:ext cx="7508928" cy="8480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5825" y="2392957"/>
            <a:ext cx="7576841" cy="2097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4454" y="1728372"/>
            <a:ext cx="7612240" cy="4898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268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А</a:t>
            </a:r>
            <a:r>
              <a:rPr sz="4400" dirty="0"/>
              <a:t>да</a:t>
            </a:r>
            <a:r>
              <a:rPr sz="4400" spc="5" dirty="0"/>
              <a:t>п</a:t>
            </a:r>
            <a:r>
              <a:rPr sz="4400" dirty="0"/>
              <a:t>тив</a:t>
            </a:r>
            <a:r>
              <a:rPr sz="4400" spc="-5" dirty="0"/>
              <a:t>н</a:t>
            </a:r>
            <a:r>
              <a:rPr sz="4400" spc="5" dirty="0"/>
              <a:t>ос</a:t>
            </a:r>
            <a:r>
              <a:rPr sz="4400" dirty="0"/>
              <a:t>ть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41" y="1821688"/>
            <a:ext cx="3466465" cy="46069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11430" indent="-228600">
              <a:lnSpc>
                <a:spcPct val="89500"/>
              </a:lnSpc>
              <a:spcBef>
                <a:spcPts val="34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libri"/>
                <a:cs typeface="Calibri"/>
              </a:rPr>
              <a:t>свойства обертки, </a:t>
            </a:r>
            <a:r>
              <a:rPr sz="1900" spc="-15" dirty="0">
                <a:latin typeface="Calibri"/>
                <a:cs typeface="Calibri"/>
              </a:rPr>
              <a:t>которые </a:t>
            </a:r>
            <a:r>
              <a:rPr sz="1900" spc="-10" dirty="0">
                <a:latin typeface="Calibri"/>
                <a:cs typeface="Calibri"/>
              </a:rPr>
              <a:t> позволяют </a:t>
            </a:r>
            <a:r>
              <a:rPr sz="1900" spc="-5" dirty="0">
                <a:latin typeface="Calibri"/>
                <a:cs typeface="Calibri"/>
              </a:rPr>
              <a:t>переносить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элементы </a:t>
            </a:r>
            <a:r>
              <a:rPr sz="1900" spc="-5" dirty="0">
                <a:latin typeface="Calibri"/>
                <a:cs typeface="Calibri"/>
              </a:rPr>
              <a:t>на новую </a:t>
            </a:r>
            <a:r>
              <a:rPr sz="1900" spc="-10" dirty="0">
                <a:latin typeface="Calibri"/>
                <a:cs typeface="Calibri"/>
              </a:rPr>
              <a:t>строчку,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если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предыдущая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заполнилась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(</a:t>
            </a:r>
            <a:r>
              <a:rPr sz="1900" b="1" spc="-15" dirty="0">
                <a:latin typeface="Calibri"/>
                <a:cs typeface="Calibri"/>
              </a:rPr>
              <a:t>flex-wrap</a:t>
            </a:r>
            <a:r>
              <a:rPr sz="1900" spc="-15" dirty="0">
                <a:latin typeface="Calibri"/>
                <a:cs typeface="Calibri"/>
              </a:rPr>
              <a:t>), </a:t>
            </a:r>
            <a:r>
              <a:rPr sz="1900" dirty="0">
                <a:latin typeface="Calibri"/>
                <a:cs typeface="Calibri"/>
              </a:rPr>
              <a:t>а так </a:t>
            </a:r>
            <a:r>
              <a:rPr sz="1900" spc="-10" dirty="0">
                <a:latin typeface="Calibri"/>
                <a:cs typeface="Calibri"/>
              </a:rPr>
              <a:t>же </a:t>
            </a:r>
            <a:r>
              <a:rPr sz="1900" spc="-5" dirty="0">
                <a:latin typeface="Calibri"/>
                <a:cs typeface="Calibri"/>
              </a:rPr>
              <a:t>задают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отступы между соседними </a:t>
            </a:r>
            <a:r>
              <a:rPr sz="1900" spc="-5" dirty="0">
                <a:latin typeface="Calibri"/>
                <a:cs typeface="Calibri"/>
              </a:rPr>
              <a:t> элементами сверху </a:t>
            </a:r>
            <a:r>
              <a:rPr sz="1900" dirty="0">
                <a:latin typeface="Calibri"/>
                <a:cs typeface="Calibri"/>
              </a:rPr>
              <a:t>и </a:t>
            </a:r>
            <a:r>
              <a:rPr sz="1900" spc="-10" dirty="0">
                <a:latin typeface="Calibri"/>
                <a:cs typeface="Calibri"/>
              </a:rPr>
              <a:t>снизу 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</a:t>
            </a:r>
            <a:r>
              <a:rPr sz="1900" b="1" spc="-10" dirty="0">
                <a:latin typeface="Calibri"/>
                <a:cs typeface="Calibri"/>
              </a:rPr>
              <a:t>gap</a:t>
            </a:r>
            <a:r>
              <a:rPr sz="1900" spc="-10" dirty="0">
                <a:latin typeface="Calibri"/>
                <a:cs typeface="Calibri"/>
              </a:rPr>
              <a:t>)</a:t>
            </a:r>
            <a:endParaRPr sz="1900">
              <a:latin typeface="Calibri"/>
              <a:cs typeface="Calibri"/>
            </a:endParaRPr>
          </a:p>
          <a:p>
            <a:pPr marL="241300" marR="5080" indent="-228600">
              <a:lnSpc>
                <a:spcPct val="89900"/>
              </a:lnSpc>
              <a:spcBef>
                <a:spcPts val="1070"/>
              </a:spcBef>
              <a:buFont typeface="Trebuchet MS"/>
              <a:buChar char="•"/>
              <a:tabLst>
                <a:tab pos="240665" algn="l"/>
                <a:tab pos="241300" algn="l"/>
              </a:tabLst>
            </a:pPr>
            <a:r>
              <a:rPr sz="1900" spc="-5" dirty="0">
                <a:latin typeface="Calibri"/>
                <a:cs typeface="Calibri"/>
              </a:rPr>
              <a:t>на свойства самой </a:t>
            </a:r>
            <a:r>
              <a:rPr sz="1900" spc="-10" dirty="0">
                <a:latin typeface="Calibri"/>
                <a:cs typeface="Calibri"/>
              </a:rPr>
              <a:t>карточки: </a:t>
            </a:r>
            <a:r>
              <a:rPr sz="1900" dirty="0">
                <a:latin typeface="Calibri"/>
                <a:cs typeface="Calibri"/>
              </a:rPr>
              <a:t>в 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данном случае нас </a:t>
            </a:r>
            <a:r>
              <a:rPr sz="1900" spc="-10" dirty="0">
                <a:latin typeface="Calibri"/>
                <a:cs typeface="Calibri"/>
              </a:rPr>
              <a:t>интересует </a:t>
            </a:r>
            <a:r>
              <a:rPr sz="1900" spc="-5" dirty="0">
                <a:latin typeface="Calibri"/>
                <a:cs typeface="Calibri"/>
              </a:rPr>
              <a:t> первое свойство </a:t>
            </a:r>
            <a:r>
              <a:rPr sz="1900" b="1" spc="-10" dirty="0">
                <a:latin typeface="Calibri"/>
                <a:cs typeface="Calibri"/>
              </a:rPr>
              <a:t>flex</a:t>
            </a:r>
            <a:r>
              <a:rPr sz="1900" spc="-10" dirty="0">
                <a:latin typeface="Calibri"/>
                <a:cs typeface="Calibri"/>
              </a:rPr>
              <a:t>, </a:t>
            </a:r>
            <a:r>
              <a:rPr sz="1900" dirty="0">
                <a:latin typeface="Calibri"/>
                <a:cs typeface="Calibri"/>
              </a:rPr>
              <a:t>а </a:t>
            </a:r>
            <a:r>
              <a:rPr sz="1900" spc="-10" dirty="0">
                <a:latin typeface="Calibri"/>
                <a:cs typeface="Calibri"/>
              </a:rPr>
              <a:t>точнее </a:t>
            </a:r>
            <a:r>
              <a:rPr sz="1900" spc="-5" dirty="0">
                <a:latin typeface="Calibri"/>
                <a:cs typeface="Calibri"/>
              </a:rPr>
              <a:t> последнее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значение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в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нем.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Это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значение </a:t>
            </a:r>
            <a:r>
              <a:rPr sz="1900" spc="-20" dirty="0">
                <a:latin typeface="Calibri"/>
                <a:cs typeface="Calibri"/>
              </a:rPr>
              <a:t>определяет,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в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какой 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момент </a:t>
            </a:r>
            <a:r>
              <a:rPr sz="1900" spc="-10" dirty="0">
                <a:latin typeface="Calibri"/>
                <a:cs typeface="Calibri"/>
              </a:rPr>
              <a:t>элементы </a:t>
            </a:r>
            <a:r>
              <a:rPr sz="1900" spc="-5" dirty="0">
                <a:latin typeface="Calibri"/>
                <a:cs typeface="Calibri"/>
              </a:rPr>
              <a:t>переносятся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на новую </a:t>
            </a:r>
            <a:r>
              <a:rPr sz="1900" spc="-10" dirty="0">
                <a:latin typeface="Calibri"/>
                <a:cs typeface="Calibri"/>
              </a:rPr>
              <a:t>строчку, </a:t>
            </a:r>
            <a:r>
              <a:rPr sz="1900" dirty="0">
                <a:latin typeface="Calibri"/>
                <a:cs typeface="Calibri"/>
              </a:rPr>
              <a:t>а </a:t>
            </a:r>
            <a:r>
              <a:rPr sz="1900" spc="-5" dirty="0">
                <a:latin typeface="Calibri"/>
                <a:cs typeface="Calibri"/>
              </a:rPr>
              <a:t>именно </a:t>
            </a:r>
            <a:r>
              <a:rPr sz="1900" dirty="0">
                <a:latin typeface="Calibri"/>
                <a:cs typeface="Calibri"/>
              </a:rPr>
              <a:t> если </a:t>
            </a:r>
            <a:r>
              <a:rPr sz="1900" spc="-5" dirty="0">
                <a:latin typeface="Calibri"/>
                <a:cs typeface="Calibri"/>
              </a:rPr>
              <a:t>размер </a:t>
            </a:r>
            <a:r>
              <a:rPr sz="1900" spc="-10" dirty="0">
                <a:latin typeface="Calibri"/>
                <a:cs typeface="Calibri"/>
              </a:rPr>
              <a:t>элемента </a:t>
            </a:r>
            <a:r>
              <a:rPr sz="1900" spc="-5" dirty="0">
                <a:latin typeface="Calibri"/>
                <a:cs typeface="Calibri"/>
              </a:rPr>
              <a:t> становится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равным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300px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6876" y="71648"/>
            <a:ext cx="6875123" cy="335735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31205" y="3478589"/>
            <a:ext cx="7699375" cy="3188970"/>
            <a:chOff x="4431205" y="3478589"/>
            <a:chExt cx="7699375" cy="31889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54274" y="3478589"/>
              <a:ext cx="2976079" cy="31886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1205" y="4304870"/>
              <a:ext cx="4683734" cy="23623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6626" y="4465068"/>
            <a:ext cx="3173760" cy="236651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1625" y="831850"/>
            <a:ext cx="5064125" cy="17526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853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Electron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16939" y="1806955"/>
            <a:ext cx="5754370" cy="28295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2125980" indent="-228600">
              <a:lnSpc>
                <a:spcPts val="2620"/>
              </a:lnSpc>
              <a:spcBef>
                <a:spcPts val="4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spc="-5" dirty="0">
                <a:solidFill>
                  <a:srgbClr val="202122"/>
                </a:solidFill>
                <a:latin typeface="Arial"/>
                <a:cs typeface="Arial"/>
              </a:rPr>
              <a:t>Electron</a:t>
            </a:r>
            <a:r>
              <a:rPr sz="2400" b="1" spc="-30" dirty="0">
                <a:solidFill>
                  <a:srgbClr val="202122"/>
                </a:solidFill>
                <a:latin typeface="Arial"/>
                <a:cs typeface="Arial"/>
              </a:rPr>
              <a:t> </a:t>
            </a:r>
            <a:r>
              <a:rPr sz="2400" spc="990" dirty="0">
                <a:solidFill>
                  <a:srgbClr val="202122"/>
                </a:solidFill>
                <a:latin typeface="Microsoft Sans Serif"/>
                <a:cs typeface="Microsoft Sans Serif"/>
              </a:rPr>
              <a:t>—</a:t>
            </a:r>
            <a:r>
              <a:rPr sz="2400" spc="1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202122"/>
                </a:solidFill>
                <a:latin typeface="Microsoft Sans Serif"/>
                <a:cs typeface="Microsoft Sans Serif"/>
              </a:rPr>
              <a:t>фреймворк, </a:t>
            </a:r>
            <a:r>
              <a:rPr sz="2400" spc="-62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202122"/>
                </a:solidFill>
                <a:latin typeface="Microsoft Sans Serif"/>
                <a:cs typeface="Microsoft Sans Serif"/>
              </a:rPr>
              <a:t>разработанный</a:t>
            </a:r>
            <a:r>
              <a:rPr sz="240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GitHub.</a:t>
            </a:r>
            <a:endParaRPr sz="240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90300"/>
              </a:lnSpc>
              <a:spcBef>
                <a:spcPts val="950"/>
              </a:spcBef>
              <a:buChar char="•"/>
              <a:tabLst>
                <a:tab pos="241300" algn="l"/>
              </a:tabLst>
            </a:pPr>
            <a:r>
              <a:rPr sz="2400" spc="-30" dirty="0">
                <a:solidFill>
                  <a:srgbClr val="202122"/>
                </a:solidFill>
                <a:latin typeface="Microsoft Sans Serif"/>
                <a:cs typeface="Microsoft Sans Serif"/>
              </a:rPr>
              <a:t>Позволяет</a:t>
            </a:r>
            <a:r>
              <a:rPr sz="2400" spc="1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202122"/>
                </a:solidFill>
                <a:latin typeface="Microsoft Sans Serif"/>
                <a:cs typeface="Microsoft Sans Serif"/>
              </a:rPr>
              <a:t>разрабатывать</a:t>
            </a:r>
            <a:r>
              <a:rPr sz="24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02122"/>
                </a:solidFill>
                <a:latin typeface="Microsoft Sans Serif"/>
                <a:cs typeface="Microsoft Sans Serif"/>
              </a:rPr>
              <a:t>нативные </a:t>
            </a:r>
            <a:r>
              <a:rPr sz="240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202122"/>
                </a:solidFill>
                <a:latin typeface="Microsoft Sans Serif"/>
                <a:cs typeface="Microsoft Sans Serif"/>
              </a:rPr>
              <a:t>графические</a:t>
            </a:r>
            <a:r>
              <a:rPr sz="2400" spc="2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02122"/>
                </a:solidFill>
                <a:latin typeface="Microsoft Sans Serif"/>
                <a:cs typeface="Microsoft Sans Serif"/>
              </a:rPr>
              <a:t>приложения</a:t>
            </a:r>
            <a:r>
              <a:rPr sz="2400" spc="2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для </a:t>
            </a:r>
            <a:r>
              <a:rPr sz="2400" spc="1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операционных</a:t>
            </a:r>
            <a:r>
              <a:rPr sz="2400" spc="1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202122"/>
                </a:solidFill>
                <a:latin typeface="Microsoft Sans Serif"/>
                <a:cs typeface="Microsoft Sans Serif"/>
              </a:rPr>
              <a:t>систем</a:t>
            </a:r>
            <a:r>
              <a:rPr sz="2400" spc="2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02122"/>
                </a:solidFill>
                <a:latin typeface="Microsoft Sans Serif"/>
                <a:cs typeface="Microsoft Sans Serif"/>
              </a:rPr>
              <a:t>с</a:t>
            </a:r>
            <a:r>
              <a:rPr sz="2400" spc="1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02122"/>
                </a:solidFill>
                <a:latin typeface="Microsoft Sans Serif"/>
                <a:cs typeface="Microsoft Sans Serif"/>
              </a:rPr>
              <a:t>помощью</a:t>
            </a:r>
            <a:r>
              <a:rPr sz="2400" spc="1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02122"/>
                </a:solidFill>
                <a:latin typeface="Microsoft Sans Serif"/>
                <a:cs typeface="Microsoft Sans Serif"/>
              </a:rPr>
              <a:t>веб- </a:t>
            </a:r>
            <a:r>
              <a:rPr sz="2400" spc="-62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202122"/>
                </a:solidFill>
                <a:latin typeface="Microsoft Sans Serif"/>
                <a:cs typeface="Microsoft Sans Serif"/>
              </a:rPr>
              <a:t>технологий,</a:t>
            </a:r>
            <a:r>
              <a:rPr sz="2400" spc="1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202122"/>
                </a:solidFill>
                <a:latin typeface="Microsoft Sans Serif"/>
                <a:cs typeface="Microsoft Sans Serif"/>
              </a:rPr>
              <a:t>комбинируя</a:t>
            </a:r>
            <a:endParaRPr sz="2400">
              <a:latin typeface="Microsoft Sans Serif"/>
              <a:cs typeface="Microsoft Sans Serif"/>
            </a:endParaRPr>
          </a:p>
          <a:p>
            <a:pPr marL="241300" marR="815975">
              <a:lnSpc>
                <a:spcPts val="2590"/>
              </a:lnSpc>
              <a:spcBef>
                <a:spcPts val="40"/>
              </a:spcBef>
            </a:pPr>
            <a:r>
              <a:rPr sz="2400" spc="-35" dirty="0">
                <a:solidFill>
                  <a:srgbClr val="202122"/>
                </a:solidFill>
                <a:latin typeface="Microsoft Sans Serif"/>
                <a:cs typeface="Microsoft Sans Serif"/>
              </a:rPr>
              <a:t>возможности</a:t>
            </a:r>
            <a:r>
              <a:rPr sz="24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Node.js</a:t>
            </a:r>
            <a:r>
              <a:rPr sz="2400" spc="1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для </a:t>
            </a:r>
            <a:r>
              <a:rPr sz="2400" spc="-10" dirty="0">
                <a:solidFill>
                  <a:srgbClr val="202122"/>
                </a:solidFill>
                <a:latin typeface="Microsoft Sans Serif"/>
                <a:cs typeface="Microsoft Sans Serif"/>
              </a:rPr>
              <a:t>работы </a:t>
            </a:r>
            <a:r>
              <a:rPr sz="2400" spc="-62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02122"/>
                </a:solidFill>
                <a:latin typeface="Microsoft Sans Serif"/>
                <a:cs typeface="Microsoft Sans Serif"/>
              </a:rPr>
              <a:t>с</a:t>
            </a:r>
            <a:r>
              <a:rPr sz="2400" spc="1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202122"/>
                </a:solidFill>
                <a:latin typeface="Microsoft Sans Serif"/>
                <a:cs typeface="Microsoft Sans Serif"/>
              </a:rPr>
              <a:t>back-end</a:t>
            </a:r>
            <a:r>
              <a:rPr sz="2400" spc="1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и</a:t>
            </a:r>
            <a:r>
              <a:rPr sz="2400" spc="5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202122"/>
                </a:solidFill>
                <a:latin typeface="Microsoft Sans Serif"/>
                <a:cs typeface="Microsoft Sans Serif"/>
              </a:rPr>
              <a:t>браузера</a:t>
            </a:r>
            <a:r>
              <a:rPr sz="2400" spc="10" dirty="0">
                <a:solidFill>
                  <a:srgbClr val="202122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202122"/>
                </a:solidFill>
                <a:latin typeface="Microsoft Sans Serif"/>
                <a:cs typeface="Microsoft Sans Serif"/>
              </a:rPr>
              <a:t>Chromium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5822" y="2774381"/>
            <a:ext cx="4536177" cy="40572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412</Words>
  <Application>Microsoft Office PowerPoint</Application>
  <PresentationFormat>Широкоэкранный</PresentationFormat>
  <Paragraphs>47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Microsoft Sans Serif</vt:lpstr>
      <vt:lpstr>Trebuchet MS</vt:lpstr>
      <vt:lpstr>Office Theme</vt:lpstr>
      <vt:lpstr>Презентация PowerPoint</vt:lpstr>
      <vt:lpstr>Виды нативных приложений</vt:lpstr>
      <vt:lpstr>Языки для мобильной разработки</vt:lpstr>
      <vt:lpstr>Кроссплатформенная разработка</vt:lpstr>
      <vt:lpstr>PWA</vt:lpstr>
      <vt:lpstr>PWA. manifest.json</vt:lpstr>
      <vt:lpstr>PWA. Service Worker</vt:lpstr>
      <vt:lpstr>Адаптивность</vt:lpstr>
      <vt:lpstr>Electron</vt:lpstr>
      <vt:lpstr>Tauri</vt:lpstr>
      <vt:lpstr>Tauri</vt:lpstr>
      <vt:lpstr>Tauri</vt:lpstr>
      <vt:lpstr>React Native</vt:lpstr>
      <vt:lpstr>React Native</vt:lpstr>
      <vt:lpstr>React Native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Беляев Игорь Сергеевич</cp:lastModifiedBy>
  <cp:revision>1</cp:revision>
  <dcterms:created xsi:type="dcterms:W3CDTF">2024-10-29T05:29:53Z</dcterms:created>
  <dcterms:modified xsi:type="dcterms:W3CDTF">2024-10-29T05:30:15Z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2023-11-27T00:00:00Z</vt:filetime>
  </property>
  <property fmtid="{D5CDD505-2E9C-101B-9397-08002B2CF9AE}" pid="3" name="LastSaved">
    <vt:filetime>2024-10-29T00:00:00Z</vt:filetime>
  </property>
</Properties>
</file>