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1 User Interaction.png" descr="1 User Interac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57404" y="2081839"/>
            <a:ext cx="15069192" cy="9059349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User Interaction"/>
          <p:cNvSpPr txBox="1"/>
          <p:nvPr/>
        </p:nvSpPr>
        <p:spPr>
          <a:xfrm>
            <a:off x="9967417" y="862446"/>
            <a:ext cx="4449166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User Interaction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2 Application Interaction.png" descr="2 Application Interac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3845" y="1397253"/>
            <a:ext cx="16796310" cy="88788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Application Interaction"/>
          <p:cNvSpPr txBox="1"/>
          <p:nvPr/>
        </p:nvSpPr>
        <p:spPr>
          <a:xfrm>
            <a:off x="9075267" y="734278"/>
            <a:ext cx="6233466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Application Interaction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3 DataAggregatorService.png" descr="3 DataAggregatorServic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766" y="2979942"/>
            <a:ext cx="24088468" cy="6335325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DataAggregatorService"/>
          <p:cNvSpPr txBox="1"/>
          <p:nvPr/>
        </p:nvSpPr>
        <p:spPr>
          <a:xfrm>
            <a:off x="8968587" y="1102762"/>
            <a:ext cx="6446826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DataAggregatorService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Data Aggregators"/>
          <p:cNvSpPr txBox="1"/>
          <p:nvPr/>
        </p:nvSpPr>
        <p:spPr>
          <a:xfrm>
            <a:off x="9741560" y="253647"/>
            <a:ext cx="4900880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Data Aggregators</a:t>
            </a:r>
          </a:p>
        </p:txBody>
      </p:sp>
      <p:pic>
        <p:nvPicPr>
          <p:cNvPr id="161" name="4 Aggregators.png" descr="4 Aggregator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2208" y="1253994"/>
            <a:ext cx="20239584" cy="112080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5 RealEstateComparatorService.png" descr="5 RealEstateComparatorServic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5927" y="1198761"/>
            <a:ext cx="19150226" cy="10547755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RealEstateComparatorService"/>
          <p:cNvSpPr txBox="1"/>
          <p:nvPr/>
        </p:nvSpPr>
        <p:spPr>
          <a:xfrm>
            <a:off x="8025841" y="284521"/>
            <a:ext cx="8332318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RealEstateComparatorService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6 Repositories.png" descr="6 Repositori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37283" y="1497269"/>
            <a:ext cx="16309434" cy="10265268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Repositories"/>
          <p:cNvSpPr txBox="1"/>
          <p:nvPr/>
        </p:nvSpPr>
        <p:spPr>
          <a:xfrm>
            <a:off x="10430408" y="558047"/>
            <a:ext cx="3523184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Repositories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Used Functionality"/>
          <p:cNvSpPr txBox="1"/>
          <p:nvPr/>
        </p:nvSpPr>
        <p:spPr>
          <a:xfrm>
            <a:off x="7758245" y="639445"/>
            <a:ext cx="8867510" cy="1329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162" sz="8100"/>
            </a:lvl1pPr>
          </a:lstStyle>
          <a:p>
            <a:pPr/>
            <a:r>
              <a:t>Used Functionality</a:t>
            </a:r>
          </a:p>
        </p:txBody>
      </p:sp>
      <p:sp>
        <p:nvSpPr>
          <p:cNvPr id="170" name="Frameworks…"/>
          <p:cNvSpPr txBox="1"/>
          <p:nvPr/>
        </p:nvSpPr>
        <p:spPr>
          <a:xfrm>
            <a:off x="1444761" y="2335295"/>
            <a:ext cx="11899636" cy="9686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6" defTabSz="825500">
              <a:lnSpc>
                <a:spcPct val="100000"/>
              </a:lnSpc>
              <a:spcBef>
                <a:spcPts val="0"/>
              </a:spcBef>
              <a:defRPr b="1" sz="5500"/>
            </a:pPr>
            <a:r>
              <a:t>Frameworks</a:t>
            </a:r>
          </a:p>
          <a:p>
            <a:pPr lvl="6"/>
            <a:r>
              <a:t>	Dependency Injection</a:t>
            </a:r>
            <a:br/>
            <a:r>
              <a:t>	Entity Framework (with Fluent API)</a:t>
            </a:r>
            <a:br/>
            <a:r>
              <a:t>	XUnit</a:t>
            </a:r>
          </a:p>
          <a:p>
            <a:pPr lvl="4"/>
          </a:p>
          <a:p>
            <a:pPr lvl="4" defTabSz="825500">
              <a:lnSpc>
                <a:spcPct val="100000"/>
              </a:lnSpc>
              <a:spcBef>
                <a:spcPts val="0"/>
              </a:spcBef>
              <a:defRPr b="1" sz="5500"/>
            </a:pPr>
          </a:p>
          <a:p>
            <a:pPr lvl="4" defTabSz="825500">
              <a:lnSpc>
                <a:spcPct val="100000"/>
              </a:lnSpc>
              <a:spcBef>
                <a:spcPts val="0"/>
              </a:spcBef>
              <a:defRPr b="1" sz="5500"/>
            </a:pPr>
            <a:r>
              <a:t>Project types</a:t>
            </a:r>
          </a:p>
          <a:p>
            <a:pPr lvl="8"/>
            <a:r>
              <a:t>	.NET Core Console Application</a:t>
            </a:r>
            <a:br/>
            <a:r>
              <a:t>	.NET Core Web Application</a:t>
            </a:r>
            <a:br/>
            <a:r>
              <a:t>	.NET Core Class Library</a:t>
            </a:r>
            <a:br/>
            <a:r>
              <a:t>	.NET Core Unit Test Project</a:t>
            </a:r>
          </a:p>
        </p:txBody>
      </p:sp>
      <p:sp>
        <p:nvSpPr>
          <p:cNvPr id="171" name="Patterns…"/>
          <p:cNvSpPr txBox="1"/>
          <p:nvPr/>
        </p:nvSpPr>
        <p:spPr>
          <a:xfrm>
            <a:off x="15554053" y="2586279"/>
            <a:ext cx="5498837" cy="2243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b="1" sz="5500"/>
            </a:pPr>
            <a:r>
              <a:t>Patterns</a:t>
            </a:r>
          </a:p>
          <a:p>
            <a:pPr/>
            <a:r>
              <a:t> 	Repository</a:t>
            </a:r>
          </a:p>
        </p:txBody>
      </p:sp>
      <p:sp>
        <p:nvSpPr>
          <p:cNvPr id="172" name="Other tools…"/>
          <p:cNvSpPr txBox="1"/>
          <p:nvPr/>
        </p:nvSpPr>
        <p:spPr>
          <a:xfrm>
            <a:off x="15501303" y="5076829"/>
            <a:ext cx="6853977" cy="4203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b="1" sz="5500"/>
            </a:pPr>
            <a:r>
              <a:t>Other tools</a:t>
            </a:r>
          </a:p>
          <a:p>
            <a:pPr/>
            <a:r>
              <a:t>	HtmlAgilityPack</a:t>
            </a:r>
            <a:br/>
            <a:r>
              <a:t>	Swagger</a:t>
            </a:r>
            <a:br/>
            <a:r>
              <a:t>	Fiddler</a:t>
            </a:r>
            <a:br/>
            <a:r>
              <a:t>	Docker</a:t>
            </a:r>
          </a:p>
        </p:txBody>
      </p:sp>
      <p:sp>
        <p:nvSpPr>
          <p:cNvPr id="173" name="Data Bases…"/>
          <p:cNvSpPr txBox="1"/>
          <p:nvPr/>
        </p:nvSpPr>
        <p:spPr>
          <a:xfrm>
            <a:off x="15463527" y="9719281"/>
            <a:ext cx="5679888" cy="2896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b="1" sz="5500"/>
            </a:pPr>
            <a:r>
              <a:t>Data Bases</a:t>
            </a:r>
          </a:p>
          <a:p>
            <a:pPr/>
            <a:r>
              <a:t>	SQL Server</a:t>
            </a:r>
            <a:br/>
            <a:r>
              <a:t>	My SQL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