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2" r:id="rId3"/>
    <p:sldId id="321" r:id="rId4"/>
    <p:sldId id="329" r:id="rId5"/>
    <p:sldId id="323" r:id="rId6"/>
    <p:sldId id="338" r:id="rId7"/>
    <p:sldId id="325" r:id="rId8"/>
    <p:sldId id="328" r:id="rId9"/>
    <p:sldId id="324" r:id="rId10"/>
    <p:sldId id="327" r:id="rId11"/>
    <p:sldId id="330" r:id="rId12"/>
    <p:sldId id="331" r:id="rId13"/>
    <p:sldId id="332" r:id="rId14"/>
    <p:sldId id="351" r:id="rId15"/>
    <p:sldId id="333" r:id="rId16"/>
    <p:sldId id="334" r:id="rId17"/>
    <p:sldId id="336" r:id="rId18"/>
    <p:sldId id="335" r:id="rId19"/>
    <p:sldId id="341" r:id="rId20"/>
    <p:sldId id="342" r:id="rId21"/>
    <p:sldId id="340" r:id="rId22"/>
    <p:sldId id="339" r:id="rId23"/>
    <p:sldId id="343" r:id="rId24"/>
    <p:sldId id="345" r:id="rId25"/>
    <p:sldId id="346" r:id="rId26"/>
    <p:sldId id="344" r:id="rId27"/>
    <p:sldId id="347" r:id="rId28"/>
    <p:sldId id="349" r:id="rId29"/>
    <p:sldId id="348" r:id="rId30"/>
    <p:sldId id="350" r:id="rId31"/>
    <p:sldId id="30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24" userDrawn="1">
          <p15:clr>
            <a:srgbClr val="A4A3A4"/>
          </p15:clr>
        </p15:guide>
        <p15:guide id="2" pos="5472" userDrawn="1">
          <p15:clr>
            <a:srgbClr val="F26B43"/>
          </p15:clr>
        </p15:guide>
        <p15:guide id="3" orient="horz" pos="816" userDrawn="1">
          <p15:clr>
            <a:srgbClr val="A4A3A4"/>
          </p15:clr>
        </p15:guide>
        <p15:guide id="4" orient="horz" pos="3456" userDrawn="1">
          <p15:clr>
            <a:srgbClr val="F26B43"/>
          </p15:clr>
        </p15:guide>
        <p15:guide id="5" orient="horz" pos="3840" userDrawn="1">
          <p15:clr>
            <a:srgbClr val="F26B43"/>
          </p15:clr>
        </p15:guide>
        <p15:guide id="6" pos="288" userDrawn="1">
          <p15:clr>
            <a:srgbClr val="A4A3A4"/>
          </p15:clr>
        </p15:guide>
        <p15:guide id="7" orient="horz" pos="384" userDrawn="1">
          <p15:clr>
            <a:srgbClr val="A4A3A4"/>
          </p15:clr>
        </p15:guide>
        <p15:guide id="8" userDrawn="1">
          <p15:clr>
            <a:srgbClr val="A4A3A4"/>
          </p15:clr>
        </p15:guide>
        <p15:guide id="9" orient="horz" pos="1008" userDrawn="1">
          <p15:clr>
            <a:srgbClr val="F26B43"/>
          </p15:clr>
        </p15:guide>
        <p15:guide id="10" pos="480" userDrawn="1">
          <p15:clr>
            <a:srgbClr val="F26B43"/>
          </p15:clr>
        </p15:guide>
        <p15:guide id="11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2CADB2"/>
    <a:srgbClr val="FFFF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88870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624"/>
        <p:guide orient="horz" pos="816"/>
        <p:guide orient="horz" pos="3456"/>
        <p:guide orient="horz" pos="3840"/>
        <p:guide orient="horz" pos="384"/>
        <p:guide orient="horz" pos="1008"/>
        <p:guide orient="horz" pos="2880"/>
        <p:guide pos="5472"/>
        <p:guide pos="288"/>
        <p:guide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7CAFB-66E4-43D2-B945-3FB4D35B6642}" type="datetimeFigureOut">
              <a:rPr lang="en-US" smtClean="0"/>
              <a:t>2018-02-27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F2CF3-9AF7-49AE-9FE4-9CD83F800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7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Hypermedia as the engine of application state.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F2CF3-9AF7-49AE-9FE4-9CD83F800C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Hypermedia as the engine of application state. Clients must know the API a priori. Changes in the API break clients and they break the documentation </a:t>
            </a:r>
          </a:p>
          <a:p>
            <a:r>
              <a:rPr lang="en-US" dirty="0" smtClean="0"/>
              <a:t>about the service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F2CF3-9AF7-49AE-9FE4-9CD83F800C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4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708026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4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24350" y="6476999"/>
            <a:ext cx="495300" cy="296863"/>
          </a:xfrm>
        </p:spPr>
        <p:txBody>
          <a:bodyPr/>
          <a:lstStyle/>
          <a:p>
            <a:fld id="{91D7C4E6-047D-4824-B47E-51866BF10B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561975"/>
            <a:ext cx="8382000" cy="381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aseline="0"/>
            </a:lvl1pPr>
          </a:lstStyle>
          <a:p>
            <a:r>
              <a:rPr lang="en-US" dirty="0" smtClean="0"/>
              <a:t>Action Title with </a:t>
            </a:r>
            <a:r>
              <a:rPr lang="en-US" dirty="0" err="1" smtClean="0"/>
              <a:t>PROpeR</a:t>
            </a:r>
            <a:r>
              <a:rPr lang="en-US" dirty="0" smtClean="0"/>
              <a:t> </a:t>
            </a:r>
            <a:r>
              <a:rPr lang="en-US" dirty="0" err="1" smtClean="0"/>
              <a:t>CApitaliZATion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19063" indent="-119063">
              <a:buClr>
                <a:srgbClr val="2CADB2"/>
              </a:buClr>
              <a:buSzPct val="110000"/>
              <a:buFont typeface="Arial" charset="0"/>
              <a:buChar char="•"/>
              <a:defRPr sz="1400"/>
            </a:lvl1pPr>
            <a:lvl2pPr marL="347663" indent="-119063">
              <a:buClr>
                <a:srgbClr val="2CADB2"/>
              </a:buClr>
              <a:buSzPct val="110000"/>
              <a:buFont typeface="Arial" charset="0"/>
              <a:buChar char="•"/>
              <a:defRPr sz="1400"/>
            </a:lvl2pPr>
            <a:lvl3pPr marL="576263" indent="-119063">
              <a:buClr>
                <a:srgbClr val="2CADB2"/>
              </a:buClr>
              <a:buSzPct val="110000"/>
              <a:buFont typeface="Arial" charset="0"/>
              <a:buChar char="•"/>
              <a:tabLst>
                <a:tab pos="855663" algn="l"/>
              </a:tabLst>
              <a:defRPr sz="1400"/>
            </a:lvl3pPr>
            <a:lvl4pPr marL="804863" indent="-119063">
              <a:buClr>
                <a:srgbClr val="2CADB2"/>
              </a:buClr>
              <a:buSzPct val="110000"/>
              <a:buFont typeface="Arial" charset="0"/>
              <a:buChar char="•"/>
              <a:defRPr sz="1400"/>
            </a:lvl4pPr>
            <a:lvl5pPr marL="1033463" indent="-119063">
              <a:buClr>
                <a:srgbClr val="2CADB2"/>
              </a:buClr>
              <a:buSzPct val="110000"/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95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19063" indent="-119063">
              <a:buClr>
                <a:srgbClr val="2CADB2"/>
              </a:buClr>
              <a:buSzPct val="110000"/>
              <a:buFont typeface="Arial" charset="0"/>
              <a:buChar char="•"/>
              <a:defRPr sz="1400"/>
            </a:lvl1pPr>
            <a:lvl2pPr marL="347663" indent="-119063">
              <a:buClr>
                <a:srgbClr val="2CADB2"/>
              </a:buClr>
              <a:buSzPct val="110000"/>
              <a:buFont typeface="Arial" charset="0"/>
              <a:buChar char="•"/>
              <a:defRPr sz="1400"/>
            </a:lvl2pPr>
            <a:lvl3pPr marL="576263" indent="-119063">
              <a:buClr>
                <a:srgbClr val="2CADB2"/>
              </a:buClr>
              <a:buSzPct val="110000"/>
              <a:buFont typeface="Arial" charset="0"/>
              <a:buChar char="•"/>
              <a:tabLst>
                <a:tab pos="855663" algn="l"/>
              </a:tabLst>
              <a:defRPr sz="1400"/>
            </a:lvl3pPr>
            <a:lvl4pPr marL="804863" indent="-119063">
              <a:buClr>
                <a:srgbClr val="2CADB2"/>
              </a:buClr>
              <a:buSzPct val="110000"/>
              <a:buFont typeface="Arial" charset="0"/>
              <a:buChar char="•"/>
              <a:defRPr sz="1400"/>
            </a:lvl4pPr>
            <a:lvl5pPr marL="1033463" indent="-119063">
              <a:buClr>
                <a:srgbClr val="2CADB2"/>
              </a:buClr>
              <a:buSzPct val="110000"/>
              <a:buFont typeface="Arial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24350" y="6476999"/>
            <a:ext cx="495300" cy="296863"/>
          </a:xfrm>
        </p:spPr>
        <p:txBody>
          <a:bodyPr/>
          <a:lstStyle/>
          <a:p>
            <a:fld id="{91D7C4E6-047D-4824-B47E-51866BF10B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561975"/>
            <a:ext cx="8382000" cy="381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aseline="0"/>
            </a:lvl1pPr>
          </a:lstStyle>
          <a:p>
            <a:r>
              <a:rPr lang="en-US" dirty="0" smtClean="0"/>
              <a:t>Action Title with </a:t>
            </a:r>
            <a:r>
              <a:rPr lang="en-US" dirty="0" err="1" smtClean="0"/>
              <a:t>PROpeR</a:t>
            </a:r>
            <a:r>
              <a:rPr lang="en-US" dirty="0" smtClean="0"/>
              <a:t> </a:t>
            </a:r>
            <a:r>
              <a:rPr lang="en-US" dirty="0" err="1" smtClean="0"/>
              <a:t>CApitaliZATion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1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66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05200"/>
            <a:ext cx="7924800" cy="566738"/>
          </a:xfrm>
          <a:prstGeom prst="rect">
            <a:avLst/>
          </a:prstGeom>
        </p:spPr>
        <p:txBody>
          <a:bodyPr anchor="b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2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381500" y="6248400"/>
            <a:ext cx="3810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C4E6-047D-4824-B47E-51866BF10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CADB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ADB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ADB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ADB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ADB2"/>
        </a:buClr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-hateoas/docs/current/reference/html/#configuration.at-enab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kelly/hal_specification/wiki/Librari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zookeeper.apach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embers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members/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05075"/>
            <a:ext cx="7924800" cy="619125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RESTful API: Members </a:t>
            </a:r>
            <a:r>
              <a:rPr lang="en-US" sz="3200" dirty="0"/>
              <a:t>Service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3267075"/>
            <a:ext cx="7924800" cy="619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Igor Shevchenko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3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http://localhost:8080/members/1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578616"/>
              </p:ext>
            </p:extLst>
          </p:nvPr>
        </p:nvGraphicFramePr>
        <p:xfrm>
          <a:off x="457200" y="1219200"/>
          <a:ext cx="8153401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230"/>
                <a:gridCol w="1029170"/>
                <a:gridCol w="2438400"/>
                <a:gridCol w="3276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HTTP Verb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CRUD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 Codes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Headers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 (OK)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404 (Not found)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Accept: application/xml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362200"/>
            <a:ext cx="8153400" cy="42672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MemberResource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&lt;id&gt;1&lt;/id&gt;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&gt;Ben&lt;/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Musterman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&gt;10141&lt;/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&gt;1990-10-15&lt;/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&lt;links&gt;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&lt;links&gt;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&gt;self&lt;/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&gt;http://localhost:8080/members/1&lt;/href&gt;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&lt;/links&gt;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&lt;links&gt;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invitedBy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&gt;http://localhost:8080/members/999&lt;/href&gt;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&lt;/links&gt;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&lt;/links&gt;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MemberResource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488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sz="2400" dirty="0" smtClean="0"/>
              <a:t>Hypertext </a:t>
            </a:r>
            <a:r>
              <a:rPr lang="en-US" sz="2400" dirty="0"/>
              <a:t>Application </a:t>
            </a:r>
            <a:r>
              <a:rPr lang="en-US" sz="2400" dirty="0" smtClean="0"/>
              <a:t>Language</a:t>
            </a:r>
          </a:p>
          <a:p>
            <a:pPr fontAlgn="base"/>
            <a:r>
              <a:rPr lang="en-US" sz="2400" dirty="0" smtClean="0"/>
              <a:t>Default </a:t>
            </a:r>
            <a:r>
              <a:rPr lang="en-US" sz="2400" dirty="0"/>
              <a:t>media type served by Spring </a:t>
            </a:r>
            <a:r>
              <a:rPr lang="en-US" sz="2400" dirty="0" smtClean="0"/>
              <a:t>HATEOAS</a:t>
            </a:r>
          </a:p>
          <a:p>
            <a:pPr fontAlgn="base"/>
            <a:r>
              <a:rPr lang="en-US" sz="2400" dirty="0" smtClean="0"/>
              <a:t>Makes </a:t>
            </a:r>
            <a:r>
              <a:rPr lang="en-US" sz="2400" dirty="0"/>
              <a:t>your API </a:t>
            </a:r>
            <a:r>
              <a:rPr lang="en-US" sz="2400" dirty="0" err="1" smtClean="0"/>
              <a:t>explorable</a:t>
            </a:r>
            <a:endParaRPr lang="en-US" sz="2400" dirty="0" smtClean="0"/>
          </a:p>
          <a:p>
            <a:pPr fontAlgn="base"/>
            <a:r>
              <a:rPr lang="en-US" sz="2400" dirty="0" smtClean="0"/>
              <a:t>Two simple </a:t>
            </a:r>
            <a:r>
              <a:rPr lang="en-US" sz="2400" dirty="0"/>
              <a:t>concepts: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i="1" dirty="0" smtClean="0"/>
              <a:t>links</a:t>
            </a:r>
          </a:p>
          <a:p>
            <a:pPr fontAlgn="base"/>
            <a:endParaRPr lang="en-US" sz="2400" dirty="0"/>
          </a:p>
          <a:p>
            <a:pPr marL="0" indent="0" algn="just" fontAlgn="base">
              <a:buNone/>
            </a:pPr>
            <a:r>
              <a:rPr lang="en-US" sz="2400" i="1" dirty="0" smtClean="0"/>
              <a:t>“Except </a:t>
            </a:r>
            <a:r>
              <a:rPr lang="en-US" sz="2400" i="1" dirty="0"/>
              <a:t>for simple fixed entry </a:t>
            </a:r>
            <a:r>
              <a:rPr lang="en-US" sz="2400" i="1" dirty="0" smtClean="0"/>
              <a:t>point </a:t>
            </a:r>
            <a:r>
              <a:rPr lang="en-US" sz="2400" i="1" dirty="0"/>
              <a:t>to the application, </a:t>
            </a:r>
            <a:r>
              <a:rPr lang="en-US" sz="2400" i="1" dirty="0" smtClean="0"/>
              <a:t>a </a:t>
            </a:r>
            <a:r>
              <a:rPr lang="en-US" sz="2400" i="1" dirty="0"/>
              <a:t>client does not assume that any particular action </a:t>
            </a:r>
            <a:r>
              <a:rPr lang="en-US" sz="2400" i="1" dirty="0" smtClean="0"/>
              <a:t>is available </a:t>
            </a:r>
            <a:r>
              <a:rPr lang="en-US" sz="2400" i="1" dirty="0"/>
              <a:t>for any particular resources beyond those </a:t>
            </a:r>
            <a:r>
              <a:rPr lang="en-US" sz="2400" i="1" dirty="0" smtClean="0"/>
              <a:t>previously </a:t>
            </a:r>
            <a:r>
              <a:rPr lang="en-US" sz="2400" i="1" dirty="0"/>
              <a:t>received from the </a:t>
            </a:r>
            <a:r>
              <a:rPr lang="en-US" sz="2400" i="1" dirty="0" smtClean="0"/>
              <a:t>server”</a:t>
            </a:r>
          </a:p>
          <a:p>
            <a:pPr marL="0" indent="0" fontAlgn="base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hal+json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MembersController.java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980123"/>
              </p:ext>
            </p:extLst>
          </p:nvPr>
        </p:nvGraphicFramePr>
        <p:xfrm>
          <a:off x="457200" y="1219200"/>
          <a:ext cx="8153401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230"/>
                <a:gridCol w="1029170"/>
                <a:gridCol w="2438400"/>
                <a:gridCol w="3276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HTTP Verb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CRUD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 Codes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Headers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 (OK)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404 (Not found)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Accept: application/xml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362200"/>
            <a:ext cx="8153400" cy="28956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members/{id}")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HttpStatus.OK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MemberResource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getMember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PathVariable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long id) {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Member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this.repository.findOne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(member == null) {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throw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NoSuchMemberException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3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MemberResource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(member);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MemberResource.java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133600"/>
            <a:ext cx="8153400" cy="38862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MemberResource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Resource&lt;Member&gt;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MemberResource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(Member member)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super(member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3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links to related resources and self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add(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MemberController.class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getMember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member.getId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withSelfRel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dummy link to member who invited this member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add(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MemberController.class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getMember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(999L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invitedBy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609600"/>
          </a:xfrm>
          <a:prstGeom prst="rect">
            <a:avLst/>
          </a:prstGeo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Centralized place to keep link-building </a:t>
            </a:r>
            <a:r>
              <a:rPr lang="en-US" dirty="0" smtClean="0"/>
              <a:t>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1905000"/>
            <a:ext cx="89677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2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sz="2400" dirty="0" smtClean="0"/>
              <a:t>HTTP </a:t>
            </a:r>
            <a:r>
              <a:rPr lang="en-US" sz="2400" dirty="0"/>
              <a:t>Status </a:t>
            </a:r>
            <a:r>
              <a:rPr lang="en-US" sz="2400" dirty="0" smtClean="0"/>
              <a:t>codes </a:t>
            </a:r>
            <a:r>
              <a:rPr lang="en-US" sz="2400" dirty="0"/>
              <a:t>on an exception</a:t>
            </a:r>
          </a:p>
          <a:p>
            <a:pPr fontAlgn="base"/>
            <a:r>
              <a:rPr lang="en-US" sz="2400" dirty="0" smtClean="0"/>
              <a:t>Controller based exception handling</a:t>
            </a:r>
          </a:p>
          <a:p>
            <a:pPr fontAlgn="base"/>
            <a:r>
              <a:rPr lang="en-US" sz="2400" dirty="0" smtClean="0"/>
              <a:t>Global exception handling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6" name="Oval 199"/>
          <p:cNvSpPr>
            <a:spLocks noChangeArrowheads="1"/>
          </p:cNvSpPr>
          <p:nvPr/>
        </p:nvSpPr>
        <p:spPr bwMode="auto">
          <a:xfrm>
            <a:off x="5867400" y="1676400"/>
            <a:ext cx="295275" cy="320675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72000" anchor="ctr"/>
          <a:lstStyle/>
          <a:p>
            <a:pPr>
              <a:lnSpc>
                <a:spcPct val="130000"/>
              </a:lnSpc>
            </a:pPr>
            <a:r>
              <a:rPr lang="de-DE" sz="2000" b="1" dirty="0">
                <a:solidFill>
                  <a:schemeClr val="bg1"/>
                </a:solidFill>
                <a:sym typeface="Wingdings" pitchFamily="2" charset="2"/>
              </a:rPr>
              <a:t>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7" name="Oval 199"/>
          <p:cNvSpPr>
            <a:spLocks noChangeArrowheads="1"/>
          </p:cNvSpPr>
          <p:nvPr/>
        </p:nvSpPr>
        <p:spPr bwMode="auto">
          <a:xfrm>
            <a:off x="5872162" y="2574925"/>
            <a:ext cx="295275" cy="320675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72000" anchor="ctr"/>
          <a:lstStyle/>
          <a:p>
            <a:pPr>
              <a:lnSpc>
                <a:spcPct val="130000"/>
              </a:lnSpc>
            </a:pPr>
            <a:r>
              <a:rPr lang="de-DE" sz="2000" b="1" dirty="0">
                <a:solidFill>
                  <a:schemeClr val="bg1"/>
                </a:solidFill>
                <a:sym typeface="Wingdings" pitchFamily="2" charset="2"/>
              </a:rPr>
              <a:t>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 Results</a:t>
            </a:r>
            <a:endParaRPr lang="en-US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3200400"/>
            <a:ext cx="8153400" cy="12192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"http://localhost:8080/members/1000",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"message": "Member with id '1000' does not exist."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609600"/>
          </a:xfrm>
          <a:prstGeom prst="rect">
            <a:avLst/>
          </a:prstGeo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Build a totally custom error response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153400" cy="3810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http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://localhost:8080/members/999999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457200" y="2590800"/>
            <a:ext cx="8229600" cy="609600"/>
          </a:xfrm>
          <a:prstGeom prst="rect">
            <a:avLst/>
          </a:prstGeom>
        </p:spPr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Response (with status 404, not found):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NoSuchMemberException.java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133600"/>
            <a:ext cx="8153400" cy="32004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HttpStatus.NOT_FOUND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NoSuchMemberException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static final 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1268L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final String MESSAGE_FORMAT =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Member with id '%d' does not exist.";</a:t>
            </a:r>
          </a:p>
          <a:p>
            <a:pPr marL="0"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NoSuchMemberException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(long id) 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super(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(MESSAGE_FORMAT, id));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609600"/>
          </a:xfrm>
          <a:prstGeom prst="rect">
            <a:avLst/>
          </a:prstGeom>
        </p:spPr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Custom exception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DefaultControllerAdvice.java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443552" y="1066800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Global Exception Handling </a:t>
            </a:r>
          </a:p>
        </p:txBody>
      </p:sp>
    </p:spTree>
    <p:extLst>
      <p:ext uri="{BB962C8B-B14F-4D97-AF65-F5344CB8AC3E}">
        <p14:creationId xmlns:p14="http://schemas.microsoft.com/office/powerpoint/2010/main" val="38031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Service side uses Spring HATEAOS to:</a:t>
            </a:r>
          </a:p>
          <a:p>
            <a:pPr marL="0" indent="0" fontAlgn="base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MemberResource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dirty="0"/>
              <a:t>Client side uses Spring HATEAOS to: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MemberResource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Documentation is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  <a:p>
            <a:pPr fontAlgn="base"/>
            <a:r>
              <a:rPr lang="en-US" dirty="0" smtClean="0"/>
              <a:t>“</a:t>
            </a:r>
            <a:r>
              <a:rPr lang="en-US" dirty="0" err="1" smtClean="0"/>
              <a:t>Traverson</a:t>
            </a:r>
            <a:r>
              <a:rPr lang="en-US" dirty="0" smtClean="0"/>
              <a:t>” implementation</a:t>
            </a:r>
            <a:endParaRPr lang="en-US" dirty="0"/>
          </a:p>
          <a:p>
            <a:pPr marL="457200" indent="-457200" fontAlgn="base">
              <a:buAutoNum type="arabicPeriod"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fontAlgn="base">
              <a:buAutoNum type="arabicPeriod"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fontAlgn="base"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API: Option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06078" y="3886585"/>
            <a:ext cx="7080722" cy="7366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lIns="450000" anchor="ctr"/>
          <a:lstStyle/>
          <a:p>
            <a:pPr algn="l"/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06078" y="3028004"/>
            <a:ext cx="7080722" cy="738188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lIns="450000" anchor="ctr"/>
          <a:lstStyle/>
          <a:p>
            <a:r>
              <a:rPr lang="en-US" sz="2000" dirty="0"/>
              <a:t>Knowledge </a:t>
            </a:r>
            <a:r>
              <a:rPr lang="en-US" sz="2000" dirty="0" smtClean="0"/>
              <a:t>exchange</a:t>
            </a:r>
            <a:endParaRPr lang="en-US" sz="20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606078" y="2171011"/>
            <a:ext cx="7080722" cy="7366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lIns="450000" anchor="ctr"/>
          <a:lstStyle/>
          <a:p>
            <a:r>
              <a:rPr lang="en-US" sz="2000" dirty="0"/>
              <a:t>Have a discussion around the </a:t>
            </a:r>
            <a:r>
              <a:rPr lang="en-US" sz="2000" dirty="0" smtClean="0"/>
              <a:t>topic</a:t>
            </a:r>
            <a:endParaRPr lang="en-US" sz="20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06078" y="1305054"/>
            <a:ext cx="7080722" cy="738187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lIns="450000" anchor="ctr"/>
          <a:lstStyle/>
          <a:p>
            <a:r>
              <a:rPr lang="en-US" sz="2000" dirty="0"/>
              <a:t>Present and describe RESTful </a:t>
            </a:r>
            <a:r>
              <a:rPr lang="en-US" sz="2000" dirty="0" smtClean="0"/>
              <a:t>API</a:t>
            </a:r>
            <a:endParaRPr lang="en-US" sz="2000" dirty="0"/>
          </a:p>
        </p:txBody>
      </p:sp>
      <p:sp>
        <p:nvSpPr>
          <p:cNvPr id="12" name="Text12"/>
          <p:cNvSpPr>
            <a:spLocks noChangeArrowheads="1"/>
          </p:cNvSpPr>
          <p:nvPr/>
        </p:nvSpPr>
        <p:spPr bwMode="auto">
          <a:xfrm>
            <a:off x="466725" y="1303466"/>
            <a:ext cx="974725" cy="24622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72000" tIns="0" rIns="0" bIns="0" anchor="ctr">
            <a:spAutoFit/>
          </a:bodyPr>
          <a:lstStyle/>
          <a:p>
            <a:pPr algn="ctr" defTabSz="330200"/>
            <a:r>
              <a:rPr lang="de-DE" altLang="de-DE" sz="1600" b="1" dirty="0" smtClean="0">
                <a:solidFill>
                  <a:schemeClr val="bg1"/>
                </a:solidFill>
              </a:rPr>
              <a:t>GOALS</a:t>
            </a:r>
            <a:endParaRPr lang="de-DE" alt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606078" y="2171011"/>
            <a:ext cx="265113" cy="2667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r>
              <a:rPr lang="de-DE" sz="15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606078" y="1305054"/>
            <a:ext cx="265113" cy="2667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r>
              <a:rPr lang="de-DE" sz="15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606078" y="3028004"/>
            <a:ext cx="265113" cy="2667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r>
              <a:rPr lang="de-DE" sz="15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606078" y="3886585"/>
            <a:ext cx="265113" cy="2667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r>
              <a:rPr lang="de-DE" sz="15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606078" y="4743579"/>
            <a:ext cx="7080722" cy="7366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lIns="450000" anchor="ctr"/>
          <a:lstStyle/>
          <a:p>
            <a:pPr algn="l"/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606078" y="4743579"/>
            <a:ext cx="265113" cy="2667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r>
              <a:rPr lang="de-DE" sz="15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1606078" y="1306768"/>
            <a:ext cx="16004" cy="4179631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0000" anchor="ctr"/>
          <a:lstStyle/>
          <a:p>
            <a:endParaRPr lang="de-DE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24350" y="6476999"/>
            <a:ext cx="495300" cy="296863"/>
          </a:xfrm>
        </p:spPr>
        <p:txBody>
          <a:bodyPr/>
          <a:lstStyle/>
          <a:p>
            <a:fld id="{91D7C4E6-047D-4824-B47E-51866BF10BBE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2. HAL / JSON parsers for Java and other languages:</a:t>
            </a:r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github.com/mikekelly/hal_specification/wiki/Libraries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3. </a:t>
            </a:r>
            <a:r>
              <a:rPr lang="en-US" dirty="0"/>
              <a:t>Direct parsing of objects from </a:t>
            </a:r>
            <a:r>
              <a:rPr lang="en-US" dirty="0" smtClean="0"/>
              <a:t>JSON </a:t>
            </a:r>
            <a:r>
              <a:rPr lang="en-US" dirty="0"/>
              <a:t>is always an option</a:t>
            </a:r>
          </a:p>
          <a:p>
            <a:pPr marL="457200" indent="-457200" fontAlgn="base">
              <a:buAutoNum type="arabicPeriod"/>
            </a:pPr>
            <a:endParaRPr lang="en-US" dirty="0"/>
          </a:p>
          <a:p>
            <a:pPr marL="457200" indent="-457200" fontAlgn="base"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fontAlgn="base"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marL="457200" indent="-457200" fontAlgn="base">
              <a:buAutoNum type="arabicPeriod"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fontAlgn="base">
              <a:buAutoNum type="arabicPeriod"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fontAlgn="base">
              <a:buAutoNum type="arabicPeriod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API: Options 2,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sz="2400" dirty="0" smtClean="0"/>
              <a:t>Start application context, plus server</a:t>
            </a:r>
          </a:p>
          <a:p>
            <a:pPr fontAlgn="base"/>
            <a:r>
              <a:rPr lang="en-US" sz="2400" dirty="0" smtClean="0"/>
              <a:t>Start application context, without server</a:t>
            </a:r>
          </a:p>
          <a:p>
            <a:pPr fontAlgn="base"/>
            <a:r>
              <a:rPr lang="en-US" sz="2400" dirty="0" smtClean="0"/>
              <a:t>Start only required WEB controller</a:t>
            </a:r>
          </a:p>
          <a:p>
            <a:pPr marL="0" indent="0" fontAlgn="base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Options</a:t>
            </a:r>
          </a:p>
        </p:txBody>
      </p:sp>
      <p:sp>
        <p:nvSpPr>
          <p:cNvPr id="6" name="Oval 199"/>
          <p:cNvSpPr>
            <a:spLocks noChangeArrowheads="1"/>
          </p:cNvSpPr>
          <p:nvPr/>
        </p:nvSpPr>
        <p:spPr bwMode="auto">
          <a:xfrm>
            <a:off x="6176963" y="1676400"/>
            <a:ext cx="295275" cy="320675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72000" anchor="ctr"/>
          <a:lstStyle/>
          <a:p>
            <a:pPr>
              <a:lnSpc>
                <a:spcPct val="130000"/>
              </a:lnSpc>
            </a:pPr>
            <a:r>
              <a:rPr lang="de-DE" sz="2000" b="1" dirty="0">
                <a:solidFill>
                  <a:schemeClr val="bg1"/>
                </a:solidFill>
                <a:sym typeface="Wingdings" pitchFamily="2" charset="2"/>
              </a:rPr>
              <a:t>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7" name="Oval 199"/>
          <p:cNvSpPr>
            <a:spLocks noChangeArrowheads="1"/>
          </p:cNvSpPr>
          <p:nvPr/>
        </p:nvSpPr>
        <p:spPr bwMode="auto">
          <a:xfrm>
            <a:off x="6181725" y="2590800"/>
            <a:ext cx="295275" cy="320675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72000" anchor="ctr"/>
          <a:lstStyle/>
          <a:p>
            <a:pPr>
              <a:lnSpc>
                <a:spcPct val="130000"/>
              </a:lnSpc>
            </a:pPr>
            <a:r>
              <a:rPr lang="de-DE" sz="2000" b="1" dirty="0">
                <a:solidFill>
                  <a:schemeClr val="bg1"/>
                </a:solidFill>
                <a:sym typeface="Wingdings" pitchFamily="2" charset="2"/>
              </a:rPr>
              <a:t>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MembersControllerIT.java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286000"/>
            <a:ext cx="8153400" cy="29718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marL="0"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shouldGetMember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3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Setup</a:t>
            </a:r>
          </a:p>
          <a:p>
            <a:pPr marL="0"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"http://localhost:" + port + "/members/1";</a:t>
            </a:r>
          </a:p>
          <a:p>
            <a:pPr marL="0" lvl="3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Action</a:t>
            </a:r>
          </a:p>
          <a:p>
            <a:pPr marL="0" lvl="3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RequestInterceptors.autoSetJsonHeaders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this.restTemplate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3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ClientMember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member =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this.restTemplate.getForObject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ClientMember.class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3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Assertions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Starts an application like it would do in production. Assume you are a client, send an HTTP request and assert the </a:t>
            </a:r>
            <a:r>
              <a:rPr lang="en-US" dirty="0" smtClean="0"/>
              <a:t>response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63" y="5343525"/>
            <a:ext cx="324923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6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–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MemberControllerTest.java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286000"/>
            <a:ext cx="8153400" cy="35814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MockMvc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mockMvc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MemberRestRepository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3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  <a:p>
            <a:pPr marL="0"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this.mockMvc.perform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(put(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.content(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(JSON_MEDIA_TYPE))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andExpect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Starts </a:t>
            </a:r>
            <a:r>
              <a:rPr lang="en-US" dirty="0" smtClean="0"/>
              <a:t>only a specific WEB controller, mock everything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://localhost:8080/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362200"/>
            <a:ext cx="8153400" cy="35052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"_links": 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"members": 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"http://localhost:8080/members"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"self": 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"http://localhost:8080"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864283"/>
              </p:ext>
            </p:extLst>
          </p:nvPr>
        </p:nvGraphicFramePr>
        <p:xfrm>
          <a:off x="457200" y="1219200"/>
          <a:ext cx="8153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230"/>
                <a:gridCol w="1029170"/>
                <a:gridCol w="2438400"/>
                <a:gridCol w="3276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HTTP Verb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CRUD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 Codes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Headers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 (OK)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Accept: application/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6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http://localhost:8080/members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153400" cy="52578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07" y="1219200"/>
            <a:ext cx="493959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7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</a:t>
            </a:r>
            <a:r>
              <a:rPr lang="en-US" dirty="0" smtClean="0"/>
              <a:t>convenient </a:t>
            </a:r>
            <a:r>
              <a:rPr lang="en-US" dirty="0" smtClean="0"/>
              <a:t>to get </a:t>
            </a:r>
            <a:r>
              <a:rPr lang="en-US" i="1" dirty="0" err="1" smtClean="0"/>
              <a:t>invitedBy</a:t>
            </a:r>
            <a:r>
              <a:rPr lang="en-US" dirty="0" smtClean="0"/>
              <a:t> information?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2743200"/>
          </a:xfrm>
          <a:prstGeom prst="rect">
            <a:avLst/>
          </a:prstGeom>
        </p:spPr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API usage without hardcoding URLs will be: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Get index page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Follow link “</a:t>
            </a:r>
            <a:r>
              <a:rPr lang="en-US" i="1" dirty="0"/>
              <a:t>members</a:t>
            </a:r>
            <a:r>
              <a:rPr lang="en-US" dirty="0"/>
              <a:t>”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Get some </a:t>
            </a:r>
            <a:r>
              <a:rPr lang="en-US" dirty="0" smtClean="0"/>
              <a:t>member</a:t>
            </a:r>
            <a:endParaRPr lang="en-US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Follow link “</a:t>
            </a:r>
            <a:r>
              <a:rPr lang="en-US" i="1" dirty="0" err="1" smtClean="0"/>
              <a:t>invitedBy</a:t>
            </a:r>
            <a:r>
              <a:rPr lang="en-US" dirty="0" smtClean="0"/>
              <a:t>” 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Hurts performance on both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 API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37903"/>
            <a:ext cx="9143999" cy="18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7200" y="3810000"/>
            <a:ext cx="8229600" cy="762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dirty="0" smtClean="0"/>
              <a:t>Templated URLs are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://localhost:8080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(next steps)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362200"/>
            <a:ext cx="8153400" cy="35052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"_links": 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"members": 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"http://localhost:8080/members"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"self": 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"http://localhost:8080"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85900"/>
            <a:ext cx="55435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>
          <a:xfrm rot="4022462">
            <a:off x="1764723" y="1941861"/>
            <a:ext cx="633794" cy="1342821"/>
          </a:xfrm>
          <a:prstGeom prst="downArrow">
            <a:avLst/>
          </a:prstGeom>
          <a:solidFill>
            <a:schemeClr val="bg2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15400" cy="241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16" y="4419600"/>
            <a:ext cx="3815255" cy="191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7200" y="3962400"/>
            <a:ext cx="8229600" cy="762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dirty="0" smtClean="0"/>
              <a:t>Will create </a:t>
            </a:r>
            <a:r>
              <a:rPr lang="en-US" dirty="0" err="1" smtClean="0"/>
              <a:t>Asciidoc</a:t>
            </a:r>
            <a:r>
              <a:rPr lang="en-US" dirty="0" smtClean="0"/>
              <a:t> documentation: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sz="2400" dirty="0"/>
              <a:t>RESTful Web Service with </a:t>
            </a:r>
            <a:r>
              <a:rPr lang="en-US" sz="2400" dirty="0" smtClean="0"/>
              <a:t>Spring </a:t>
            </a:r>
            <a:r>
              <a:rPr lang="en-US" sz="2400" dirty="0"/>
              <a:t>Boot</a:t>
            </a:r>
            <a:endParaRPr lang="en-US" sz="2400" dirty="0" smtClean="0"/>
          </a:p>
          <a:p>
            <a:pPr fontAlgn="base"/>
            <a:r>
              <a:rPr lang="en-US" sz="2400" dirty="0" smtClean="0"/>
              <a:t>Domain model with one entity (member)</a:t>
            </a:r>
          </a:p>
          <a:p>
            <a:pPr fontAlgn="base"/>
            <a:r>
              <a:rPr lang="en-US" sz="2400" dirty="0" smtClean="0"/>
              <a:t>CRUD operations, </a:t>
            </a:r>
            <a:r>
              <a:rPr lang="en-US" sz="2400" dirty="0" smtClean="0"/>
              <a:t>plus list members</a:t>
            </a:r>
            <a:endParaRPr lang="en-US" sz="2400" dirty="0" smtClean="0"/>
          </a:p>
          <a:p>
            <a:pPr fontAlgn="base"/>
            <a:r>
              <a:rPr lang="en-US" sz="2400" dirty="0" smtClean="0"/>
              <a:t>Accept JSON / XML</a:t>
            </a:r>
          </a:p>
          <a:p>
            <a:pPr fontAlgn="base"/>
            <a:r>
              <a:rPr lang="en-US" sz="2400" dirty="0" smtClean="0"/>
              <a:t>Produce </a:t>
            </a:r>
            <a:r>
              <a:rPr lang="en-US" sz="2400" dirty="0"/>
              <a:t>JSON </a:t>
            </a:r>
            <a:r>
              <a:rPr lang="en-US" sz="2400" dirty="0" smtClean="0"/>
              <a:t>/ XML</a:t>
            </a:r>
          </a:p>
          <a:p>
            <a:pPr fontAlgn="base"/>
            <a:r>
              <a:rPr lang="en-US" sz="2400" dirty="0" smtClean="0"/>
              <a:t>Error handling with </a:t>
            </a:r>
            <a:r>
              <a:rPr lang="en-US" sz="2400" dirty="0"/>
              <a:t>HTTP Status </a:t>
            </a:r>
            <a:r>
              <a:rPr lang="en-US" sz="2400" dirty="0" smtClean="0"/>
              <a:t>Code</a:t>
            </a:r>
          </a:p>
          <a:p>
            <a:pPr fontAlgn="base"/>
            <a:r>
              <a:rPr lang="en-US" sz="2400" dirty="0" smtClean="0"/>
              <a:t>Architecture</a:t>
            </a:r>
          </a:p>
          <a:p>
            <a:pPr fontAlgn="base"/>
            <a:r>
              <a:rPr lang="en-US" sz="2400" dirty="0" smtClean="0"/>
              <a:t>Implementation</a:t>
            </a:r>
          </a:p>
          <a:p>
            <a:pPr fontAlgn="base"/>
            <a:r>
              <a:rPr lang="en-US" sz="2400" dirty="0" smtClean="0"/>
              <a:t>Testing</a:t>
            </a:r>
          </a:p>
          <a:p>
            <a:pPr fontAlgn="base"/>
            <a:endParaRPr lang="en-US" sz="2400" dirty="0" smtClean="0"/>
          </a:p>
          <a:p>
            <a:pPr marL="0" indent="0" fontAlgn="base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Discovery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https://zookeeper.apache.org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algn="just"/>
            <a:r>
              <a:rPr lang="en-US" sz="2000" dirty="0" err="1"/>
              <a:t>ZooKeeper</a:t>
            </a:r>
            <a:r>
              <a:rPr lang="en-US" sz="2000" dirty="0"/>
              <a:t> is a centralized service for maintaining configuration information, naming, providing distributed synchronization, and providing group </a:t>
            </a:r>
            <a:r>
              <a:rPr lang="en-US" sz="2000" dirty="0" smtClean="0"/>
              <a:t>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5000" dirty="0" smtClean="0"/>
              <a:t>Q&amp;A</a:t>
            </a:r>
            <a:endParaRPr lang="de-DE" sz="5000" dirty="0"/>
          </a:p>
        </p:txBody>
      </p:sp>
    </p:spTree>
    <p:extLst>
      <p:ext uri="{BB962C8B-B14F-4D97-AF65-F5344CB8AC3E}">
        <p14:creationId xmlns:p14="http://schemas.microsoft.com/office/powerpoint/2010/main" val="9904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sz="2400" dirty="0" smtClean="0"/>
              <a:t>Spring Boot</a:t>
            </a:r>
          </a:p>
          <a:p>
            <a:pPr fontAlgn="base"/>
            <a:r>
              <a:rPr lang="en-US" sz="2400" dirty="0" smtClean="0"/>
              <a:t>Spring REST / HATEOAS</a:t>
            </a:r>
          </a:p>
          <a:p>
            <a:pPr fontAlgn="base"/>
            <a:r>
              <a:rPr lang="en-US" sz="2400" dirty="0" smtClean="0"/>
              <a:t>Spring Data JPA </a:t>
            </a:r>
            <a:r>
              <a:rPr lang="en-US" sz="2400" dirty="0" smtClean="0"/>
              <a:t>with </a:t>
            </a:r>
            <a:r>
              <a:rPr lang="en-US" sz="2400" dirty="0" smtClean="0"/>
              <a:t>H2</a:t>
            </a:r>
          </a:p>
          <a:p>
            <a:pPr fontAlgn="base"/>
            <a:r>
              <a:rPr lang="en-US" sz="2400" dirty="0" smtClean="0"/>
              <a:t>Jackson</a:t>
            </a:r>
          </a:p>
          <a:p>
            <a:pPr fontAlgn="base"/>
            <a:endParaRPr lang="en-US" sz="2400" dirty="0" smtClean="0"/>
          </a:p>
          <a:p>
            <a:pPr marL="0" indent="0" fontAlgn="base">
              <a:buNone/>
            </a:pPr>
            <a:r>
              <a:rPr lang="en-US" sz="2400" dirty="0"/>
              <a:t>For testing / documentation</a:t>
            </a:r>
          </a:p>
          <a:p>
            <a:pPr fontAlgn="base"/>
            <a:r>
              <a:rPr lang="en-US" sz="2400" dirty="0" err="1" smtClean="0"/>
              <a:t>AssertJ</a:t>
            </a:r>
            <a:endParaRPr lang="en-US" sz="2400" dirty="0" smtClean="0"/>
          </a:p>
          <a:p>
            <a:pPr fontAlgn="base"/>
            <a:r>
              <a:rPr lang="en-US" sz="2400" dirty="0" err="1" smtClean="0"/>
              <a:t>Mockito</a:t>
            </a:r>
            <a:endParaRPr lang="en-US" sz="2400" dirty="0" smtClean="0"/>
          </a:p>
          <a:p>
            <a:pPr fontAlgn="base"/>
            <a:r>
              <a:rPr lang="en-US" sz="2400" dirty="0" smtClean="0"/>
              <a:t>Spring </a:t>
            </a:r>
            <a:r>
              <a:rPr lang="en-US" sz="2400" dirty="0" err="1" smtClean="0"/>
              <a:t>RestDocs</a:t>
            </a:r>
            <a:r>
              <a:rPr lang="en-US" sz="2400" dirty="0" smtClean="0"/>
              <a:t> </a:t>
            </a:r>
            <a:r>
              <a:rPr lang="en-US" sz="2400" dirty="0" smtClean="0"/>
              <a:t>with </a:t>
            </a:r>
            <a:r>
              <a:rPr lang="en-US" sz="2400" dirty="0" err="1" smtClean="0"/>
              <a:t>MockMvc</a:t>
            </a:r>
            <a:endParaRPr lang="en-US" sz="2400" dirty="0" smtClean="0"/>
          </a:p>
          <a:p>
            <a:pPr marL="0" indent="0"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marL="0" indent="0" fontAlgn="base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sed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03610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8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153400" cy="50292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Member</a:t>
            </a:r>
          </a:p>
          <a:p>
            <a:pPr marL="0" lvl="3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Long id;</a:t>
            </a:r>
          </a:p>
          <a:p>
            <a:pPr marL="0"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3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JsonFormat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(pattern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5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Mappings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Open Sans Light (Body)"/>
                <a:cs typeface="Courier New" panose="02070309020205020404" pitchFamily="49" charset="0"/>
              </a:rPr>
              <a:t>Following mappings are implemented: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     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://localhost:8080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endParaRPr lang="en-US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://localhost:8080/members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    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localhost:8080/members/1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     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localhost:8080/members/1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  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://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localhost:8080/members/1</a:t>
            </a:r>
            <a:endParaRPr lang="en-US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    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localhost:8080/members?lastname=Musterman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Open Sans Light (Body)"/>
                <a:cs typeface="Courier New" panose="02070309020205020404" pitchFamily="49" charset="0"/>
              </a:rPr>
              <a:t>These are described on the following slides</a:t>
            </a:r>
            <a:endParaRPr lang="en-US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smtClean="0"/>
              <a:t>API Maturity Levels</a:t>
            </a:r>
            <a:endParaRPr lang="en-US" dirty="0"/>
          </a:p>
        </p:txBody>
      </p:sp>
      <p:pic>
        <p:nvPicPr>
          <p:cNvPr id="1028" name="Picture 4" descr="rmm-0.png (673×3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437502" cy="439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914399" y="5770005"/>
            <a:ext cx="5867401" cy="478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“</a:t>
            </a:r>
            <a:r>
              <a:rPr lang="en-US" sz="1600" b="1" dirty="0"/>
              <a:t>Swamp of POX</a:t>
            </a:r>
            <a:r>
              <a:rPr lang="en-US" sz="1600" dirty="0"/>
              <a:t>” (plain old XML) </a:t>
            </a:r>
            <a:endParaRPr lang="en-US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810000" y="2057400"/>
            <a:ext cx="3048000" cy="478396"/>
          </a:xfrm>
          <a:prstGeom prst="rect">
            <a:avLst/>
          </a:prstGeom>
        </p:spPr>
        <p:txBody>
          <a:bodyPr>
            <a:normAutofit/>
          </a:bodyPr>
          <a:lstStyle>
            <a:lvl1pPr marL="119063" indent="-119063" algn="l" defTabSz="914400" rtl="0" eaLnBrk="1" latinLnBrk="0" hangingPunct="1">
              <a:spcBef>
                <a:spcPct val="20000"/>
              </a:spcBef>
              <a:buClr>
                <a:srgbClr val="2CADB2"/>
              </a:buClr>
              <a:buSzPct val="110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19063" algn="l" defTabSz="914400" rtl="0" eaLnBrk="1" latinLnBrk="0" hangingPunct="1">
              <a:spcBef>
                <a:spcPct val="20000"/>
              </a:spcBef>
              <a:buClr>
                <a:srgbClr val="2CADB2"/>
              </a:buClr>
              <a:buSzPct val="110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263" indent="-119063" algn="l" defTabSz="914400" rtl="0" eaLnBrk="1" latinLnBrk="0" hangingPunct="1">
              <a:spcBef>
                <a:spcPct val="20000"/>
              </a:spcBef>
              <a:buClr>
                <a:srgbClr val="2CADB2"/>
              </a:buClr>
              <a:buSzPct val="110000"/>
              <a:buFont typeface="Arial" charset="0"/>
              <a:buChar char="•"/>
              <a:tabLst>
                <a:tab pos="855663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119063" algn="l" defTabSz="914400" rtl="0" eaLnBrk="1" latinLnBrk="0" hangingPunct="1">
              <a:spcBef>
                <a:spcPct val="20000"/>
              </a:spcBef>
              <a:buClr>
                <a:srgbClr val="2CADB2"/>
              </a:buClr>
              <a:buSzPct val="110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3463" indent="-119063" algn="l" defTabSz="914400" rtl="0" eaLnBrk="1" latinLnBrk="0" hangingPunct="1">
              <a:spcBef>
                <a:spcPct val="20000"/>
              </a:spcBef>
              <a:buClr>
                <a:srgbClr val="2CADB2"/>
              </a:buClr>
              <a:buSzPct val="110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HATEOAS belongs here:</a:t>
            </a:r>
            <a:endParaRPr lang="en-US" sz="1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7C4E6-047D-4824-B47E-51866BF10BBE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http://localhost:8080/members/1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666651"/>
              </p:ext>
            </p:extLst>
          </p:nvPr>
        </p:nvGraphicFramePr>
        <p:xfrm>
          <a:off x="457200" y="1219200"/>
          <a:ext cx="8153401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230"/>
                <a:gridCol w="1029170"/>
                <a:gridCol w="2438400"/>
                <a:gridCol w="3276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HTTP Verb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CRUD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 Codes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Headers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 (OK)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404 (Not found)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Accept: application/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json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362200"/>
            <a:ext cx="8153400" cy="3505200"/>
          </a:xfrm>
          <a:prstGeom prst="rect">
            <a:avLst/>
          </a:prstGeom>
          <a:ln w="19050"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36000" bIns="36000" anchor="t" anchorCtr="0">
            <a:noAutofit/>
          </a:bodyPr>
          <a:lstStyle>
            <a:defPPr>
              <a:defRPr lang="de-DE"/>
            </a:defPPr>
            <a:lvl1pPr marL="215900" indent="-215900" eaLnBrk="1" hangingPunct="1">
              <a:buFont typeface="Wingdings 2" pitchFamily="18" charset="2"/>
              <a:buChar char="¾"/>
            </a:lvl1pPr>
            <a:lvl2pPr marL="444500" lvl="1" indent="-227013" eaLnBrk="1" hangingPunct="1">
              <a:buClr>
                <a:schemeClr val="tx1"/>
              </a:buClr>
              <a:buSzPct val="130000"/>
              <a:buFont typeface="Arial" pitchFamily="34" charset="0"/>
              <a:buChar char="–"/>
            </a:lvl2pPr>
            <a:lvl3pPr marL="628650" lvl="2" indent="-182563" eaLnBrk="1" hangingPunct="1">
              <a:buClr>
                <a:schemeClr val="tx1"/>
              </a:buClr>
              <a:buFont typeface="Wingdings 2" pitchFamily="18" charset="2"/>
              <a:buChar char=""/>
            </a:lvl3pPr>
          </a:lstStyle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"Ben",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Musterman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"10141",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"1990-10-15",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"_links": 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"self": 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"http://localhost:8080/members/1"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invitedBy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"http://localhost:8080/members/999"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Title and Logo">
  <a:themeElements>
    <a:clrScheme name="Benutzerdefiniert 1">
      <a:dk1>
        <a:srgbClr val="333333"/>
      </a:dk1>
      <a:lt1>
        <a:srgbClr val="F5F5F5"/>
      </a:lt1>
      <a:dk2>
        <a:srgbClr val="BBBBBB"/>
      </a:dk2>
      <a:lt2>
        <a:srgbClr val="E7E6E6"/>
      </a:lt2>
      <a:accent1>
        <a:srgbClr val="2CACB1"/>
      </a:accent1>
      <a:accent2>
        <a:srgbClr val="ADC64C"/>
      </a:accent2>
      <a:accent3>
        <a:srgbClr val="F8AA1C"/>
      </a:accent3>
      <a:accent4>
        <a:srgbClr val="E83062"/>
      </a:accent4>
      <a:accent5>
        <a:srgbClr val="4F1634"/>
      </a:accent5>
      <a:accent6>
        <a:srgbClr val="0E2B5E"/>
      </a:accent6>
      <a:hlink>
        <a:srgbClr val="26456F"/>
      </a:hlink>
      <a:folHlink>
        <a:srgbClr val="0E2B5E"/>
      </a:folHlink>
    </a:clrScheme>
    <a:fontScheme name="Open Sans Light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solidFill>
          <a:schemeClr val="bg2"/>
        </a:solidFill>
        <a:ln w="9525">
          <a:noFill/>
          <a:miter lim="800000"/>
          <a:headEnd/>
          <a:tailEnd/>
        </a:ln>
        <a:extLst/>
      </a:spPr>
      <a:bodyPr wrap="square" lIns="72000" tIns="72000" rIns="36000" bIns="36000" anchor="t" anchorCtr="0">
        <a:noAutofit/>
      </a:bodyPr>
      <a:lstStyle>
        <a:defPPr marL="117475" indent="-117475">
          <a:buSzPct val="100000"/>
          <a:buFont typeface="Arial" panose="020B0604020202020204" pitchFamily="34" charset="0"/>
          <a:buChar char="•"/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969</Words>
  <Application>Microsoft Office PowerPoint</Application>
  <PresentationFormat>On-screen Show (4:3)</PresentationFormat>
  <Paragraphs>338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Template Title and Logo</vt:lpstr>
      <vt:lpstr>RESTful API: Members Service</vt:lpstr>
      <vt:lpstr>Goals of the meeting</vt:lpstr>
      <vt:lpstr>Task Specification</vt:lpstr>
      <vt:lpstr>Used Technologies</vt:lpstr>
      <vt:lpstr>Layered Architecture</vt:lpstr>
      <vt:lpstr>Domain Model</vt:lpstr>
      <vt:lpstr>API Mappings</vt:lpstr>
      <vt:lpstr>RESTful API Maturity Levels</vt:lpstr>
      <vt:lpstr>http://localhost:8080/members/1 </vt:lpstr>
      <vt:lpstr>http://localhost:8080/members/1 </vt:lpstr>
      <vt:lpstr>application/hal+json </vt:lpstr>
      <vt:lpstr>MembersController.java </vt:lpstr>
      <vt:lpstr>MemberResource.java </vt:lpstr>
      <vt:lpstr>HTTP Verbs</vt:lpstr>
      <vt:lpstr>Error Handling</vt:lpstr>
      <vt:lpstr>Error Handling Results</vt:lpstr>
      <vt:lpstr>NoSuchMemberException.java </vt:lpstr>
      <vt:lpstr>DefaultControllerAdvice.java</vt:lpstr>
      <vt:lpstr>Consuming API: Option 1</vt:lpstr>
      <vt:lpstr>Consuming API: Options 2, 3</vt:lpstr>
      <vt:lpstr>Testing Options</vt:lpstr>
      <vt:lpstr>Integration Testing – MembersControllerIT.java</vt:lpstr>
      <vt:lpstr>Unit Testing – MemberControllerTest.java</vt:lpstr>
      <vt:lpstr>http://localhost:8080/</vt:lpstr>
      <vt:lpstr>http://localhost:8080/members</vt:lpstr>
      <vt:lpstr>Is it convenient to get invitedBy information?</vt:lpstr>
      <vt:lpstr>Github.com API</vt:lpstr>
      <vt:lpstr>http://localhost:8080/ (next steps)</vt:lpstr>
      <vt:lpstr>Documentation</vt:lpstr>
      <vt:lpstr>Network Discovery</vt:lpstr>
      <vt:lpstr>Q&amp;A</vt:lpstr>
    </vt:vector>
  </TitlesOfParts>
  <Company>Visual Meta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Cock-Cely</dc:creator>
  <cp:lastModifiedBy>Igor</cp:lastModifiedBy>
  <cp:revision>115</cp:revision>
  <dcterms:created xsi:type="dcterms:W3CDTF">2015-05-06T10:16:19Z</dcterms:created>
  <dcterms:modified xsi:type="dcterms:W3CDTF">2018-02-27T12:40:58Z</dcterms:modified>
</cp:coreProperties>
</file>