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1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8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pt-BR"/>
              <a:t>Clique para editar o título Mestre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pt-BR"/>
              <a:t>Clique para editar o estilo do subtítulo Mestre</a:t>
            </a:r>
            <a:endParaRPr/>
          </a:p>
        </p:txBody>
      </p:sp>
    </p:spTree>
    <p:extLst>
      <p:ext uri="{BB962C8B-B14F-4D97-AF65-F5344CB8AC3E}">
        <p14:creationId xmlns:p14="http://schemas.microsoft.com/office/powerpoint/2010/main" val="315825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5782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pt-BR"/>
              <a:t>Clique para editar o estilo do subtítulo Mestre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6344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29599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97437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014909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203180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07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42618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351236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9450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13490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pt-BR"/>
              <a:t>Clique para editar o título Mestre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38669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0680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94534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pt-BR"/>
              <a:t>Clique para editar o título Mestre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780878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8258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2176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10463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extLst>
      <p:ext uri="{BB962C8B-B14F-4D97-AF65-F5344CB8AC3E}">
        <p14:creationId xmlns:p14="http://schemas.microsoft.com/office/powerpoint/2010/main" val="596154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pt-BR"/>
              <a:t>Clique para editar o título Mestre</a:t>
            </a:r>
            <a:endParaRPr/>
          </a:p>
        </p:txBody>
      </p:sp>
    </p:spTree>
    <p:extLst>
      <p:ext uri="{BB962C8B-B14F-4D97-AF65-F5344CB8AC3E}">
        <p14:creationId xmlns:p14="http://schemas.microsoft.com/office/powerpoint/2010/main" val="227573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86097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pt-BR"/>
              <a:t>Clique para editar o título Mestre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spTree>
    <p:extLst>
      <p:ext uri="{BB962C8B-B14F-4D97-AF65-F5344CB8AC3E}">
        <p14:creationId xmlns:p14="http://schemas.microsoft.com/office/powerpoint/2010/main" val="397257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pt-BR"/>
              <a:t>Clique para editar o título Mestre</a:t>
            </a:r>
            <a:endParaRPr/>
          </a:p>
        </p:txBody>
      </p:sp>
    </p:spTree>
    <p:extLst>
      <p:ext uri="{BB962C8B-B14F-4D97-AF65-F5344CB8AC3E}">
        <p14:creationId xmlns:p14="http://schemas.microsoft.com/office/powerpoint/2010/main" val="34484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pt-BR"/>
              <a:t>Clique para editar o título Mestre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Tree>
    <p:extLst>
      <p:ext uri="{BB962C8B-B14F-4D97-AF65-F5344CB8AC3E}">
        <p14:creationId xmlns:p14="http://schemas.microsoft.com/office/powerpoint/2010/main" val="389846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8117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pt-BR"/>
              <a:t>Clique para editar o estilo do subtítulo Mestre</a:t>
            </a:r>
            <a:endParaRPr/>
          </a:p>
        </p:txBody>
      </p:sp>
    </p:spTree>
    <p:extLst>
      <p:ext uri="{BB962C8B-B14F-4D97-AF65-F5344CB8AC3E}">
        <p14:creationId xmlns:p14="http://schemas.microsoft.com/office/powerpoint/2010/main" val="11981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40521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891516826"/>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4" r:id="rId21"/>
    <p:sldLayoutId id="2147483685" r:id="rId22"/>
    <p:sldLayoutId id="2147483686" r:id="rId23"/>
    <p:sldLayoutId id="2147483687" r:id="rId24"/>
    <p:sldLayoutId id="2147483688" r:id="rId25"/>
    <p:sldLayoutId id="2147483689"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71577239"/>
      </p:ext>
    </p:extLst>
  </p:cSld>
  <p:clrMap bg1="lt1" tx1="dk1" bg2="dk2" tx2="lt2" accent1="accent1" accent2="accent2" accent3="accent3" accent4="accent4" accent5="accent5" accent6="accent6" hlink="hlink" folHlink="folHlink"/>
  <p:sldLayoutIdLst>
    <p:sldLayoutId id="2147483691" r:id="rId1"/>
    <p:sldLayoutId id="214748369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5B84C-2D77-907E-344B-294B397AF84D}"/>
              </a:ext>
            </a:extLst>
          </p:cNvPr>
          <p:cNvSpPr>
            <a:spLocks noGrp="1"/>
          </p:cNvSpPr>
          <p:nvPr>
            <p:ph type="ctrTitle"/>
          </p:nvPr>
        </p:nvSpPr>
        <p:spPr>
          <a:xfrm>
            <a:off x="1238967" y="1962847"/>
            <a:ext cx="8293654" cy="2484800"/>
          </a:xfrm>
        </p:spPr>
        <p:txBody>
          <a:bodyPr/>
          <a:lstStyle/>
          <a:p>
            <a:r>
              <a:rPr lang="pt-BR" sz="4800" dirty="0"/>
              <a:t>TRABALHO</a:t>
            </a:r>
            <a:br>
              <a:rPr lang="pt-BR" sz="4800" dirty="0"/>
            </a:br>
            <a:r>
              <a:rPr lang="pt-BR" sz="4800" dirty="0"/>
              <a:t>CIRCUITOS</a:t>
            </a:r>
            <a:br>
              <a:rPr lang="pt-BR" sz="4800" dirty="0"/>
            </a:br>
            <a:r>
              <a:rPr lang="pt-BR" sz="4800" dirty="0"/>
              <a:t>DIGITAIS</a:t>
            </a:r>
          </a:p>
        </p:txBody>
      </p:sp>
    </p:spTree>
    <p:extLst>
      <p:ext uri="{BB962C8B-B14F-4D97-AF65-F5344CB8AC3E}">
        <p14:creationId xmlns:p14="http://schemas.microsoft.com/office/powerpoint/2010/main" val="140400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D0AA9-217C-8BD7-A35C-3C8B238DAA00}"/>
              </a:ext>
            </a:extLst>
          </p:cNvPr>
          <p:cNvSpPr>
            <a:spLocks noGrp="1"/>
          </p:cNvSpPr>
          <p:nvPr>
            <p:ph type="title"/>
          </p:nvPr>
        </p:nvSpPr>
        <p:spPr/>
        <p:txBody>
          <a:bodyPr/>
          <a:lstStyle/>
          <a:p>
            <a:r>
              <a:rPr lang="pt-BR" dirty="0"/>
              <a:t>RELÓGIO COMPLETO</a:t>
            </a:r>
          </a:p>
        </p:txBody>
      </p:sp>
      <p:pic>
        <p:nvPicPr>
          <p:cNvPr id="4" name="Imagem 3">
            <a:extLst>
              <a:ext uri="{FF2B5EF4-FFF2-40B4-BE49-F238E27FC236}">
                <a16:creationId xmlns:a16="http://schemas.microsoft.com/office/drawing/2014/main" id="{BD9BAA2E-0F3D-15B1-4F63-C460C8801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783080"/>
            <a:ext cx="9886950" cy="4355320"/>
          </a:xfrm>
          <a:prstGeom prst="rect">
            <a:avLst/>
          </a:prstGeom>
        </p:spPr>
      </p:pic>
    </p:spTree>
    <p:extLst>
      <p:ext uri="{BB962C8B-B14F-4D97-AF65-F5344CB8AC3E}">
        <p14:creationId xmlns:p14="http://schemas.microsoft.com/office/powerpoint/2010/main" val="421322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B7EF2-D41A-B726-31AD-85DDEB44216C}"/>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2B8EC9EE-3D91-E951-684D-38A3FD6E0CC7}"/>
              </a:ext>
            </a:extLst>
          </p:cNvPr>
          <p:cNvSpPr>
            <a:spLocks noGrp="1"/>
          </p:cNvSpPr>
          <p:nvPr>
            <p:ph type="body" idx="1"/>
          </p:nvPr>
        </p:nvSpPr>
        <p:spPr/>
        <p:txBody>
          <a:bodyPr/>
          <a:lstStyle/>
          <a:p>
            <a:r>
              <a:rPr lang="pt-BR" dirty="0"/>
              <a:t>Finalmente, conseguimos compactar todo o circuito do relógio nessa simples representação que nos permitirá continuar com o prosseguimento do nosso trabalho.</a:t>
            </a:r>
          </a:p>
          <a:p>
            <a:pPr marL="186262" indent="0">
              <a:buNone/>
            </a:pPr>
            <a:endParaRPr lang="pt-BR" dirty="0"/>
          </a:p>
        </p:txBody>
      </p:sp>
      <p:pic>
        <p:nvPicPr>
          <p:cNvPr id="5" name="Imagem 4">
            <a:extLst>
              <a:ext uri="{FF2B5EF4-FFF2-40B4-BE49-F238E27FC236}">
                <a16:creationId xmlns:a16="http://schemas.microsoft.com/office/drawing/2014/main" id="{BCF4D582-5AB6-0925-FA65-F4373F00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0" y="2080260"/>
            <a:ext cx="3531870" cy="2832921"/>
          </a:xfrm>
          <a:prstGeom prst="rect">
            <a:avLst/>
          </a:prstGeom>
        </p:spPr>
      </p:pic>
    </p:spTree>
    <p:extLst>
      <p:ext uri="{BB962C8B-B14F-4D97-AF65-F5344CB8AC3E}">
        <p14:creationId xmlns:p14="http://schemas.microsoft.com/office/powerpoint/2010/main" val="372901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732A8-F145-094D-809A-9D3CF54AFA28}"/>
              </a:ext>
            </a:extLst>
          </p:cNvPr>
          <p:cNvSpPr>
            <a:spLocks noGrp="1"/>
          </p:cNvSpPr>
          <p:nvPr>
            <p:ph type="title"/>
          </p:nvPr>
        </p:nvSpPr>
        <p:spPr>
          <a:xfrm>
            <a:off x="4526280" y="227230"/>
            <a:ext cx="2097620" cy="978370"/>
          </a:xfrm>
        </p:spPr>
        <p:txBody>
          <a:bodyPr/>
          <a:lstStyle/>
          <a:p>
            <a:r>
              <a:rPr lang="pt-BR" dirty="0"/>
              <a:t>  ALARME</a:t>
            </a:r>
          </a:p>
        </p:txBody>
      </p:sp>
      <p:sp>
        <p:nvSpPr>
          <p:cNvPr id="3" name="Espaço Reservado para Texto 2">
            <a:extLst>
              <a:ext uri="{FF2B5EF4-FFF2-40B4-BE49-F238E27FC236}">
                <a16:creationId xmlns:a16="http://schemas.microsoft.com/office/drawing/2014/main" id="{5759A5C1-892E-9901-8856-9590C7AA0B11}"/>
              </a:ext>
            </a:extLst>
          </p:cNvPr>
          <p:cNvSpPr>
            <a:spLocks noGrp="1"/>
          </p:cNvSpPr>
          <p:nvPr>
            <p:ph type="body" idx="1"/>
          </p:nvPr>
        </p:nvSpPr>
        <p:spPr>
          <a:xfrm>
            <a:off x="0" y="982980"/>
            <a:ext cx="12192000" cy="5760720"/>
          </a:xfrm>
        </p:spPr>
        <p:txBody>
          <a:bodyPr/>
          <a:lstStyle/>
          <a:p>
            <a:r>
              <a:rPr lang="pt-BR" dirty="0"/>
              <a:t>O circuito do alarme é muito similar ao do relógio, sendo que podemos usar quase todas as etapas anteriores da mesma forma.</a:t>
            </a:r>
          </a:p>
          <a:p>
            <a:r>
              <a:rPr lang="pt-BR" dirty="0"/>
              <a:t>Uma das alterações é que os valores dos displays devem poder ser alterados diretamente e não só com o pulso do </a:t>
            </a:r>
            <a:r>
              <a:rPr lang="pt-BR" dirty="0" err="1"/>
              <a:t>clock</a:t>
            </a:r>
            <a:r>
              <a:rPr lang="pt-BR" dirty="0"/>
              <a:t>.</a:t>
            </a:r>
          </a:p>
          <a:p>
            <a:endParaRPr lang="pt-BR" dirty="0"/>
          </a:p>
        </p:txBody>
      </p:sp>
    </p:spTree>
    <p:extLst>
      <p:ext uri="{BB962C8B-B14F-4D97-AF65-F5344CB8AC3E}">
        <p14:creationId xmlns:p14="http://schemas.microsoft.com/office/powerpoint/2010/main" val="392459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05C5E-A81D-4974-6A88-BD69F24508CE}"/>
              </a:ext>
            </a:extLst>
          </p:cNvPr>
          <p:cNvSpPr>
            <a:spLocks noGrp="1"/>
          </p:cNvSpPr>
          <p:nvPr>
            <p:ph type="title"/>
          </p:nvPr>
        </p:nvSpPr>
        <p:spPr>
          <a:xfrm>
            <a:off x="0" y="594360"/>
            <a:ext cx="3429000" cy="655614"/>
          </a:xfrm>
        </p:spPr>
        <p:txBody>
          <a:bodyPr/>
          <a:lstStyle/>
          <a:p>
            <a:r>
              <a:rPr lang="pt-BR" dirty="0"/>
              <a:t>      ALARME</a:t>
            </a:r>
          </a:p>
        </p:txBody>
      </p:sp>
      <p:sp>
        <p:nvSpPr>
          <p:cNvPr id="3" name="Espaço Reservado para Texto 2">
            <a:extLst>
              <a:ext uri="{FF2B5EF4-FFF2-40B4-BE49-F238E27FC236}">
                <a16:creationId xmlns:a16="http://schemas.microsoft.com/office/drawing/2014/main" id="{6E4362E4-F157-8EDA-48F4-ABD73FA24F54}"/>
              </a:ext>
            </a:extLst>
          </p:cNvPr>
          <p:cNvSpPr>
            <a:spLocks noGrp="1"/>
          </p:cNvSpPr>
          <p:nvPr>
            <p:ph type="body" idx="1"/>
          </p:nvPr>
        </p:nvSpPr>
        <p:spPr>
          <a:xfrm>
            <a:off x="22640" y="1165860"/>
            <a:ext cx="5269450" cy="4937760"/>
          </a:xfrm>
        </p:spPr>
        <p:txBody>
          <a:bodyPr/>
          <a:lstStyle/>
          <a:p>
            <a:r>
              <a:rPr lang="pt-BR" dirty="0"/>
              <a:t>Os túneis de saída de dados, ou seja, aqueles que serão conectados aos displays são similares com os do relógio. Mas, para os diferenciar daqueles apresentados no relógio, agora na nomenclatura temos um “A” no final.</a:t>
            </a:r>
          </a:p>
        </p:txBody>
      </p:sp>
      <p:pic>
        <p:nvPicPr>
          <p:cNvPr id="7" name="Imagem 6">
            <a:extLst>
              <a:ext uri="{FF2B5EF4-FFF2-40B4-BE49-F238E27FC236}">
                <a16:creationId xmlns:a16="http://schemas.microsoft.com/office/drawing/2014/main" id="{F7544218-CBC0-57FE-B161-9DC41A7EE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90" y="579708"/>
            <a:ext cx="6718210" cy="2681946"/>
          </a:xfrm>
          <a:prstGeom prst="rect">
            <a:avLst/>
          </a:prstGeom>
        </p:spPr>
      </p:pic>
      <p:pic>
        <p:nvPicPr>
          <p:cNvPr id="9" name="Imagem 8">
            <a:extLst>
              <a:ext uri="{FF2B5EF4-FFF2-40B4-BE49-F238E27FC236}">
                <a16:creationId xmlns:a16="http://schemas.microsoft.com/office/drawing/2014/main" id="{871B5EA5-FB28-DC8A-881E-F2CBB7129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174" y="3634740"/>
            <a:ext cx="3628571" cy="2761905"/>
          </a:xfrm>
          <a:prstGeom prst="rect">
            <a:avLst/>
          </a:prstGeom>
        </p:spPr>
      </p:pic>
    </p:spTree>
    <p:extLst>
      <p:ext uri="{BB962C8B-B14F-4D97-AF65-F5344CB8AC3E}">
        <p14:creationId xmlns:p14="http://schemas.microsoft.com/office/powerpoint/2010/main" val="411291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2FD7E-CD00-461E-29A7-A14EB2F937F8}"/>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3BB179FB-065A-0615-30B4-07F64346D542}"/>
              </a:ext>
            </a:extLst>
          </p:cNvPr>
          <p:cNvSpPr>
            <a:spLocks noGrp="1"/>
          </p:cNvSpPr>
          <p:nvPr>
            <p:ph type="body" idx="1"/>
          </p:nvPr>
        </p:nvSpPr>
        <p:spPr/>
        <p:txBody>
          <a:bodyPr/>
          <a:lstStyle/>
          <a:p>
            <a:r>
              <a:rPr lang="pt-BR" dirty="0"/>
              <a:t>No </a:t>
            </a:r>
            <a:r>
              <a:rPr lang="pt-BR" dirty="0" err="1"/>
              <a:t>logisim</a:t>
            </a:r>
            <a:r>
              <a:rPr lang="pt-BR" dirty="0"/>
              <a:t>, já temos acesso a uma ferramenta chamada comparador. </a:t>
            </a:r>
          </a:p>
          <a:p>
            <a:pPr marL="186262" indent="0">
              <a:buNone/>
            </a:pPr>
            <a:endParaRPr lang="pt-BR" dirty="0"/>
          </a:p>
        </p:txBody>
      </p:sp>
      <p:pic>
        <p:nvPicPr>
          <p:cNvPr id="5" name="Imagem 4">
            <a:extLst>
              <a:ext uri="{FF2B5EF4-FFF2-40B4-BE49-F238E27FC236}">
                <a16:creationId xmlns:a16="http://schemas.microsoft.com/office/drawing/2014/main" id="{985C481F-D7EE-728E-8098-CBA5898FB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678" y="1565910"/>
            <a:ext cx="4609524" cy="4251960"/>
          </a:xfrm>
          <a:prstGeom prst="rect">
            <a:avLst/>
          </a:prstGeom>
        </p:spPr>
      </p:pic>
    </p:spTree>
    <p:extLst>
      <p:ext uri="{BB962C8B-B14F-4D97-AF65-F5344CB8AC3E}">
        <p14:creationId xmlns:p14="http://schemas.microsoft.com/office/powerpoint/2010/main" val="103393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2258A-D580-2487-D172-B9AB0959FEC4}"/>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79AB677A-ADD9-D870-EA28-F5B88C1104D8}"/>
              </a:ext>
            </a:extLst>
          </p:cNvPr>
          <p:cNvSpPr>
            <a:spLocks noGrp="1"/>
          </p:cNvSpPr>
          <p:nvPr>
            <p:ph type="body" idx="1"/>
          </p:nvPr>
        </p:nvSpPr>
        <p:spPr>
          <a:xfrm>
            <a:off x="560070" y="2360800"/>
            <a:ext cx="6063830" cy="3291600"/>
          </a:xfrm>
        </p:spPr>
        <p:txBody>
          <a:bodyPr/>
          <a:lstStyle/>
          <a:p>
            <a:r>
              <a:rPr lang="pt-BR" dirty="0"/>
              <a:t>Com o circuito do comparador já feito anteriormente, de novo compactamos tudo em um circuito que será conectado a túneis.</a:t>
            </a:r>
          </a:p>
        </p:txBody>
      </p:sp>
      <p:pic>
        <p:nvPicPr>
          <p:cNvPr id="4" name="Imagem 3">
            <a:extLst>
              <a:ext uri="{FF2B5EF4-FFF2-40B4-BE49-F238E27FC236}">
                <a16:creationId xmlns:a16="http://schemas.microsoft.com/office/drawing/2014/main" id="{0A263A01-59E1-4D79-3527-26555299AC3B}"/>
              </a:ext>
            </a:extLst>
          </p:cNvPr>
          <p:cNvPicPr>
            <a:picLocks noChangeAspect="1"/>
          </p:cNvPicPr>
          <p:nvPr/>
        </p:nvPicPr>
        <p:blipFill>
          <a:blip r:embed="rId2"/>
          <a:stretch>
            <a:fillRect/>
          </a:stretch>
        </p:blipFill>
        <p:spPr>
          <a:xfrm>
            <a:off x="7006130" y="1307200"/>
            <a:ext cx="4743910" cy="4345199"/>
          </a:xfrm>
          <a:prstGeom prst="rect">
            <a:avLst/>
          </a:prstGeom>
        </p:spPr>
      </p:pic>
    </p:spTree>
    <p:extLst>
      <p:ext uri="{BB962C8B-B14F-4D97-AF65-F5344CB8AC3E}">
        <p14:creationId xmlns:p14="http://schemas.microsoft.com/office/powerpoint/2010/main" val="343404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2104E-63C9-13E4-C081-5FB25CB7A9CD}"/>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70B8BA56-FA6B-692D-B3A2-4DB948B2A1A0}"/>
              </a:ext>
            </a:extLst>
          </p:cNvPr>
          <p:cNvSpPr>
            <a:spLocks noGrp="1"/>
          </p:cNvSpPr>
          <p:nvPr>
            <p:ph type="body" idx="1"/>
          </p:nvPr>
        </p:nvSpPr>
        <p:spPr/>
        <p:txBody>
          <a:bodyPr/>
          <a:lstStyle/>
          <a:p>
            <a:r>
              <a:rPr lang="pt-BR" dirty="0"/>
              <a:t>Uma das questões importantes do trabalho é que teremos apenas 6 displays hexadecimais representados para que o usuário possa tanto configurar o alarme quanto ver a hora.</a:t>
            </a:r>
          </a:p>
          <a:p>
            <a:r>
              <a:rPr lang="pt-BR" dirty="0"/>
              <a:t>Para isso ser possível, é necessário ser utilizada outra ferramenta: o multiplexador.</a:t>
            </a:r>
          </a:p>
          <a:p>
            <a:pPr marL="186262" indent="0">
              <a:buNone/>
            </a:pPr>
            <a:endParaRPr lang="pt-BR" dirty="0"/>
          </a:p>
        </p:txBody>
      </p:sp>
      <p:pic>
        <p:nvPicPr>
          <p:cNvPr id="5" name="Imagem 4">
            <a:extLst>
              <a:ext uri="{FF2B5EF4-FFF2-40B4-BE49-F238E27FC236}">
                <a16:creationId xmlns:a16="http://schemas.microsoft.com/office/drawing/2014/main" id="{158162F3-0968-6B87-B960-8C3B729D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335" y="2989020"/>
            <a:ext cx="4476190" cy="1200000"/>
          </a:xfrm>
          <a:prstGeom prst="rect">
            <a:avLst/>
          </a:prstGeom>
        </p:spPr>
      </p:pic>
    </p:spTree>
    <p:extLst>
      <p:ext uri="{BB962C8B-B14F-4D97-AF65-F5344CB8AC3E}">
        <p14:creationId xmlns:p14="http://schemas.microsoft.com/office/powerpoint/2010/main" val="37482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D77E6-B325-0EDD-D29A-94CDBF99B0A9}"/>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D49D4172-70FD-D847-8272-520A31C7D59D}"/>
              </a:ext>
            </a:extLst>
          </p:cNvPr>
          <p:cNvSpPr>
            <a:spLocks noGrp="1"/>
          </p:cNvSpPr>
          <p:nvPr>
            <p:ph type="body" idx="1"/>
          </p:nvPr>
        </p:nvSpPr>
        <p:spPr/>
        <p:txBody>
          <a:bodyPr/>
          <a:lstStyle/>
          <a:p>
            <a:r>
              <a:rPr lang="pt-BR" dirty="0"/>
              <a:t>No projeto de circuitos digitais, o multiplexador é um dispositivo que possui múltiplos fluxos de dados na entrada e somente um fluxo de dados na saída.</a:t>
            </a:r>
          </a:p>
        </p:txBody>
      </p:sp>
      <p:pic>
        <p:nvPicPr>
          <p:cNvPr id="5" name="Imagem 4">
            <a:extLst>
              <a:ext uri="{FF2B5EF4-FFF2-40B4-BE49-F238E27FC236}">
                <a16:creationId xmlns:a16="http://schemas.microsoft.com/office/drawing/2014/main" id="{5102F1C1-06D0-471B-35DE-F7C07C4A7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0" y="2462400"/>
            <a:ext cx="4549650" cy="2515750"/>
          </a:xfrm>
          <a:prstGeom prst="rect">
            <a:avLst/>
          </a:prstGeom>
        </p:spPr>
      </p:pic>
    </p:spTree>
    <p:extLst>
      <p:ext uri="{BB962C8B-B14F-4D97-AF65-F5344CB8AC3E}">
        <p14:creationId xmlns:p14="http://schemas.microsoft.com/office/powerpoint/2010/main" val="320354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8FFA5-9171-349C-5EC3-F84C1A86F15D}"/>
              </a:ext>
            </a:extLst>
          </p:cNvPr>
          <p:cNvSpPr>
            <a:spLocks noGrp="1"/>
          </p:cNvSpPr>
          <p:nvPr>
            <p:ph type="title"/>
          </p:nvPr>
        </p:nvSpPr>
        <p:spPr/>
        <p:txBody>
          <a:bodyPr/>
          <a:lstStyle/>
          <a:p>
            <a:r>
              <a:rPr lang="pt-BR" dirty="0"/>
              <a:t>MULTIPLEXADOR</a:t>
            </a:r>
          </a:p>
        </p:txBody>
      </p:sp>
      <p:pic>
        <p:nvPicPr>
          <p:cNvPr id="4" name="Imagem 3">
            <a:extLst>
              <a:ext uri="{FF2B5EF4-FFF2-40B4-BE49-F238E27FC236}">
                <a16:creationId xmlns:a16="http://schemas.microsoft.com/office/drawing/2014/main" id="{4AA6CA61-561A-4AD6-820E-E85943941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885950"/>
            <a:ext cx="9715500" cy="4091940"/>
          </a:xfrm>
          <a:prstGeom prst="rect">
            <a:avLst/>
          </a:prstGeom>
        </p:spPr>
      </p:pic>
    </p:spTree>
    <p:extLst>
      <p:ext uri="{BB962C8B-B14F-4D97-AF65-F5344CB8AC3E}">
        <p14:creationId xmlns:p14="http://schemas.microsoft.com/office/powerpoint/2010/main" val="195722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2AD2D-276E-5111-7AC1-A5145BB7AA99}"/>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8D592EFE-5F23-B489-06B4-279A6BF46842}"/>
              </a:ext>
            </a:extLst>
          </p:cNvPr>
          <p:cNvSpPr>
            <a:spLocks noGrp="1"/>
          </p:cNvSpPr>
          <p:nvPr>
            <p:ph type="body" idx="1"/>
          </p:nvPr>
        </p:nvSpPr>
        <p:spPr/>
        <p:txBody>
          <a:bodyPr/>
          <a:lstStyle/>
          <a:p>
            <a:r>
              <a:rPr lang="pt-BR" dirty="0"/>
              <a:t>Com o circuito dos multiplexadores já pronto, já podemos utilizá-lo nos displays.</a:t>
            </a:r>
          </a:p>
        </p:txBody>
      </p:sp>
      <p:pic>
        <p:nvPicPr>
          <p:cNvPr id="4" name="Imagem 3">
            <a:extLst>
              <a:ext uri="{FF2B5EF4-FFF2-40B4-BE49-F238E27FC236}">
                <a16:creationId xmlns:a16="http://schemas.microsoft.com/office/drawing/2014/main" id="{75490B33-FC20-B8BB-17C6-3CBA1E36D0CA}"/>
              </a:ext>
            </a:extLst>
          </p:cNvPr>
          <p:cNvPicPr>
            <a:picLocks noChangeAspect="1"/>
          </p:cNvPicPr>
          <p:nvPr/>
        </p:nvPicPr>
        <p:blipFill>
          <a:blip r:embed="rId2"/>
          <a:stretch>
            <a:fillRect/>
          </a:stretch>
        </p:blipFill>
        <p:spPr>
          <a:xfrm>
            <a:off x="7402161" y="982980"/>
            <a:ext cx="4542857" cy="1609934"/>
          </a:xfrm>
          <a:prstGeom prst="rect">
            <a:avLst/>
          </a:prstGeom>
        </p:spPr>
      </p:pic>
      <p:pic>
        <p:nvPicPr>
          <p:cNvPr id="5" name="Imagem 4">
            <a:extLst>
              <a:ext uri="{FF2B5EF4-FFF2-40B4-BE49-F238E27FC236}">
                <a16:creationId xmlns:a16="http://schemas.microsoft.com/office/drawing/2014/main" id="{A1D6AB18-4563-17DC-9347-9D16597EC953}"/>
              </a:ext>
            </a:extLst>
          </p:cNvPr>
          <p:cNvPicPr>
            <a:picLocks noChangeAspect="1"/>
          </p:cNvPicPr>
          <p:nvPr/>
        </p:nvPicPr>
        <p:blipFill>
          <a:blip r:embed="rId3"/>
          <a:stretch>
            <a:fillRect/>
          </a:stretch>
        </p:blipFill>
        <p:spPr>
          <a:xfrm>
            <a:off x="7087875" y="3052400"/>
            <a:ext cx="4857143" cy="2600000"/>
          </a:xfrm>
          <a:prstGeom prst="rect">
            <a:avLst/>
          </a:prstGeom>
        </p:spPr>
      </p:pic>
    </p:spTree>
    <p:extLst>
      <p:ext uri="{BB962C8B-B14F-4D97-AF65-F5344CB8AC3E}">
        <p14:creationId xmlns:p14="http://schemas.microsoft.com/office/powerpoint/2010/main" val="2572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278D5-38AA-C039-41AA-58DD63D73EA6}"/>
              </a:ext>
            </a:extLst>
          </p:cNvPr>
          <p:cNvSpPr>
            <a:spLocks noGrp="1"/>
          </p:cNvSpPr>
          <p:nvPr>
            <p:ph type="title"/>
          </p:nvPr>
        </p:nvSpPr>
        <p:spPr/>
        <p:txBody>
          <a:bodyPr/>
          <a:lstStyle/>
          <a:p>
            <a:r>
              <a:rPr lang="pt-BR" dirty="0"/>
              <a:t>EQUIPE:</a:t>
            </a:r>
          </a:p>
        </p:txBody>
      </p:sp>
      <p:sp>
        <p:nvSpPr>
          <p:cNvPr id="3" name="Espaço Reservado para Texto 2">
            <a:extLst>
              <a:ext uri="{FF2B5EF4-FFF2-40B4-BE49-F238E27FC236}">
                <a16:creationId xmlns:a16="http://schemas.microsoft.com/office/drawing/2014/main" id="{C492A1C8-A578-CCD4-79CB-708F45F79137}"/>
              </a:ext>
            </a:extLst>
          </p:cNvPr>
          <p:cNvSpPr>
            <a:spLocks noGrp="1"/>
          </p:cNvSpPr>
          <p:nvPr>
            <p:ph type="body" idx="1"/>
          </p:nvPr>
        </p:nvSpPr>
        <p:spPr/>
        <p:txBody>
          <a:bodyPr/>
          <a:lstStyle/>
          <a:p>
            <a:r>
              <a:rPr lang="pt-BR" dirty="0"/>
              <a:t>João Marcelo</a:t>
            </a:r>
          </a:p>
          <a:p>
            <a:r>
              <a:rPr lang="pt-BR" dirty="0"/>
              <a:t>Cícero Igor</a:t>
            </a:r>
          </a:p>
          <a:p>
            <a:r>
              <a:rPr lang="pt-BR" dirty="0"/>
              <a:t>Erick de Brito</a:t>
            </a:r>
          </a:p>
        </p:txBody>
      </p:sp>
      <p:pic>
        <p:nvPicPr>
          <p:cNvPr id="9" name="Imagem 8">
            <a:extLst>
              <a:ext uri="{FF2B5EF4-FFF2-40B4-BE49-F238E27FC236}">
                <a16:creationId xmlns:a16="http://schemas.microsoft.com/office/drawing/2014/main" id="{2B363A41-8F22-316B-8149-57394655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220" y="1623060"/>
            <a:ext cx="5787390" cy="3927740"/>
          </a:xfrm>
          <a:prstGeom prst="rect">
            <a:avLst/>
          </a:prstGeom>
        </p:spPr>
      </p:pic>
    </p:spTree>
    <p:extLst>
      <p:ext uri="{BB962C8B-B14F-4D97-AF65-F5344CB8AC3E}">
        <p14:creationId xmlns:p14="http://schemas.microsoft.com/office/powerpoint/2010/main" val="20893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29924-9F5A-E804-4411-870B3388E4D9}"/>
              </a:ext>
            </a:extLst>
          </p:cNvPr>
          <p:cNvSpPr>
            <a:spLocks noGrp="1"/>
          </p:cNvSpPr>
          <p:nvPr>
            <p:ph type="title"/>
          </p:nvPr>
        </p:nvSpPr>
        <p:spPr/>
        <p:txBody>
          <a:bodyPr/>
          <a:lstStyle/>
          <a:p>
            <a:r>
              <a:rPr lang="pt-BR" dirty="0"/>
              <a:t>BOTÕES</a:t>
            </a:r>
          </a:p>
        </p:txBody>
      </p:sp>
      <p:sp>
        <p:nvSpPr>
          <p:cNvPr id="3" name="Espaço Reservado para Texto 2">
            <a:extLst>
              <a:ext uri="{FF2B5EF4-FFF2-40B4-BE49-F238E27FC236}">
                <a16:creationId xmlns:a16="http://schemas.microsoft.com/office/drawing/2014/main" id="{89558251-0C7F-FB9F-B5AC-379B7625C8CD}"/>
              </a:ext>
            </a:extLst>
          </p:cNvPr>
          <p:cNvSpPr>
            <a:spLocks noGrp="1"/>
          </p:cNvSpPr>
          <p:nvPr>
            <p:ph type="body" idx="1"/>
          </p:nvPr>
        </p:nvSpPr>
        <p:spPr/>
        <p:txBody>
          <a:bodyPr/>
          <a:lstStyle/>
          <a:p>
            <a:r>
              <a:rPr lang="pt-BR" dirty="0"/>
              <a:t>Tendo em vista que queremos um botão para alternar entre os displays das horas (H), dos minutos (M) e dos segundos (S), vamos criar o botão SELECT.</a:t>
            </a:r>
          </a:p>
        </p:txBody>
      </p:sp>
      <p:pic>
        <p:nvPicPr>
          <p:cNvPr id="4" name="Imagem 3">
            <a:extLst>
              <a:ext uri="{FF2B5EF4-FFF2-40B4-BE49-F238E27FC236}">
                <a16:creationId xmlns:a16="http://schemas.microsoft.com/office/drawing/2014/main" id="{E1F43A83-B9D1-F729-CA99-8C32E0F34FB4}"/>
              </a:ext>
            </a:extLst>
          </p:cNvPr>
          <p:cNvPicPr>
            <a:picLocks noChangeAspect="1"/>
          </p:cNvPicPr>
          <p:nvPr/>
        </p:nvPicPr>
        <p:blipFill>
          <a:blip r:embed="rId2"/>
          <a:stretch>
            <a:fillRect/>
          </a:stretch>
        </p:blipFill>
        <p:spPr>
          <a:xfrm>
            <a:off x="6632699" y="1494542"/>
            <a:ext cx="5284625" cy="4060437"/>
          </a:xfrm>
          <a:prstGeom prst="rect">
            <a:avLst/>
          </a:prstGeom>
        </p:spPr>
      </p:pic>
    </p:spTree>
    <p:extLst>
      <p:ext uri="{BB962C8B-B14F-4D97-AF65-F5344CB8AC3E}">
        <p14:creationId xmlns:p14="http://schemas.microsoft.com/office/powerpoint/2010/main" val="6371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4D953-F762-1ED2-0274-87A17CEC2D27}"/>
              </a:ext>
            </a:extLst>
          </p:cNvPr>
          <p:cNvSpPr>
            <a:spLocks noGrp="1"/>
          </p:cNvSpPr>
          <p:nvPr>
            <p:ph type="title"/>
          </p:nvPr>
        </p:nvSpPr>
        <p:spPr/>
        <p:txBody>
          <a:bodyPr/>
          <a:lstStyle/>
          <a:p>
            <a:r>
              <a:rPr lang="pt-BR" dirty="0"/>
              <a:t>SELECT</a:t>
            </a:r>
          </a:p>
        </p:txBody>
      </p:sp>
      <p:pic>
        <p:nvPicPr>
          <p:cNvPr id="3" name="Imagem 2">
            <a:extLst>
              <a:ext uri="{FF2B5EF4-FFF2-40B4-BE49-F238E27FC236}">
                <a16:creationId xmlns:a16="http://schemas.microsoft.com/office/drawing/2014/main" id="{2272FC70-3060-FB88-C917-70581946051C}"/>
              </a:ext>
            </a:extLst>
          </p:cNvPr>
          <p:cNvPicPr>
            <a:picLocks noChangeAspect="1"/>
          </p:cNvPicPr>
          <p:nvPr/>
        </p:nvPicPr>
        <p:blipFill>
          <a:blip r:embed="rId2"/>
          <a:stretch>
            <a:fillRect/>
          </a:stretch>
        </p:blipFill>
        <p:spPr>
          <a:xfrm>
            <a:off x="1211580" y="1874520"/>
            <a:ext cx="9898379" cy="3554730"/>
          </a:xfrm>
          <a:prstGeom prst="rect">
            <a:avLst/>
          </a:prstGeom>
        </p:spPr>
      </p:pic>
    </p:spTree>
    <p:extLst>
      <p:ext uri="{BB962C8B-B14F-4D97-AF65-F5344CB8AC3E}">
        <p14:creationId xmlns:p14="http://schemas.microsoft.com/office/powerpoint/2010/main" val="269787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1FFF4-9B32-6181-DCED-8DBACE966E07}"/>
              </a:ext>
            </a:extLst>
          </p:cNvPr>
          <p:cNvSpPr>
            <a:spLocks noGrp="1"/>
          </p:cNvSpPr>
          <p:nvPr>
            <p:ph type="title"/>
          </p:nvPr>
        </p:nvSpPr>
        <p:spPr/>
        <p:txBody>
          <a:bodyPr/>
          <a:lstStyle/>
          <a:p>
            <a:r>
              <a:rPr lang="pt-BR" dirty="0"/>
              <a:t>DEMULTIPLEXADOR</a:t>
            </a:r>
          </a:p>
        </p:txBody>
      </p:sp>
      <p:sp>
        <p:nvSpPr>
          <p:cNvPr id="3" name="Espaço Reservado para Texto 2">
            <a:extLst>
              <a:ext uri="{FF2B5EF4-FFF2-40B4-BE49-F238E27FC236}">
                <a16:creationId xmlns:a16="http://schemas.microsoft.com/office/drawing/2014/main" id="{C7D08A87-0E19-AFFD-0B7A-77573C054E3F}"/>
              </a:ext>
            </a:extLst>
          </p:cNvPr>
          <p:cNvSpPr>
            <a:spLocks noGrp="1"/>
          </p:cNvSpPr>
          <p:nvPr>
            <p:ph type="body" idx="1"/>
          </p:nvPr>
        </p:nvSpPr>
        <p:spPr>
          <a:xfrm>
            <a:off x="951100" y="1931670"/>
            <a:ext cx="5941190" cy="4526280"/>
          </a:xfrm>
        </p:spPr>
        <p:txBody>
          <a:bodyPr/>
          <a:lstStyle/>
          <a:p>
            <a:pPr marL="186262" indent="0">
              <a:buNone/>
            </a:pPr>
            <a:endParaRPr lang="pt-BR" dirty="0"/>
          </a:p>
          <a:p>
            <a:r>
              <a:rPr lang="pt-BR" dirty="0"/>
              <a:t>O </a:t>
            </a:r>
            <a:r>
              <a:rPr lang="pt-BR" dirty="0" err="1"/>
              <a:t>demultiplexador</a:t>
            </a:r>
            <a:r>
              <a:rPr lang="pt-BR" dirty="0"/>
              <a:t> é o circuito inverso do multiplexador, ele possui uma só entrada e várias saídas. E ele é capaz de selecionar qual saída será ligada na entrada, sendo que só uma saída é ligada por vez.</a:t>
            </a:r>
          </a:p>
          <a:p>
            <a:endParaRPr lang="pt-BR" dirty="0"/>
          </a:p>
        </p:txBody>
      </p:sp>
      <p:pic>
        <p:nvPicPr>
          <p:cNvPr id="4" name="Imagem 3">
            <a:extLst>
              <a:ext uri="{FF2B5EF4-FFF2-40B4-BE49-F238E27FC236}">
                <a16:creationId xmlns:a16="http://schemas.microsoft.com/office/drawing/2014/main" id="{449F34C2-0E78-66E1-2866-B0D7F88DB75C}"/>
              </a:ext>
            </a:extLst>
          </p:cNvPr>
          <p:cNvPicPr>
            <a:picLocks noChangeAspect="1"/>
          </p:cNvPicPr>
          <p:nvPr/>
        </p:nvPicPr>
        <p:blipFill>
          <a:blip r:embed="rId2"/>
          <a:stretch>
            <a:fillRect/>
          </a:stretch>
        </p:blipFill>
        <p:spPr>
          <a:xfrm>
            <a:off x="7086600" y="1131570"/>
            <a:ext cx="4812705" cy="4994910"/>
          </a:xfrm>
          <a:prstGeom prst="rect">
            <a:avLst/>
          </a:prstGeom>
        </p:spPr>
      </p:pic>
    </p:spTree>
    <p:extLst>
      <p:ext uri="{BB962C8B-B14F-4D97-AF65-F5344CB8AC3E}">
        <p14:creationId xmlns:p14="http://schemas.microsoft.com/office/powerpoint/2010/main" val="331157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CAF63-6232-1EB0-94EF-B5C5B8C22850}"/>
              </a:ext>
            </a:extLst>
          </p:cNvPr>
          <p:cNvSpPr>
            <a:spLocks noGrp="1"/>
          </p:cNvSpPr>
          <p:nvPr>
            <p:ph type="title"/>
          </p:nvPr>
        </p:nvSpPr>
        <p:spPr/>
        <p:txBody>
          <a:bodyPr/>
          <a:lstStyle/>
          <a:p>
            <a:r>
              <a:rPr lang="pt-BR" dirty="0"/>
              <a:t>MODE E ALTER</a:t>
            </a:r>
          </a:p>
        </p:txBody>
      </p:sp>
      <p:pic>
        <p:nvPicPr>
          <p:cNvPr id="3" name="Imagem 2">
            <a:extLst>
              <a:ext uri="{FF2B5EF4-FFF2-40B4-BE49-F238E27FC236}">
                <a16:creationId xmlns:a16="http://schemas.microsoft.com/office/drawing/2014/main" id="{5FECB809-0501-EE3F-372B-38E77539EE63}"/>
              </a:ext>
            </a:extLst>
          </p:cNvPr>
          <p:cNvPicPr>
            <a:picLocks noChangeAspect="1"/>
          </p:cNvPicPr>
          <p:nvPr/>
        </p:nvPicPr>
        <p:blipFill>
          <a:blip r:embed="rId2"/>
          <a:stretch>
            <a:fillRect/>
          </a:stretch>
        </p:blipFill>
        <p:spPr>
          <a:xfrm>
            <a:off x="406938" y="1733762"/>
            <a:ext cx="6291041" cy="3832648"/>
          </a:xfrm>
          <a:prstGeom prst="rect">
            <a:avLst/>
          </a:prstGeom>
        </p:spPr>
      </p:pic>
      <p:pic>
        <p:nvPicPr>
          <p:cNvPr id="4" name="Imagem 3">
            <a:extLst>
              <a:ext uri="{FF2B5EF4-FFF2-40B4-BE49-F238E27FC236}">
                <a16:creationId xmlns:a16="http://schemas.microsoft.com/office/drawing/2014/main" id="{14CF8B17-A0AD-005B-0F3A-D9CCA0230E5D}"/>
              </a:ext>
            </a:extLst>
          </p:cNvPr>
          <p:cNvPicPr>
            <a:picLocks noChangeAspect="1"/>
          </p:cNvPicPr>
          <p:nvPr/>
        </p:nvPicPr>
        <p:blipFill>
          <a:blip r:embed="rId3"/>
          <a:stretch>
            <a:fillRect/>
          </a:stretch>
        </p:blipFill>
        <p:spPr>
          <a:xfrm>
            <a:off x="8363447" y="1733762"/>
            <a:ext cx="2997973" cy="3832648"/>
          </a:xfrm>
          <a:prstGeom prst="rect">
            <a:avLst/>
          </a:prstGeom>
        </p:spPr>
      </p:pic>
    </p:spTree>
    <p:extLst>
      <p:ext uri="{BB962C8B-B14F-4D97-AF65-F5344CB8AC3E}">
        <p14:creationId xmlns:p14="http://schemas.microsoft.com/office/powerpoint/2010/main" val="3750234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020C0-96B2-076B-1CE6-73FC7B411437}"/>
              </a:ext>
            </a:extLst>
          </p:cNvPr>
          <p:cNvSpPr>
            <a:spLocks noGrp="1"/>
          </p:cNvSpPr>
          <p:nvPr>
            <p:ph type="title"/>
          </p:nvPr>
        </p:nvSpPr>
        <p:spPr/>
        <p:txBody>
          <a:bodyPr/>
          <a:lstStyle/>
          <a:p>
            <a:r>
              <a:rPr lang="pt-BR" dirty="0"/>
              <a:t>MODE</a:t>
            </a:r>
          </a:p>
        </p:txBody>
      </p:sp>
      <p:sp>
        <p:nvSpPr>
          <p:cNvPr id="3" name="Espaço Reservado para Texto 2">
            <a:extLst>
              <a:ext uri="{FF2B5EF4-FFF2-40B4-BE49-F238E27FC236}">
                <a16:creationId xmlns:a16="http://schemas.microsoft.com/office/drawing/2014/main" id="{9B6FA8BE-8CE6-8FF3-3E51-EB44AD38F547}"/>
              </a:ext>
            </a:extLst>
          </p:cNvPr>
          <p:cNvSpPr>
            <a:spLocks noGrp="1"/>
          </p:cNvSpPr>
          <p:nvPr>
            <p:ph type="body" idx="1"/>
          </p:nvPr>
        </p:nvSpPr>
        <p:spPr/>
        <p:txBody>
          <a:bodyPr/>
          <a:lstStyle/>
          <a:p>
            <a:r>
              <a:rPr lang="pt-BR" dirty="0"/>
              <a:t>Adicionando ao circuito para podermos acender o N, A ou C.</a:t>
            </a:r>
          </a:p>
        </p:txBody>
      </p:sp>
      <p:pic>
        <p:nvPicPr>
          <p:cNvPr id="4" name="Imagem 3">
            <a:extLst>
              <a:ext uri="{FF2B5EF4-FFF2-40B4-BE49-F238E27FC236}">
                <a16:creationId xmlns:a16="http://schemas.microsoft.com/office/drawing/2014/main" id="{55B10D27-B262-2994-1E39-2CE7CADC7D9C}"/>
              </a:ext>
            </a:extLst>
          </p:cNvPr>
          <p:cNvPicPr>
            <a:picLocks noChangeAspect="1"/>
          </p:cNvPicPr>
          <p:nvPr/>
        </p:nvPicPr>
        <p:blipFill>
          <a:blip r:embed="rId2"/>
          <a:stretch>
            <a:fillRect/>
          </a:stretch>
        </p:blipFill>
        <p:spPr>
          <a:xfrm>
            <a:off x="7475220" y="1554480"/>
            <a:ext cx="3863340" cy="4097920"/>
          </a:xfrm>
          <a:prstGeom prst="rect">
            <a:avLst/>
          </a:prstGeom>
        </p:spPr>
      </p:pic>
    </p:spTree>
    <p:extLst>
      <p:ext uri="{BB962C8B-B14F-4D97-AF65-F5344CB8AC3E}">
        <p14:creationId xmlns:p14="http://schemas.microsoft.com/office/powerpoint/2010/main" val="373517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786D4-49C4-0A26-F862-30C01F99C5BD}"/>
              </a:ext>
            </a:extLst>
          </p:cNvPr>
          <p:cNvSpPr>
            <a:spLocks noGrp="1"/>
          </p:cNvSpPr>
          <p:nvPr>
            <p:ph type="title"/>
          </p:nvPr>
        </p:nvSpPr>
        <p:spPr/>
        <p:txBody>
          <a:bodyPr/>
          <a:lstStyle/>
          <a:p>
            <a:r>
              <a:rPr lang="pt-BR" dirty="0"/>
              <a:t>CIRCUITO COMPLETO</a:t>
            </a:r>
          </a:p>
        </p:txBody>
      </p:sp>
      <p:sp>
        <p:nvSpPr>
          <p:cNvPr id="3" name="Espaço Reservado para Texto 2">
            <a:extLst>
              <a:ext uri="{FF2B5EF4-FFF2-40B4-BE49-F238E27FC236}">
                <a16:creationId xmlns:a16="http://schemas.microsoft.com/office/drawing/2014/main" id="{A4CE7C0F-209E-A8FE-06C7-3719CEB69E22}"/>
              </a:ext>
            </a:extLst>
          </p:cNvPr>
          <p:cNvSpPr>
            <a:spLocks noGrp="1"/>
          </p:cNvSpPr>
          <p:nvPr>
            <p:ph type="body" idx="1"/>
          </p:nvPr>
        </p:nvSpPr>
        <p:spPr/>
        <p:txBody>
          <a:bodyPr/>
          <a:lstStyle/>
          <a:p>
            <a:r>
              <a:rPr lang="pt-BR" dirty="0"/>
              <a:t>Enfim, ao finalizar todos os circuitos menores e separá-los em arquivos, podemos criar um arquivo principal.</a:t>
            </a:r>
          </a:p>
        </p:txBody>
      </p:sp>
      <p:pic>
        <p:nvPicPr>
          <p:cNvPr id="4" name="Imagem 3">
            <a:extLst>
              <a:ext uri="{FF2B5EF4-FFF2-40B4-BE49-F238E27FC236}">
                <a16:creationId xmlns:a16="http://schemas.microsoft.com/office/drawing/2014/main" id="{976123EA-6CDF-4E36-1293-5CD9E8DCC946}"/>
              </a:ext>
            </a:extLst>
          </p:cNvPr>
          <p:cNvPicPr>
            <a:picLocks noChangeAspect="1"/>
          </p:cNvPicPr>
          <p:nvPr/>
        </p:nvPicPr>
        <p:blipFill>
          <a:blip r:embed="rId2"/>
          <a:stretch>
            <a:fillRect/>
          </a:stretch>
        </p:blipFill>
        <p:spPr>
          <a:xfrm>
            <a:off x="6632700" y="1611630"/>
            <a:ext cx="5200000" cy="3851910"/>
          </a:xfrm>
          <a:prstGeom prst="rect">
            <a:avLst/>
          </a:prstGeom>
        </p:spPr>
      </p:pic>
    </p:spTree>
    <p:extLst>
      <p:ext uri="{BB962C8B-B14F-4D97-AF65-F5344CB8AC3E}">
        <p14:creationId xmlns:p14="http://schemas.microsoft.com/office/powerpoint/2010/main" val="1876401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5C4A8-99CE-9690-B99E-3F2B05CE67E2}"/>
              </a:ext>
            </a:extLst>
          </p:cNvPr>
          <p:cNvSpPr>
            <a:spLocks noGrp="1"/>
          </p:cNvSpPr>
          <p:nvPr>
            <p:ph type="title"/>
          </p:nvPr>
        </p:nvSpPr>
        <p:spPr/>
        <p:txBody>
          <a:bodyPr/>
          <a:lstStyle/>
          <a:p>
            <a:r>
              <a:rPr lang="pt-BR" dirty="0"/>
              <a:t>CIRCUITO COMPLETO</a:t>
            </a:r>
          </a:p>
        </p:txBody>
      </p:sp>
      <p:pic>
        <p:nvPicPr>
          <p:cNvPr id="3" name="Imagem 2">
            <a:extLst>
              <a:ext uri="{FF2B5EF4-FFF2-40B4-BE49-F238E27FC236}">
                <a16:creationId xmlns:a16="http://schemas.microsoft.com/office/drawing/2014/main" id="{89583B39-AF83-BBD6-1F67-3E48BA718F9C}"/>
              </a:ext>
            </a:extLst>
          </p:cNvPr>
          <p:cNvPicPr>
            <a:picLocks noChangeAspect="1"/>
          </p:cNvPicPr>
          <p:nvPr/>
        </p:nvPicPr>
        <p:blipFill>
          <a:blip r:embed="rId2"/>
          <a:stretch>
            <a:fillRect/>
          </a:stretch>
        </p:blipFill>
        <p:spPr>
          <a:xfrm>
            <a:off x="1360170" y="1645920"/>
            <a:ext cx="9841230" cy="4194810"/>
          </a:xfrm>
          <a:prstGeom prst="rect">
            <a:avLst/>
          </a:prstGeom>
        </p:spPr>
      </p:pic>
    </p:spTree>
    <p:extLst>
      <p:ext uri="{BB962C8B-B14F-4D97-AF65-F5344CB8AC3E}">
        <p14:creationId xmlns:p14="http://schemas.microsoft.com/office/powerpoint/2010/main" val="80671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1240A-EC86-E1D9-6CE1-E39A0733AF0E}"/>
              </a:ext>
            </a:extLst>
          </p:cNvPr>
          <p:cNvSpPr>
            <a:spLocks noGrp="1"/>
          </p:cNvSpPr>
          <p:nvPr>
            <p:ph type="title"/>
          </p:nvPr>
        </p:nvSpPr>
        <p:spPr/>
        <p:txBody>
          <a:bodyPr/>
          <a:lstStyle/>
          <a:p>
            <a:r>
              <a:rPr lang="pt-BR" dirty="0"/>
              <a:t>OBJETIVO</a:t>
            </a:r>
          </a:p>
        </p:txBody>
      </p:sp>
      <p:sp>
        <p:nvSpPr>
          <p:cNvPr id="3" name="Espaço Reservado para Texto 2">
            <a:extLst>
              <a:ext uri="{FF2B5EF4-FFF2-40B4-BE49-F238E27FC236}">
                <a16:creationId xmlns:a16="http://schemas.microsoft.com/office/drawing/2014/main" id="{9F9D7A14-309D-9913-CEDC-915C4CEB776A}"/>
              </a:ext>
            </a:extLst>
          </p:cNvPr>
          <p:cNvSpPr>
            <a:spLocks noGrp="1"/>
          </p:cNvSpPr>
          <p:nvPr>
            <p:ph type="body" idx="1"/>
          </p:nvPr>
        </p:nvSpPr>
        <p:spPr/>
        <p:txBody>
          <a:bodyPr/>
          <a:lstStyle/>
          <a:p>
            <a:r>
              <a:rPr lang="pt-BR" dirty="0"/>
              <a:t>Este projeto consiste em implementar o circuito de um relógio e um alarme utilizando o simulador </a:t>
            </a:r>
            <a:r>
              <a:rPr lang="pt-BR" dirty="0" err="1"/>
              <a:t>logisim</a:t>
            </a:r>
            <a:r>
              <a:rPr lang="pt-BR" dirty="0"/>
              <a:t>.</a:t>
            </a:r>
          </a:p>
        </p:txBody>
      </p:sp>
      <p:pic>
        <p:nvPicPr>
          <p:cNvPr id="5" name="Imagem 4">
            <a:extLst>
              <a:ext uri="{FF2B5EF4-FFF2-40B4-BE49-F238E27FC236}">
                <a16:creationId xmlns:a16="http://schemas.microsoft.com/office/drawing/2014/main" id="{06967835-4850-B5D8-AD9A-E15EE18DA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990" y="1884800"/>
            <a:ext cx="3204210" cy="3291600"/>
          </a:xfrm>
          <a:prstGeom prst="rect">
            <a:avLst/>
          </a:prstGeom>
        </p:spPr>
      </p:pic>
    </p:spTree>
    <p:extLst>
      <p:ext uri="{BB962C8B-B14F-4D97-AF65-F5344CB8AC3E}">
        <p14:creationId xmlns:p14="http://schemas.microsoft.com/office/powerpoint/2010/main" val="299531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B51A0-E3A5-D253-2C15-25F1FD958C10}"/>
              </a:ext>
            </a:extLst>
          </p:cNvPr>
          <p:cNvSpPr>
            <a:spLocks noGrp="1"/>
          </p:cNvSpPr>
          <p:nvPr>
            <p:ph type="title"/>
          </p:nvPr>
        </p:nvSpPr>
        <p:spPr/>
        <p:txBody>
          <a:bodyPr/>
          <a:lstStyle/>
          <a:p>
            <a:r>
              <a:rPr lang="pt-BR" dirty="0"/>
              <a:t>MODELO PROPOSTO</a:t>
            </a:r>
          </a:p>
        </p:txBody>
      </p:sp>
      <p:pic>
        <p:nvPicPr>
          <p:cNvPr id="4" name="Imagem 3">
            <a:extLst>
              <a:ext uri="{FF2B5EF4-FFF2-40B4-BE49-F238E27FC236}">
                <a16:creationId xmlns:a16="http://schemas.microsoft.com/office/drawing/2014/main" id="{3F9662DE-5415-FE6D-9500-282FB0102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570" y="2021439"/>
            <a:ext cx="8058150" cy="3752381"/>
          </a:xfrm>
          <a:prstGeom prst="rect">
            <a:avLst/>
          </a:prstGeom>
        </p:spPr>
      </p:pic>
    </p:spTree>
    <p:extLst>
      <p:ext uri="{BB962C8B-B14F-4D97-AF65-F5344CB8AC3E}">
        <p14:creationId xmlns:p14="http://schemas.microsoft.com/office/powerpoint/2010/main" val="10691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DD5AB-93EC-4340-858F-571D5B2B9600}"/>
              </a:ext>
            </a:extLst>
          </p:cNvPr>
          <p:cNvSpPr>
            <a:spLocks noGrp="1"/>
          </p:cNvSpPr>
          <p:nvPr>
            <p:ph type="title"/>
          </p:nvPr>
        </p:nvSpPr>
        <p:spPr/>
        <p:txBody>
          <a:bodyPr/>
          <a:lstStyle/>
          <a:p>
            <a:r>
              <a:rPr lang="pt-BR" dirty="0"/>
              <a:t>RELÓGIO</a:t>
            </a:r>
          </a:p>
        </p:txBody>
      </p:sp>
      <p:sp>
        <p:nvSpPr>
          <p:cNvPr id="3" name="Subtítulo 2">
            <a:extLst>
              <a:ext uri="{FF2B5EF4-FFF2-40B4-BE49-F238E27FC236}">
                <a16:creationId xmlns:a16="http://schemas.microsoft.com/office/drawing/2014/main" id="{57DF9FCB-0DC8-C0D4-11FF-0F59AEC5C811}"/>
              </a:ext>
            </a:extLst>
          </p:cNvPr>
          <p:cNvSpPr>
            <a:spLocks noGrp="1"/>
          </p:cNvSpPr>
          <p:nvPr>
            <p:ph type="subTitle" idx="1"/>
          </p:nvPr>
        </p:nvSpPr>
        <p:spPr/>
        <p:txBody>
          <a:bodyPr/>
          <a:lstStyle/>
          <a:p>
            <a:pPr marL="139700" indent="0"/>
            <a:endParaRPr lang="pt-BR" dirty="0"/>
          </a:p>
        </p:txBody>
      </p:sp>
      <p:sp>
        <p:nvSpPr>
          <p:cNvPr id="4" name="Título 3">
            <a:extLst>
              <a:ext uri="{FF2B5EF4-FFF2-40B4-BE49-F238E27FC236}">
                <a16:creationId xmlns:a16="http://schemas.microsoft.com/office/drawing/2014/main" id="{A6E208FA-38FE-9BB0-160A-C16E1F41AAE6}"/>
              </a:ext>
            </a:extLst>
          </p:cNvPr>
          <p:cNvSpPr>
            <a:spLocks noGrp="1"/>
          </p:cNvSpPr>
          <p:nvPr>
            <p:ph type="title" idx="2"/>
          </p:nvPr>
        </p:nvSpPr>
        <p:spPr/>
        <p:txBody>
          <a:bodyPr/>
          <a:lstStyle/>
          <a:p>
            <a:r>
              <a:rPr lang="pt-BR" dirty="0"/>
              <a:t>ALARME</a:t>
            </a:r>
          </a:p>
        </p:txBody>
      </p:sp>
      <p:sp>
        <p:nvSpPr>
          <p:cNvPr id="5" name="Subtítulo 4">
            <a:extLst>
              <a:ext uri="{FF2B5EF4-FFF2-40B4-BE49-F238E27FC236}">
                <a16:creationId xmlns:a16="http://schemas.microsoft.com/office/drawing/2014/main" id="{17B89967-4B7E-8F6F-D022-9EBAD3D119A3}"/>
              </a:ext>
            </a:extLst>
          </p:cNvPr>
          <p:cNvSpPr>
            <a:spLocks noGrp="1"/>
          </p:cNvSpPr>
          <p:nvPr>
            <p:ph type="subTitle" idx="3"/>
          </p:nvPr>
        </p:nvSpPr>
        <p:spPr/>
        <p:txBody>
          <a:bodyPr/>
          <a:lstStyle/>
          <a:p>
            <a:pPr marL="139700" indent="0"/>
            <a:endParaRPr lang="pt-BR" dirty="0"/>
          </a:p>
        </p:txBody>
      </p:sp>
      <p:sp>
        <p:nvSpPr>
          <p:cNvPr id="6" name="Título 5">
            <a:extLst>
              <a:ext uri="{FF2B5EF4-FFF2-40B4-BE49-F238E27FC236}">
                <a16:creationId xmlns:a16="http://schemas.microsoft.com/office/drawing/2014/main" id="{1C463FAC-9978-121C-6800-67CB4A51E929}"/>
              </a:ext>
            </a:extLst>
          </p:cNvPr>
          <p:cNvSpPr>
            <a:spLocks noGrp="1"/>
          </p:cNvSpPr>
          <p:nvPr>
            <p:ph type="title" idx="4"/>
          </p:nvPr>
        </p:nvSpPr>
        <p:spPr>
          <a:xfrm>
            <a:off x="594360" y="4281667"/>
            <a:ext cx="4217669" cy="637200"/>
          </a:xfrm>
        </p:spPr>
        <p:txBody>
          <a:bodyPr/>
          <a:lstStyle/>
          <a:p>
            <a:r>
              <a:rPr lang="pt-BR" dirty="0"/>
              <a:t>DEMULTIPLEXADOR</a:t>
            </a:r>
          </a:p>
        </p:txBody>
      </p:sp>
      <p:sp>
        <p:nvSpPr>
          <p:cNvPr id="7" name="Subtítulo 6">
            <a:extLst>
              <a:ext uri="{FF2B5EF4-FFF2-40B4-BE49-F238E27FC236}">
                <a16:creationId xmlns:a16="http://schemas.microsoft.com/office/drawing/2014/main" id="{5A38FE75-4CFE-C479-69F5-2181F3F81913}"/>
              </a:ext>
            </a:extLst>
          </p:cNvPr>
          <p:cNvSpPr>
            <a:spLocks noGrp="1"/>
          </p:cNvSpPr>
          <p:nvPr>
            <p:ph type="subTitle" idx="5"/>
          </p:nvPr>
        </p:nvSpPr>
        <p:spPr/>
        <p:txBody>
          <a:bodyPr/>
          <a:lstStyle/>
          <a:p>
            <a:endParaRPr lang="pt-BR"/>
          </a:p>
        </p:txBody>
      </p:sp>
      <p:sp>
        <p:nvSpPr>
          <p:cNvPr id="8" name="Título 7">
            <a:extLst>
              <a:ext uri="{FF2B5EF4-FFF2-40B4-BE49-F238E27FC236}">
                <a16:creationId xmlns:a16="http://schemas.microsoft.com/office/drawing/2014/main" id="{79D1D6F1-A3C3-BC74-C1D0-F8519E8D354D}"/>
              </a:ext>
            </a:extLst>
          </p:cNvPr>
          <p:cNvSpPr>
            <a:spLocks noGrp="1"/>
          </p:cNvSpPr>
          <p:nvPr>
            <p:ph type="title" idx="6"/>
          </p:nvPr>
        </p:nvSpPr>
        <p:spPr>
          <a:xfrm>
            <a:off x="4683800" y="4320884"/>
            <a:ext cx="2824400" cy="637200"/>
          </a:xfrm>
        </p:spPr>
        <p:txBody>
          <a:bodyPr/>
          <a:lstStyle/>
          <a:p>
            <a:r>
              <a:rPr lang="pt-BR" dirty="0"/>
              <a:t>BOTÕES</a:t>
            </a:r>
          </a:p>
        </p:txBody>
      </p:sp>
      <p:sp>
        <p:nvSpPr>
          <p:cNvPr id="9" name="Subtítulo 8">
            <a:extLst>
              <a:ext uri="{FF2B5EF4-FFF2-40B4-BE49-F238E27FC236}">
                <a16:creationId xmlns:a16="http://schemas.microsoft.com/office/drawing/2014/main" id="{73D641D1-E93B-BE57-2E17-422664C64C7E}"/>
              </a:ext>
            </a:extLst>
          </p:cNvPr>
          <p:cNvSpPr>
            <a:spLocks noGrp="1"/>
          </p:cNvSpPr>
          <p:nvPr>
            <p:ph type="subTitle" idx="7"/>
          </p:nvPr>
        </p:nvSpPr>
        <p:spPr/>
        <p:txBody>
          <a:bodyPr/>
          <a:lstStyle/>
          <a:p>
            <a:pPr marL="139700" indent="0"/>
            <a:endParaRPr lang="pt-BR" dirty="0"/>
          </a:p>
        </p:txBody>
      </p:sp>
      <p:sp>
        <p:nvSpPr>
          <p:cNvPr id="10" name="Título 9">
            <a:extLst>
              <a:ext uri="{FF2B5EF4-FFF2-40B4-BE49-F238E27FC236}">
                <a16:creationId xmlns:a16="http://schemas.microsoft.com/office/drawing/2014/main" id="{5BA324ED-E903-3FF2-B7FF-665F3BE380A5}"/>
              </a:ext>
            </a:extLst>
          </p:cNvPr>
          <p:cNvSpPr>
            <a:spLocks noGrp="1"/>
          </p:cNvSpPr>
          <p:nvPr>
            <p:ph type="title" idx="8"/>
          </p:nvPr>
        </p:nvSpPr>
        <p:spPr>
          <a:xfrm>
            <a:off x="7886700" y="2370467"/>
            <a:ext cx="3345337" cy="637200"/>
          </a:xfrm>
        </p:spPr>
        <p:txBody>
          <a:bodyPr/>
          <a:lstStyle/>
          <a:p>
            <a:r>
              <a:rPr lang="pt-BR" dirty="0"/>
              <a:t>MULTIPLEXADOR</a:t>
            </a:r>
          </a:p>
        </p:txBody>
      </p:sp>
      <p:sp>
        <p:nvSpPr>
          <p:cNvPr id="11" name="Subtítulo 10">
            <a:extLst>
              <a:ext uri="{FF2B5EF4-FFF2-40B4-BE49-F238E27FC236}">
                <a16:creationId xmlns:a16="http://schemas.microsoft.com/office/drawing/2014/main" id="{57B4F287-B931-9438-9E3B-E2CE09171CD9}"/>
              </a:ext>
            </a:extLst>
          </p:cNvPr>
          <p:cNvSpPr>
            <a:spLocks noGrp="1"/>
          </p:cNvSpPr>
          <p:nvPr>
            <p:ph type="subTitle" idx="9"/>
          </p:nvPr>
        </p:nvSpPr>
        <p:spPr/>
        <p:txBody>
          <a:bodyPr/>
          <a:lstStyle/>
          <a:p>
            <a:pPr marL="139700" indent="0"/>
            <a:endParaRPr lang="pt-BR" dirty="0"/>
          </a:p>
        </p:txBody>
      </p:sp>
      <p:sp>
        <p:nvSpPr>
          <p:cNvPr id="12" name="Título 11">
            <a:extLst>
              <a:ext uri="{FF2B5EF4-FFF2-40B4-BE49-F238E27FC236}">
                <a16:creationId xmlns:a16="http://schemas.microsoft.com/office/drawing/2014/main" id="{6E3D9660-E6F0-0E73-4E89-85E3B2224139}"/>
              </a:ext>
            </a:extLst>
          </p:cNvPr>
          <p:cNvSpPr>
            <a:spLocks noGrp="1"/>
          </p:cNvSpPr>
          <p:nvPr>
            <p:ph type="title" idx="13"/>
          </p:nvPr>
        </p:nvSpPr>
        <p:spPr/>
        <p:txBody>
          <a:bodyPr/>
          <a:lstStyle/>
          <a:p>
            <a:r>
              <a:rPr lang="pt-BR" dirty="0"/>
              <a:t>CIRCUITO COMPLETO</a:t>
            </a:r>
            <a:br>
              <a:rPr lang="pt-BR" dirty="0"/>
            </a:br>
            <a:endParaRPr lang="pt-BR" dirty="0"/>
          </a:p>
        </p:txBody>
      </p:sp>
      <p:sp>
        <p:nvSpPr>
          <p:cNvPr id="13" name="Subtítulo 12">
            <a:extLst>
              <a:ext uri="{FF2B5EF4-FFF2-40B4-BE49-F238E27FC236}">
                <a16:creationId xmlns:a16="http://schemas.microsoft.com/office/drawing/2014/main" id="{DD5252C8-7854-5EA3-6CFB-68D1A641F52A}"/>
              </a:ext>
            </a:extLst>
          </p:cNvPr>
          <p:cNvSpPr>
            <a:spLocks noGrp="1"/>
          </p:cNvSpPr>
          <p:nvPr>
            <p:ph type="subTitle" idx="14"/>
          </p:nvPr>
        </p:nvSpPr>
        <p:spPr/>
        <p:txBody>
          <a:bodyPr/>
          <a:lstStyle/>
          <a:p>
            <a:endParaRPr lang="pt-BR" dirty="0"/>
          </a:p>
        </p:txBody>
      </p:sp>
      <p:sp>
        <p:nvSpPr>
          <p:cNvPr id="14" name="Título 13">
            <a:extLst>
              <a:ext uri="{FF2B5EF4-FFF2-40B4-BE49-F238E27FC236}">
                <a16:creationId xmlns:a16="http://schemas.microsoft.com/office/drawing/2014/main" id="{FDDE9684-3264-66B6-BC93-5DAFFCCC0BF7}"/>
              </a:ext>
            </a:extLst>
          </p:cNvPr>
          <p:cNvSpPr>
            <a:spLocks noGrp="1"/>
          </p:cNvSpPr>
          <p:nvPr>
            <p:ph type="title" idx="15"/>
          </p:nvPr>
        </p:nvSpPr>
        <p:spPr/>
        <p:txBody>
          <a:bodyPr/>
          <a:lstStyle/>
          <a:p>
            <a:r>
              <a:rPr lang="pt-BR" dirty="0"/>
              <a:t>DIVISÃO DE ETAPAS</a:t>
            </a:r>
          </a:p>
        </p:txBody>
      </p:sp>
    </p:spTree>
    <p:extLst>
      <p:ext uri="{BB962C8B-B14F-4D97-AF65-F5344CB8AC3E}">
        <p14:creationId xmlns:p14="http://schemas.microsoft.com/office/powerpoint/2010/main" val="288917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97173-1CA8-C67E-8D27-809F2143CB21}"/>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7D9CB6DD-B600-6B1D-3370-141DB20C0F11}"/>
              </a:ext>
            </a:extLst>
          </p:cNvPr>
          <p:cNvSpPr>
            <a:spLocks noGrp="1"/>
          </p:cNvSpPr>
          <p:nvPr>
            <p:ph type="body" idx="1"/>
          </p:nvPr>
        </p:nvSpPr>
        <p:spPr/>
        <p:txBody>
          <a:bodyPr/>
          <a:lstStyle/>
          <a:p>
            <a:r>
              <a:rPr lang="pt-BR" dirty="0"/>
              <a:t>O primeiro passo é criar um circuito de 0 a 9.</a:t>
            </a:r>
          </a:p>
        </p:txBody>
      </p:sp>
      <p:pic>
        <p:nvPicPr>
          <p:cNvPr id="5" name="Imagem 4">
            <a:extLst>
              <a:ext uri="{FF2B5EF4-FFF2-40B4-BE49-F238E27FC236}">
                <a16:creationId xmlns:a16="http://schemas.microsoft.com/office/drawing/2014/main" id="{68B4FF65-232F-2EB4-4E83-17891B251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100" y="1467074"/>
            <a:ext cx="3800262" cy="3893596"/>
          </a:xfrm>
          <a:prstGeom prst="rect">
            <a:avLst/>
          </a:prstGeom>
        </p:spPr>
      </p:pic>
    </p:spTree>
    <p:extLst>
      <p:ext uri="{BB962C8B-B14F-4D97-AF65-F5344CB8AC3E}">
        <p14:creationId xmlns:p14="http://schemas.microsoft.com/office/powerpoint/2010/main" val="225193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46345-6D09-0E29-960C-B89D311342E3}"/>
              </a:ext>
            </a:extLst>
          </p:cNvPr>
          <p:cNvSpPr>
            <a:spLocks noGrp="1"/>
          </p:cNvSpPr>
          <p:nvPr>
            <p:ph type="title"/>
          </p:nvPr>
        </p:nvSpPr>
        <p:spPr>
          <a:xfrm>
            <a:off x="942300" y="548640"/>
            <a:ext cx="5672800" cy="925830"/>
          </a:xfrm>
        </p:spPr>
        <p:txBody>
          <a:bodyPr/>
          <a:lstStyle/>
          <a:p>
            <a:r>
              <a:rPr lang="pt-BR" dirty="0"/>
              <a:t>RELÓGIO</a:t>
            </a:r>
          </a:p>
        </p:txBody>
      </p:sp>
      <p:sp>
        <p:nvSpPr>
          <p:cNvPr id="3" name="Espaço Reservado para Texto 2">
            <a:extLst>
              <a:ext uri="{FF2B5EF4-FFF2-40B4-BE49-F238E27FC236}">
                <a16:creationId xmlns:a16="http://schemas.microsoft.com/office/drawing/2014/main" id="{8FD8A6FF-4883-D491-57FD-81EA356078A2}"/>
              </a:ext>
            </a:extLst>
          </p:cNvPr>
          <p:cNvSpPr>
            <a:spLocks noGrp="1"/>
          </p:cNvSpPr>
          <p:nvPr>
            <p:ph type="body" idx="1"/>
          </p:nvPr>
        </p:nvSpPr>
        <p:spPr>
          <a:xfrm>
            <a:off x="951100" y="1691640"/>
            <a:ext cx="5672800" cy="3960760"/>
          </a:xfrm>
        </p:spPr>
        <p:txBody>
          <a:bodyPr/>
          <a:lstStyle/>
          <a:p>
            <a:r>
              <a:rPr lang="pt-BR" sz="1600" dirty="0"/>
              <a:t>Com o circuito que conta de 0 a 9 pronto, devemos preparar agora o que contará de 0 a 59.</a:t>
            </a:r>
          </a:p>
        </p:txBody>
      </p:sp>
      <p:pic>
        <p:nvPicPr>
          <p:cNvPr id="5" name="Imagem 4">
            <a:extLst>
              <a:ext uri="{FF2B5EF4-FFF2-40B4-BE49-F238E27FC236}">
                <a16:creationId xmlns:a16="http://schemas.microsoft.com/office/drawing/2014/main" id="{660233BD-0CEA-F403-6786-AFA75995A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0" y="1307200"/>
            <a:ext cx="4308879" cy="4076330"/>
          </a:xfrm>
          <a:prstGeom prst="rect">
            <a:avLst/>
          </a:prstGeom>
        </p:spPr>
      </p:pic>
    </p:spTree>
    <p:extLst>
      <p:ext uri="{BB962C8B-B14F-4D97-AF65-F5344CB8AC3E}">
        <p14:creationId xmlns:p14="http://schemas.microsoft.com/office/powerpoint/2010/main" val="275542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551E5-024E-ACED-55E4-9C1DEC47E5BB}"/>
              </a:ext>
            </a:extLst>
          </p:cNvPr>
          <p:cNvSpPr>
            <a:spLocks noGrp="1"/>
          </p:cNvSpPr>
          <p:nvPr>
            <p:ph type="title"/>
          </p:nvPr>
        </p:nvSpPr>
        <p:spPr>
          <a:xfrm>
            <a:off x="942300" y="468630"/>
            <a:ext cx="5672800" cy="888532"/>
          </a:xfrm>
        </p:spPr>
        <p:txBody>
          <a:bodyPr/>
          <a:lstStyle/>
          <a:p>
            <a:r>
              <a:rPr lang="pt-BR" dirty="0"/>
              <a:t>RELÓGIO</a:t>
            </a:r>
          </a:p>
        </p:txBody>
      </p:sp>
      <p:sp>
        <p:nvSpPr>
          <p:cNvPr id="3" name="Espaço Reservado para Texto 2">
            <a:extLst>
              <a:ext uri="{FF2B5EF4-FFF2-40B4-BE49-F238E27FC236}">
                <a16:creationId xmlns:a16="http://schemas.microsoft.com/office/drawing/2014/main" id="{352DECB7-DD2E-5F39-F149-2A8349B29E2A}"/>
              </a:ext>
            </a:extLst>
          </p:cNvPr>
          <p:cNvSpPr>
            <a:spLocks noGrp="1"/>
          </p:cNvSpPr>
          <p:nvPr>
            <p:ph type="body" idx="1"/>
          </p:nvPr>
        </p:nvSpPr>
        <p:spPr>
          <a:xfrm>
            <a:off x="951100" y="1357162"/>
            <a:ext cx="5672800" cy="4295238"/>
          </a:xfrm>
        </p:spPr>
        <p:txBody>
          <a:bodyPr/>
          <a:lstStyle/>
          <a:p>
            <a:r>
              <a:rPr lang="pt-BR" dirty="0"/>
              <a:t>Agora, devemos criar um contador de 0 a 23.</a:t>
            </a:r>
          </a:p>
        </p:txBody>
      </p:sp>
      <p:pic>
        <p:nvPicPr>
          <p:cNvPr id="5" name="Imagem 4">
            <a:extLst>
              <a:ext uri="{FF2B5EF4-FFF2-40B4-BE49-F238E27FC236}">
                <a16:creationId xmlns:a16="http://schemas.microsoft.com/office/drawing/2014/main" id="{48D5466F-8EAD-42CF-6520-22D20502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470" y="1357162"/>
            <a:ext cx="4854577" cy="4295238"/>
          </a:xfrm>
          <a:prstGeom prst="rect">
            <a:avLst/>
          </a:prstGeom>
        </p:spPr>
      </p:pic>
    </p:spTree>
    <p:extLst>
      <p:ext uri="{BB962C8B-B14F-4D97-AF65-F5344CB8AC3E}">
        <p14:creationId xmlns:p14="http://schemas.microsoft.com/office/powerpoint/2010/main" val="211945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8E654-CE56-04CC-CB53-3EF0C4E0A445}"/>
              </a:ext>
            </a:extLst>
          </p:cNvPr>
          <p:cNvSpPr>
            <a:spLocks noGrp="1"/>
          </p:cNvSpPr>
          <p:nvPr>
            <p:ph type="title"/>
          </p:nvPr>
        </p:nvSpPr>
        <p:spPr>
          <a:xfrm>
            <a:off x="782280" y="541390"/>
            <a:ext cx="5672800" cy="1155200"/>
          </a:xfrm>
        </p:spPr>
        <p:txBody>
          <a:bodyPr/>
          <a:lstStyle/>
          <a:p>
            <a:r>
              <a:rPr lang="pt-BR" dirty="0"/>
              <a:t>RELÓGIO</a:t>
            </a:r>
          </a:p>
        </p:txBody>
      </p:sp>
      <p:sp>
        <p:nvSpPr>
          <p:cNvPr id="3" name="Espaço Reservado para Texto 2">
            <a:extLst>
              <a:ext uri="{FF2B5EF4-FFF2-40B4-BE49-F238E27FC236}">
                <a16:creationId xmlns:a16="http://schemas.microsoft.com/office/drawing/2014/main" id="{78E2F3B4-FEAA-EE6B-2802-D6DC143D780D}"/>
              </a:ext>
            </a:extLst>
          </p:cNvPr>
          <p:cNvSpPr>
            <a:spLocks noGrp="1"/>
          </p:cNvSpPr>
          <p:nvPr>
            <p:ph type="body" idx="1"/>
          </p:nvPr>
        </p:nvSpPr>
        <p:spPr>
          <a:xfrm>
            <a:off x="951100" y="1428750"/>
            <a:ext cx="5144900" cy="4223650"/>
          </a:xfrm>
        </p:spPr>
        <p:txBody>
          <a:bodyPr/>
          <a:lstStyle/>
          <a:p>
            <a:r>
              <a:rPr lang="pt-BR" dirty="0"/>
              <a:t>Com todos os contadores prontos, podemos criar o circuito completo do Relógio.</a:t>
            </a:r>
          </a:p>
          <a:p>
            <a:pPr marL="186262" indent="0">
              <a:buNone/>
            </a:pPr>
            <a:endParaRPr lang="pt-BR" dirty="0"/>
          </a:p>
        </p:txBody>
      </p:sp>
      <p:pic>
        <p:nvPicPr>
          <p:cNvPr id="5" name="Imagem 4">
            <a:extLst>
              <a:ext uri="{FF2B5EF4-FFF2-40B4-BE49-F238E27FC236}">
                <a16:creationId xmlns:a16="http://schemas.microsoft.com/office/drawing/2014/main" id="{9B5FC36B-4288-D33C-976B-F00164D0A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28750"/>
            <a:ext cx="5946919" cy="4223650"/>
          </a:xfrm>
          <a:prstGeom prst="rect">
            <a:avLst/>
          </a:prstGeom>
        </p:spPr>
      </p:pic>
    </p:spTree>
    <p:extLst>
      <p:ext uri="{BB962C8B-B14F-4D97-AF65-F5344CB8AC3E}">
        <p14:creationId xmlns:p14="http://schemas.microsoft.com/office/powerpoint/2010/main" val="1172401849"/>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Electronic Circuit Style CV _ by Slidesgo</Template>
  <TotalTime>206</TotalTime>
  <Words>473</Words>
  <Application>Microsoft Office PowerPoint</Application>
  <PresentationFormat>Widescreen</PresentationFormat>
  <Paragraphs>55</Paragraphs>
  <Slides>26</Slides>
  <Notes>0</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26</vt:i4>
      </vt:variant>
    </vt:vector>
  </HeadingPairs>
  <TitlesOfParts>
    <vt:vector size="34" baseType="lpstr">
      <vt:lpstr>Arial</vt:lpstr>
      <vt:lpstr>Bebas Neue</vt:lpstr>
      <vt:lpstr>Lato</vt:lpstr>
      <vt:lpstr>Montserrat</vt:lpstr>
      <vt:lpstr>Proxima Nova</vt:lpstr>
      <vt:lpstr>Source Sans Pro</vt:lpstr>
      <vt:lpstr>Electronic Circuit Style CV by Slidesgo</vt:lpstr>
      <vt:lpstr>Slidesgo Final Pages</vt:lpstr>
      <vt:lpstr>TRABALHO CIRCUITOS DIGITAIS</vt:lpstr>
      <vt:lpstr>EQUIPE:</vt:lpstr>
      <vt:lpstr>OBJETIVO</vt:lpstr>
      <vt:lpstr>MODELO PROPOSTO</vt:lpstr>
      <vt:lpstr>RELÓGIO</vt:lpstr>
      <vt:lpstr>RELÓGIO</vt:lpstr>
      <vt:lpstr>RELÓGIO</vt:lpstr>
      <vt:lpstr>RELÓGIO</vt:lpstr>
      <vt:lpstr>RELÓGIO</vt:lpstr>
      <vt:lpstr>RELÓGIO COMPLETO</vt:lpstr>
      <vt:lpstr>RELÓGIO</vt:lpstr>
      <vt:lpstr>  ALARME</vt:lpstr>
      <vt:lpstr>      ALARME</vt:lpstr>
      <vt:lpstr>ALARME</vt:lpstr>
      <vt:lpstr>ALARME</vt:lpstr>
      <vt:lpstr>MULTIPLEXADOR</vt:lpstr>
      <vt:lpstr>MULTIPLEXADOR</vt:lpstr>
      <vt:lpstr>MULTIPLEXADOR</vt:lpstr>
      <vt:lpstr>MULTIPLEXADOR</vt:lpstr>
      <vt:lpstr>BOTÕES</vt:lpstr>
      <vt:lpstr>SELECT</vt:lpstr>
      <vt:lpstr>DEMULTIPLEXADOR</vt:lpstr>
      <vt:lpstr>MODE E ALTER</vt:lpstr>
      <vt:lpstr>MODE</vt:lpstr>
      <vt:lpstr>CIRCUITO COMPLETO</vt:lpstr>
      <vt:lpstr>CIRCUITO COMPLETO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CIRCUITOS DIGITAIS</dc:title>
  <dc:creator>cicero igor</dc:creator>
  <cp:lastModifiedBy>cicero igor</cp:lastModifiedBy>
  <cp:revision>21</cp:revision>
  <dcterms:created xsi:type="dcterms:W3CDTF">2022-11-08T22:58:53Z</dcterms:created>
  <dcterms:modified xsi:type="dcterms:W3CDTF">2022-11-23T23:38:46Z</dcterms:modified>
</cp:coreProperties>
</file>