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Corbel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Corbel-bold.fntdata"/><Relationship Id="rId12" Type="http://schemas.openxmlformats.org/officeDocument/2006/relationships/font" Target="fonts/Corbel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Corbel-boldItalic.fntdata"/><Relationship Id="rId14" Type="http://schemas.openxmlformats.org/officeDocument/2006/relationships/font" Target="fonts/Corbel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50f8255fd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450f8255fd_2_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50f8255fd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450f8255fd_2_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50f8255fd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450f8255fd_2_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50f8255fd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450f8255fd_2_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50f8255fd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450f8255fd_2_1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-5132" y="1544259"/>
            <a:ext cx="9146751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274319" y="1624773"/>
            <a:ext cx="8603674" cy="1304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orbe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143000" y="2997188"/>
            <a:ext cx="6858000" cy="9819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901699" y="4817141"/>
            <a:ext cx="22506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342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4197353" y="4817141"/>
            <a:ext cx="3783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7994195" y="4817141"/>
            <a:ext cx="7096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905256" y="1435103"/>
            <a:ext cx="3566160" cy="55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905256" y="1992425"/>
            <a:ext cx="356616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Char char="▪"/>
              <a:defRPr sz="1700"/>
            </a:lvl1pPr>
            <a:lvl2pPr indent="-32385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Char char="▪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68" name="Google Shape;68;p15"/>
          <p:cNvSpPr txBox="1"/>
          <p:nvPr>
            <p:ph idx="3" type="body"/>
          </p:nvPr>
        </p:nvSpPr>
        <p:spPr>
          <a:xfrm>
            <a:off x="4673423" y="1435103"/>
            <a:ext cx="3566160" cy="55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69" name="Google Shape;69;p15"/>
          <p:cNvSpPr txBox="1"/>
          <p:nvPr>
            <p:ph idx="4" type="body"/>
          </p:nvPr>
        </p:nvSpPr>
        <p:spPr>
          <a:xfrm>
            <a:off x="4673423" y="1992423"/>
            <a:ext cx="356616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Char char="▪"/>
              <a:defRPr sz="1700"/>
            </a:lvl1pPr>
            <a:lvl2pPr indent="-32385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Char char="▪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901699" y="4817141"/>
            <a:ext cx="22506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342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4197353" y="4817141"/>
            <a:ext cx="3783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7994195" y="4817141"/>
            <a:ext cx="7096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902189" y="1508760"/>
            <a:ext cx="7338060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901699" y="4817141"/>
            <a:ext cx="22506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342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4197353" y="4817141"/>
            <a:ext cx="3783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7994195" y="4817141"/>
            <a:ext cx="7096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-5132" y="1544259"/>
            <a:ext cx="9146751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624893" y="1656659"/>
            <a:ext cx="7886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orbel"/>
              <a:buNone/>
              <a:defRPr b="0"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24893" y="3007750"/>
            <a:ext cx="7886700" cy="8809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901699" y="4817141"/>
            <a:ext cx="22506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342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4197353" y="4817141"/>
            <a:ext cx="3783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7994195" y="4817141"/>
            <a:ext cx="7096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904008" y="1508760"/>
            <a:ext cx="3566160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Char char="▪"/>
              <a:defRPr sz="1700"/>
            </a:lvl1pPr>
            <a:lvl2pPr indent="-32385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Char char="▪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672793" y="1508760"/>
            <a:ext cx="3566160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Char char="▪"/>
              <a:defRPr sz="1700"/>
            </a:lvl1pPr>
            <a:lvl2pPr indent="-32385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Char char="▪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901699" y="4817141"/>
            <a:ext cx="22506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342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4197353" y="4817141"/>
            <a:ext cx="3783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7994195" y="4817141"/>
            <a:ext cx="7096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901699" y="4817141"/>
            <a:ext cx="22506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342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4197353" y="4817141"/>
            <a:ext cx="3783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7994195" y="4817141"/>
            <a:ext cx="7096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0" type="dt"/>
          </p:nvPr>
        </p:nvSpPr>
        <p:spPr>
          <a:xfrm>
            <a:off x="901699" y="4817141"/>
            <a:ext cx="22506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342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1" type="ftr"/>
          </p:nvPr>
        </p:nvSpPr>
        <p:spPr>
          <a:xfrm>
            <a:off x="4197353" y="4817141"/>
            <a:ext cx="3783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7994195" y="4817141"/>
            <a:ext cx="7096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905256" y="1590040"/>
            <a:ext cx="459486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100"/>
              <a:buChar char="▪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Char char="▪"/>
              <a:defRPr sz="1500"/>
            </a:lvl9pPr>
          </a:lstStyle>
          <a:p/>
        </p:txBody>
      </p:sp>
      <p:sp>
        <p:nvSpPr>
          <p:cNvPr id="105" name="Google Shape;105;p21"/>
          <p:cNvSpPr txBox="1"/>
          <p:nvPr>
            <p:ph idx="2" type="body"/>
          </p:nvPr>
        </p:nvSpPr>
        <p:spPr>
          <a:xfrm>
            <a:off x="5841767" y="1610615"/>
            <a:ext cx="2400300" cy="25742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06" name="Google Shape;106;p21"/>
          <p:cNvSpPr txBox="1"/>
          <p:nvPr>
            <p:ph idx="10" type="dt"/>
          </p:nvPr>
        </p:nvSpPr>
        <p:spPr>
          <a:xfrm>
            <a:off x="901699" y="4817141"/>
            <a:ext cx="22506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342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1" type="ftr"/>
          </p:nvPr>
        </p:nvSpPr>
        <p:spPr>
          <a:xfrm>
            <a:off x="4197353" y="4817141"/>
            <a:ext cx="3783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7994195" y="4817141"/>
            <a:ext cx="7096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/>
          <p:nvPr>
            <p:ph idx="2" type="pic"/>
          </p:nvPr>
        </p:nvSpPr>
        <p:spPr>
          <a:xfrm>
            <a:off x="960120" y="1658620"/>
            <a:ext cx="4594860" cy="2948940"/>
          </a:xfrm>
          <a:prstGeom prst="rect">
            <a:avLst/>
          </a:prstGeom>
          <a:solidFill>
            <a:srgbClr val="EEEAE2"/>
          </a:solidFill>
          <a:ln>
            <a:noFill/>
          </a:ln>
        </p:spPr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5843016" y="1612966"/>
            <a:ext cx="24003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3" name="Google Shape;113;p22"/>
          <p:cNvSpPr txBox="1"/>
          <p:nvPr>
            <p:ph idx="10" type="dt"/>
          </p:nvPr>
        </p:nvSpPr>
        <p:spPr>
          <a:xfrm>
            <a:off x="901699" y="4817141"/>
            <a:ext cx="22506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342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1" type="ftr"/>
          </p:nvPr>
        </p:nvSpPr>
        <p:spPr>
          <a:xfrm>
            <a:off x="4197353" y="4817141"/>
            <a:ext cx="3783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7994195" y="4817141"/>
            <a:ext cx="7096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 rot="5400000">
            <a:off x="2993879" y="-582930"/>
            <a:ext cx="3154680" cy="73380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0" type="dt"/>
          </p:nvPr>
        </p:nvSpPr>
        <p:spPr>
          <a:xfrm>
            <a:off x="901699" y="4817141"/>
            <a:ext cx="22506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342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1" type="ftr"/>
          </p:nvPr>
        </p:nvSpPr>
        <p:spPr>
          <a:xfrm>
            <a:off x="4197353" y="4817141"/>
            <a:ext cx="3783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7994195" y="4817141"/>
            <a:ext cx="7096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/>
          <p:nvPr/>
        </p:nvSpPr>
        <p:spPr>
          <a:xfrm>
            <a:off x="6764484" y="0"/>
            <a:ext cx="205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>
            <p:ph type="title"/>
          </p:nvPr>
        </p:nvSpPr>
        <p:spPr>
          <a:xfrm rot="5400000">
            <a:off x="5559775" y="1516672"/>
            <a:ext cx="4423172" cy="1801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 rot="5400000">
            <a:off x="1407048" y="-572420"/>
            <a:ext cx="4423172" cy="59799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0" type="dt"/>
          </p:nvPr>
        </p:nvSpPr>
        <p:spPr>
          <a:xfrm>
            <a:off x="628650" y="4817141"/>
            <a:ext cx="20573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342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1" type="ftr"/>
          </p:nvPr>
        </p:nvSpPr>
        <p:spPr>
          <a:xfrm>
            <a:off x="2832101" y="4817141"/>
            <a:ext cx="320975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6054786" y="4817141"/>
            <a:ext cx="6598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62" y="132082"/>
            <a:ext cx="9141714" cy="12344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rbel"/>
              <a:buNone/>
              <a:defRPr b="0" i="0" sz="3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902189" y="1508760"/>
            <a:ext cx="7338060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901699" y="4817141"/>
            <a:ext cx="22506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342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4197353" y="4817141"/>
            <a:ext cx="3783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994195" y="4817141"/>
            <a:ext cx="7096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IgorTorquatto/Programacao_Concorrente" TargetMode="External"/><Relationship Id="rId4" Type="http://schemas.openxmlformats.org/officeDocument/2006/relationships/hyperlink" Target="https://www.open-mpi.org/software/ompi/v4.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ctrTitle"/>
          </p:nvPr>
        </p:nvSpPr>
        <p:spPr>
          <a:xfrm>
            <a:off x="274319" y="1624773"/>
            <a:ext cx="8603674" cy="1304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orbel"/>
              <a:buNone/>
            </a:pPr>
            <a:r>
              <a:rPr lang="pt-BR"/>
              <a:t>PROJETO</a:t>
            </a:r>
            <a:endParaRPr/>
          </a:p>
        </p:txBody>
      </p: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1143000" y="2997188"/>
            <a:ext cx="6858000" cy="9819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pt-BR"/>
              <a:t>Equipe: Cicero Igor Alves Torquato dos Santos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rbel"/>
              <a:buNone/>
            </a:pPr>
            <a:r>
              <a:rPr lang="pt-BR"/>
              <a:t>TEMA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905256" y="1435103"/>
            <a:ext cx="3566160" cy="55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Tema do projeto</a:t>
            </a:r>
            <a:endParaRPr/>
          </a:p>
        </p:txBody>
      </p:sp>
      <p:sp>
        <p:nvSpPr>
          <p:cNvPr id="141" name="Google Shape;141;p26"/>
          <p:cNvSpPr txBox="1"/>
          <p:nvPr>
            <p:ph idx="2" type="body"/>
          </p:nvPr>
        </p:nvSpPr>
        <p:spPr>
          <a:xfrm>
            <a:off x="905256" y="1992425"/>
            <a:ext cx="356616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/>
          </a:bodyPr>
          <a:lstStyle/>
          <a:p>
            <a:pPr indent="-137953" lvl="0" marL="139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O tema escolhido foi </a:t>
            </a:r>
            <a:r>
              <a:rPr i="1" lang="pt-BR"/>
              <a:t>Matrix Multiplication.</a:t>
            </a:r>
            <a:endParaRPr/>
          </a:p>
          <a:p>
            <a:pPr indent="-38100" lvl="0" marL="1397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t/>
            </a:r>
            <a:endParaRPr i="1"/>
          </a:p>
        </p:txBody>
      </p:sp>
      <p:sp>
        <p:nvSpPr>
          <p:cNvPr id="142" name="Google Shape;142;p26"/>
          <p:cNvSpPr txBox="1"/>
          <p:nvPr>
            <p:ph idx="3" type="body"/>
          </p:nvPr>
        </p:nvSpPr>
        <p:spPr>
          <a:xfrm>
            <a:off x="4673423" y="1435103"/>
            <a:ext cx="3566160" cy="55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Motivação</a:t>
            </a:r>
            <a:endParaRPr/>
          </a:p>
        </p:txBody>
      </p:sp>
      <p:sp>
        <p:nvSpPr>
          <p:cNvPr id="143" name="Google Shape;143;p26"/>
          <p:cNvSpPr txBox="1"/>
          <p:nvPr>
            <p:ph idx="4" type="body"/>
          </p:nvPr>
        </p:nvSpPr>
        <p:spPr>
          <a:xfrm>
            <a:off x="4673423" y="1992423"/>
            <a:ext cx="356616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/>
          </a:bodyPr>
          <a:lstStyle/>
          <a:p>
            <a:pPr indent="-137953" lvl="0" marL="139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O uso do OpenMP e do OpenMPI na multiplicação de matrizes permite aproveitar a capacidade de processamento paralelo de sistemas de memória compartilhada e distribuída, reduzindo o tempo de execução e melhorando o desempenho geral. Essas bibliotecas fornecem uma maneira eficiente e flexível de lidar com a tarefa de multiplicação de matrizes, independentemente do tamanho ou complexidade dos dados envolvidos.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rbel"/>
              <a:buNone/>
            </a:pPr>
            <a:r>
              <a:rPr lang="pt-BR"/>
              <a:t>ALGORITMO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902189" y="1508760"/>
            <a:ext cx="7338060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-137953" lvl="0" marL="139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pt-BR"/>
              <a:t>Pretendo usar um algoritmo que  segue o padrão tradicional de multiplicação de matrizes utilizando loops aninhados. Ele é projetado para multiplicar duas matrizes quadradas de tamanho N por N.</a:t>
            </a:r>
            <a:endParaRPr/>
          </a:p>
          <a:p>
            <a:pPr indent="-137953" lvl="0" marL="1397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▪"/>
            </a:pPr>
            <a:r>
              <a:rPr lang="pt-BR"/>
              <a:t>A ideia inicial é fazer com que a multiplicação de matrizes seja implementada por uma função que  recebe como entrada duas matrizes A e B e calcula o produto matriz-matriz C = A * B. Para isso, ela utiliza três loops aninhados para percorrer as linhas e colunas das matrizes A e B, calculando o produto dos elementos correspondentes e acumulando o resultado na matriz C.</a:t>
            </a:r>
            <a:endParaRPr/>
          </a:p>
          <a:p>
            <a:pPr indent="-137953" lvl="0" marL="1397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▪"/>
            </a:pPr>
            <a:r>
              <a:rPr lang="pt-BR"/>
              <a:t>Ao paralelizar pretendo fazer com que cada thread seja responsável por calcular uma parte dos elementos da matriz C, melhorando o desempenho geral da multiplicação. Além disso, ao utilizar processos  pretendo dividir  a matriz A em partes iguais e distribuir essas partes entre os processos disponíveis. Em seguida, a matriz B será transmitida a todos os processos. Cada processo realiza a multiplicação paralela da sua parte local da matriz A com a matriz B e armazena o resultado na sua parte local da matriz 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rbel"/>
              <a:buNone/>
            </a:pPr>
            <a:r>
              <a:rPr lang="pt-BR"/>
              <a:t>ANÁLISE DE DESEMPENHO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902189" y="1508760"/>
            <a:ext cx="7338060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46050" lvl="0" marL="139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pt-BR"/>
              <a:t>A análise de desempenho será feita usando o código com diferentes números de threads e processos , com a mesma quantidade de elementos e verificando em cada uma das análises o tempo, speedup e eficiência. Todos os dados das análises serão apresentados com gráficos ou tabelas.</a:t>
            </a:r>
            <a:endParaRPr/>
          </a:p>
          <a:p>
            <a:pPr indent="-146050" lvl="0" marL="1397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▪"/>
            </a:pPr>
            <a:r>
              <a:rPr lang="pt-BR"/>
              <a:t>Além disso, serão feitos comentários sobre cada análise.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rbel"/>
              <a:buNone/>
            </a:pPr>
            <a:r>
              <a:rPr lang="pt-BR"/>
              <a:t>REPOSITÓRIO E RECURSOS COMPUTACIONAIS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902189" y="1508760"/>
            <a:ext cx="7338060" cy="31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46050" lvl="0" marL="139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pt-BR"/>
              <a:t>Os arquivos ficarão disponíveis em </a:t>
            </a:r>
            <a:r>
              <a:rPr lang="pt-BR" u="sng">
                <a:solidFill>
                  <a:schemeClr val="hlink"/>
                </a:solidFill>
                <a:hlinkClick r:id="rId3"/>
              </a:rPr>
              <a:t>IgorTorquatto/Programacao_Concorrente (github.com)</a:t>
            </a:r>
            <a:endParaRPr/>
          </a:p>
          <a:p>
            <a:pPr indent="-146050" lvl="0" marL="1397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1700"/>
              <a:buChar char="▪"/>
            </a:pPr>
            <a:r>
              <a:rPr lang="pt-BR"/>
              <a:t>CPU: AMD Athlon 3000G 3.5Ghz ; RAM: 8GB DDR4 ; SISTEMA OPERACIONAL: Windows 10 Home 64-bit ; LINGUAGEM DE PROGRAMAÇÃO: C ; COMPILADOR: MinGW (Minimalist GNU for Windows) com GCC; MPI: 4.1.1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https://www.open-mpi.org/software/ompi/v4.1/</a:t>
            </a:r>
            <a:r>
              <a:rPr lang="pt-BR"/>
              <a:t> .</a:t>
            </a:r>
            <a:endParaRPr sz="900">
              <a:solidFill>
                <a:srgbClr val="D1D5D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anded">
  <a:themeElements>
    <a:clrScheme name="Banded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