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61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62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7333" y="1678467"/>
            <a:ext cx="7730000" cy="2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7333" y="4396867"/>
            <a:ext cx="7730000" cy="58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950117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360817" y="1780133"/>
            <a:ext cx="9470400" cy="2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360784" y="4125967"/>
            <a:ext cx="9470400" cy="620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995861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65928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13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96000" y="244393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4234001" y="3777903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4672036" y="5112331"/>
            <a:ext cx="561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2493200" y="19607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3431200" y="3309900"/>
            <a:ext cx="802800" cy="52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855033" y="4659100"/>
            <a:ext cx="8028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3296000" y="19607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4234000" y="33099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4672033" y="4659100"/>
            <a:ext cx="56128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232453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583367" y="4619000"/>
            <a:ext cx="76580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583219" y="2134600"/>
            <a:ext cx="76580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4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4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6478450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950967" y="714200"/>
            <a:ext cx="4221200" cy="3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950967" y="3885400"/>
            <a:ext cx="4221200" cy="2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6377667" y="709417"/>
            <a:ext cx="3880000" cy="543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249606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5657333" y="-240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50967" y="1870467"/>
            <a:ext cx="43320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50967" y="3288067"/>
            <a:ext cx="433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885163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65348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829267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85135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2276900" y="2994735"/>
            <a:ext cx="371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882268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6590509" y="2249533"/>
            <a:ext cx="371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49770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642919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858667" y="1924167"/>
            <a:ext cx="4802800" cy="32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66984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667467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8594388" y="2565033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4667467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8594388" y="4755667"/>
            <a:ext cx="2637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42592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42592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8186148" y="1891033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8186148" y="40816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932382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47651" y="3021933"/>
            <a:ext cx="8847600" cy="16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17484" y="1800733"/>
            <a:ext cx="22028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773533" y="4625133"/>
            <a:ext cx="8058400" cy="3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" name="Google Shape;16;p3"/>
          <p:cNvGrpSpPr/>
          <p:nvPr/>
        </p:nvGrpSpPr>
        <p:grpSpPr>
          <a:xfrm>
            <a:off x="11085100" y="470667"/>
            <a:ext cx="630800" cy="248667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66126662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3"/>
          <p:cNvSpPr txBox="1">
            <a:spLocks noGrp="1"/>
          </p:cNvSpPr>
          <p:nvPr>
            <p:ph type="title" hasCustomPrompt="1"/>
          </p:nvPr>
        </p:nvSpPr>
        <p:spPr>
          <a:xfrm>
            <a:off x="5402633" y="84076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5878073" y="173422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2" hasCustomPrompt="1"/>
          </p:nvPr>
        </p:nvSpPr>
        <p:spPr>
          <a:xfrm>
            <a:off x="5402633" y="264378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3"/>
          </p:nvPr>
        </p:nvSpPr>
        <p:spPr>
          <a:xfrm>
            <a:off x="5878073" y="353724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4" hasCustomPrompt="1"/>
          </p:nvPr>
        </p:nvSpPr>
        <p:spPr>
          <a:xfrm>
            <a:off x="5402633" y="4446807"/>
            <a:ext cx="5362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5"/>
          </p:nvPr>
        </p:nvSpPr>
        <p:spPr>
          <a:xfrm>
            <a:off x="5878073" y="5340267"/>
            <a:ext cx="5362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426134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1179800" y="25209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307167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960000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4787984" y="2521267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4785591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4560001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8395700" y="2521433"/>
            <a:ext cx="140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8264015" y="4585667"/>
            <a:ext cx="2968000" cy="1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8160003" y="3875633"/>
            <a:ext cx="3072000" cy="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940752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252017" y="9286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647167" y="2480500"/>
            <a:ext cx="65940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647233" y="47635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6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3605238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0749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5899667" y="-2400"/>
            <a:ext cx="629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24155" y="595000"/>
            <a:ext cx="553275" cy="248667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33240801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86449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40048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4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9053934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" name="Google Shape;30;p5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05672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2114269" y="4843465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6651249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708483" y="4267600"/>
            <a:ext cx="3566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67032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6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37837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0367" y="-2400"/>
            <a:ext cx="12192000" cy="15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7"/>
          <p:cNvGrpSpPr/>
          <p:nvPr/>
        </p:nvGrpSpPr>
        <p:grpSpPr>
          <a:xfrm>
            <a:off x="11186383" y="239908"/>
            <a:ext cx="648524" cy="167587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620300" y="2038667"/>
            <a:ext cx="6620800" cy="4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455341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8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807000" y="1742800"/>
            <a:ext cx="543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97162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5018000" y="-2400"/>
            <a:ext cx="717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0746533" y="595000"/>
            <a:ext cx="630800" cy="248667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630800" y="1597933"/>
            <a:ext cx="56080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630800" y="4217133"/>
            <a:ext cx="5608000" cy="142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12266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68458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7452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transition spd="slow">
    <p:wip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1712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4A56B-D24E-4477-CD1A-61AE7E702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C3FEA-0767-6EA7-8FC5-5F57536B4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333" y="4396866"/>
            <a:ext cx="7730000" cy="1517046"/>
          </a:xfrm>
        </p:spPr>
        <p:txBody>
          <a:bodyPr/>
          <a:lstStyle/>
          <a:p>
            <a:r>
              <a:rPr lang="pt-BR" dirty="0"/>
              <a:t>EQUIPE: </a:t>
            </a:r>
          </a:p>
          <a:p>
            <a:r>
              <a:rPr lang="pt-BR" dirty="0"/>
              <a:t>CICERO IGOR ALVES TORQUATO DOS SANTOS </a:t>
            </a:r>
          </a:p>
          <a:p>
            <a:r>
              <a:rPr lang="pt-BR" dirty="0"/>
              <a:t>ERICK DE BRITO SOUSA LIMA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6869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B674E-1345-6633-FBDF-BEEA458C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9E4595-4978-AF3D-B4FC-B8D89340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vinculação de tipos em C++ pode ser estática ou dinâmica, dependendo do contexto. Em geral, a vinculação de tipos em C++ é estática, o que significa que as declarações de tipos devem ser explícitas. Isso significa que é necessário declarar explicitamente o tipo de uma variável ao ser criada e também especificar o tipo de retorno de uma função.</a:t>
            </a:r>
          </a:p>
          <a:p>
            <a:endParaRPr lang="pt-BR" dirty="0"/>
          </a:p>
          <a:p>
            <a:r>
              <a:rPr lang="pt-BR" dirty="0"/>
              <a:t>C++ é uma linguagem fortemente </a:t>
            </a:r>
            <a:r>
              <a:rPr lang="pt-BR" dirty="0" err="1"/>
              <a:t>tipada</a:t>
            </a:r>
            <a:r>
              <a:rPr lang="pt-BR" dirty="0"/>
              <a:t>, o que significa que a verificação de tipos ocorre de forma estática. Isso significa que os tipos são verificados em tempo de compilação e quaisquer inconsistências de tipos serão identificadas antes da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22351493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7626-A547-186D-D955-E71869F7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VINCULAÇÃO ESTÁTICA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3AE26C-70C7-A698-5C8B-9CED7F52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0999"/>
            <a:ext cx="4775782" cy="4767925"/>
          </a:xfrm>
        </p:spPr>
        <p:txBody>
          <a:bodyPr/>
          <a:lstStyle/>
          <a:p>
            <a:r>
              <a:rPr lang="pt-BR" dirty="0"/>
              <a:t>Nesse exemplo, a variável numero é do tipo </a:t>
            </a:r>
            <a:r>
              <a:rPr lang="pt-BR" dirty="0" err="1"/>
              <a:t>int</a:t>
            </a:r>
            <a:r>
              <a:rPr lang="pt-BR" dirty="0"/>
              <a:t> e a variável resultado é do tipo </a:t>
            </a:r>
            <a:r>
              <a:rPr lang="pt-BR" dirty="0" err="1"/>
              <a:t>double</a:t>
            </a:r>
            <a:r>
              <a:rPr lang="pt-BR" dirty="0"/>
              <a:t>. Durante a compilação, o compilador verifica a compatibilidade dos tipos e realiza a conversão implícita do resultado da divisão para o tipo </a:t>
            </a:r>
            <a:r>
              <a:rPr lang="pt-BR" dirty="0" err="1"/>
              <a:t>double</a:t>
            </a:r>
            <a:r>
              <a:rPr lang="pt-BR" dirty="0"/>
              <a:t>. Essa é uma vinculação de tipos estática, pois ocorre em tempo de compilação.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1234D8-1457-6604-9F64-AC801951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51" y="2683822"/>
            <a:ext cx="3503221" cy="114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44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B2088-2E7E-40CE-33AD-9837EF68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VINCULAÇÃO DINÂMICA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7DB03-0A3A-5651-BCDA-260486D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808935" cy="4767925"/>
          </a:xfrm>
        </p:spPr>
        <p:txBody>
          <a:bodyPr/>
          <a:lstStyle/>
          <a:p>
            <a:r>
              <a:rPr lang="pt-BR" dirty="0"/>
              <a:t>Nesse exemplo, um ponteiro </a:t>
            </a:r>
            <a:r>
              <a:rPr lang="pt-BR" dirty="0" err="1"/>
              <a:t>ponteiroInteiro</a:t>
            </a:r>
            <a:r>
              <a:rPr lang="pt-BR" dirty="0"/>
              <a:t> é criado para armazenar um valor inteiro. Em seguida, um ponteiro </a:t>
            </a:r>
            <a:r>
              <a:rPr lang="pt-BR" dirty="0" err="1"/>
              <a:t>ponteiroFloat</a:t>
            </a:r>
            <a:r>
              <a:rPr lang="pt-BR" dirty="0"/>
              <a:t> é criado e usa a operação </a:t>
            </a:r>
            <a:r>
              <a:rPr lang="pt-BR" dirty="0" err="1"/>
              <a:t>reinterpret_cast</a:t>
            </a:r>
            <a:r>
              <a:rPr lang="pt-BR" dirty="0"/>
              <a:t> para realizar uma conversão de tipo dinâmica, reinterpretando o ponteiro </a:t>
            </a:r>
            <a:r>
              <a:rPr lang="pt-BR" dirty="0" err="1"/>
              <a:t>ponteiroInteiro</a:t>
            </a:r>
            <a:r>
              <a:rPr lang="pt-BR" dirty="0"/>
              <a:t> como um ponteiro para </a:t>
            </a:r>
            <a:r>
              <a:rPr lang="pt-BR" dirty="0" err="1"/>
              <a:t>float</a:t>
            </a:r>
            <a:r>
              <a:rPr lang="pt-BR" dirty="0"/>
              <a:t>. Essa é uma vinculação de tipos dinâmica, pois ocorre em tempo de execução através do uso explícito de </a:t>
            </a:r>
            <a:r>
              <a:rPr lang="pt-BR" dirty="0" err="1"/>
              <a:t>reinterpret_cast</a:t>
            </a:r>
            <a:r>
              <a:rPr lang="pt-BR" dirty="0"/>
              <a:t>. No entanto, é importante mencionar que essa prática não é recomendada, pois pode levar a comportamentos indefinidos e problemas de acesso à memória.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A18C1F-5E9F-1A26-186D-2AFC74AD1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28" y="2907986"/>
            <a:ext cx="5453801" cy="1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217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A4C8-55FE-9873-A1EA-FF96541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PRIMITIVOS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0242E-B71F-98C7-E5BA-2F677220B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725808" cy="4643633"/>
          </a:xfrm>
        </p:spPr>
        <p:txBody>
          <a:bodyPr/>
          <a:lstStyle/>
          <a:p>
            <a:r>
              <a:rPr lang="pt-BR" dirty="0"/>
              <a:t>Alguns dos tipos de dados primitivos em C++ incluem:</a:t>
            </a:r>
          </a:p>
          <a:p>
            <a:r>
              <a:rPr lang="pt-BR" dirty="0" err="1"/>
              <a:t>int</a:t>
            </a:r>
            <a:r>
              <a:rPr lang="pt-BR" dirty="0"/>
              <a:t>: utilizado para representar números inteiros.</a:t>
            </a:r>
          </a:p>
          <a:p>
            <a:r>
              <a:rPr lang="pt-BR" dirty="0" err="1"/>
              <a:t>float</a:t>
            </a:r>
            <a:r>
              <a:rPr lang="pt-BR" dirty="0"/>
              <a:t>: utilizado para representar números de ponto flutuante de precisão simples.</a:t>
            </a:r>
          </a:p>
          <a:p>
            <a:r>
              <a:rPr lang="pt-BR" dirty="0" err="1"/>
              <a:t>double</a:t>
            </a:r>
            <a:r>
              <a:rPr lang="pt-BR" dirty="0"/>
              <a:t>: utilizado para representar números de ponto flutuante de precisão dupla.</a:t>
            </a:r>
          </a:p>
          <a:p>
            <a:r>
              <a:rPr lang="pt-BR" dirty="0"/>
              <a:t>char: utilizado para representar caracteres individuais.</a:t>
            </a:r>
          </a:p>
          <a:p>
            <a:r>
              <a:rPr lang="pt-BR" dirty="0" err="1"/>
              <a:t>bool</a:t>
            </a:r>
            <a:r>
              <a:rPr lang="pt-BR" dirty="0"/>
              <a:t>: utilizado para representar valores booleanos (verdadeiro ou falso).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3FB053-2C15-3228-6677-61B924FA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96" y="2576946"/>
            <a:ext cx="2956956" cy="23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56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2C55-0467-A06C-C4D2-8B2DCA6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PRIMITIVOS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69EAEA-F129-6D12-5A9F-9C77BC22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86" y="1650670"/>
            <a:ext cx="7395228" cy="47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3721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BE0FB-E960-975A-CFEF-CE3E6741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COMPOSTOS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AB03F8-F206-86E3-F62F-24282A89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5488301" cy="4257286"/>
          </a:xfrm>
        </p:spPr>
        <p:txBody>
          <a:bodyPr/>
          <a:lstStyle/>
          <a:p>
            <a:r>
              <a:rPr lang="pt-BR" dirty="0"/>
              <a:t>Alguns exemplos de tipos de dados compostos em C++ incluem:</a:t>
            </a:r>
          </a:p>
          <a:p>
            <a:r>
              <a:rPr lang="pt-BR" dirty="0" err="1"/>
              <a:t>Arrays</a:t>
            </a:r>
            <a:r>
              <a:rPr lang="pt-BR" dirty="0"/>
              <a:t>: coleção de elementos do mesmo tipo.</a:t>
            </a:r>
          </a:p>
          <a:p>
            <a:r>
              <a:rPr lang="pt-BR" dirty="0" err="1"/>
              <a:t>Structs</a:t>
            </a:r>
            <a:r>
              <a:rPr lang="pt-BR" dirty="0"/>
              <a:t>: estruturas que permitem combinar diferentes tipos de dados em uma única entidade.</a:t>
            </a:r>
          </a:p>
          <a:p>
            <a:r>
              <a:rPr lang="pt-BR" dirty="0"/>
              <a:t>Classes: semelhante a </a:t>
            </a:r>
            <a:r>
              <a:rPr lang="pt-BR" dirty="0" err="1"/>
              <a:t>structs</a:t>
            </a:r>
            <a:r>
              <a:rPr lang="pt-BR" dirty="0"/>
              <a:t>, mas com recursos adicionais de programação orientada a objetos, como encapsulamento, herança e polimorfismo.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75A5E2-2A73-0726-2BB6-4CE59A7F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7" y="2036976"/>
            <a:ext cx="4320170" cy="2549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2E395E-C0BD-8DB4-B1E2-9D224875F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07" y="2581156"/>
            <a:ext cx="2816731" cy="25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62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76C2-48E1-A0B6-5C6F-654C1CB3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COMPOSTOS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767B5-8CFB-5767-EB4D-E0132C19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728281" cy="4399790"/>
          </a:xfrm>
        </p:spPr>
        <p:txBody>
          <a:bodyPr/>
          <a:lstStyle/>
          <a:p>
            <a:r>
              <a:rPr lang="pt-BR" dirty="0"/>
              <a:t>Nesse exemplo, definimos uma classe chamada "Carro" que possui atributos privados de marca, modelo e ano. Também definimos um construtor que permite inicializar esses atributos ao criar um objeto da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1D62C-95A4-F05B-18A5-52FE33BB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28" y="1620999"/>
            <a:ext cx="5304239" cy="50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1657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3151B-5AF0-4416-7086-4B2ADFA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52BB98-E133-8BCD-7A9C-C2CD3271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5464551" cy="3751600"/>
          </a:xfrm>
        </p:spPr>
        <p:txBody>
          <a:bodyPr/>
          <a:lstStyle/>
          <a:p>
            <a:r>
              <a:rPr lang="pt-BR" dirty="0"/>
              <a:t>Em C++, as </a:t>
            </a:r>
            <a:r>
              <a:rPr lang="pt-BR" dirty="0" err="1"/>
              <a:t>strings</a:t>
            </a:r>
            <a:r>
              <a:rPr lang="pt-BR" dirty="0"/>
              <a:t> são tratadas como objetos da classe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string</a:t>
            </a:r>
            <a:r>
              <a:rPr lang="pt-BR" dirty="0"/>
              <a:t> da biblioteca padrão. Essa classe fornece uma ampla gama de funcionalidades para manipulação e processamento de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Ao lado temos o exemplo de um programa que mostra a declaração e atribuição de </a:t>
            </a:r>
            <a:r>
              <a:rPr lang="pt-BR" dirty="0" err="1"/>
              <a:t>strings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832A87-492F-5617-7D3A-753B25F9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20" y="1771874"/>
            <a:ext cx="5464551" cy="39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213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A986C-AABA-B004-9F80-F325CD27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0323CD-FB2C-9ECD-23B6-D7FF6843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949954" cy="3751600"/>
          </a:xfrm>
        </p:spPr>
        <p:txBody>
          <a:bodyPr/>
          <a:lstStyle/>
          <a:p>
            <a:r>
              <a:rPr lang="pt-BR" dirty="0"/>
              <a:t>Exemplo de concatenação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FB523-58EB-6A13-514F-94E35C0D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47" y="1747608"/>
            <a:ext cx="5486399" cy="4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158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CA90-5B19-740D-E124-6AAA6366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STRINGS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15275-7CB9-9BC6-8299-F9828EA9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775782" cy="3751600"/>
          </a:xfrm>
        </p:spPr>
        <p:txBody>
          <a:bodyPr/>
          <a:lstStyle/>
          <a:p>
            <a:r>
              <a:rPr lang="pt-BR" dirty="0"/>
              <a:t>Tamanho e acesso aos caracteres da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F10275-420F-4434-9DD8-50B4CC86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1781299"/>
            <a:ext cx="6298325" cy="4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540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A15A-F6E3-1F50-98AB-227C4522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4FDDB0-E959-41FA-3190-BB3A4AAA1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de programação C++ é uma extensão da linguagem C e foi criada por </a:t>
            </a:r>
            <a:r>
              <a:rPr lang="pt-BR" dirty="0" err="1"/>
              <a:t>Bjarne</a:t>
            </a:r>
            <a:r>
              <a:rPr lang="pt-BR" dirty="0"/>
              <a:t> </a:t>
            </a:r>
            <a:r>
              <a:rPr lang="pt-BR" dirty="0" err="1"/>
              <a:t>Stroustrup</a:t>
            </a:r>
            <a:r>
              <a:rPr lang="pt-BR" dirty="0"/>
              <a:t> em 1983. </a:t>
            </a:r>
            <a:r>
              <a:rPr lang="pt-BR" dirty="0" err="1"/>
              <a:t>Stroustrup</a:t>
            </a:r>
            <a:r>
              <a:rPr lang="pt-BR" dirty="0"/>
              <a:t> desenvolveu o C++ com o objetivo de adicionar recursos de programação orientada a objetos à linguagem C, mantendo a eficiência e a flexibilidade da C.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C40694-B31E-2712-7B1D-DACC0A55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63" y="3042680"/>
            <a:ext cx="5181600" cy="3028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1A8DB0-2BD1-576C-B725-0CFA504BF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39" y="3194461"/>
            <a:ext cx="2636803" cy="287716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5706651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A linguagem C++ suporta variáveis estáticas. Variáveis estáticas são declaradas usando a palavra-chave </a:t>
            </a:r>
            <a:r>
              <a:rPr lang="pt-BR" dirty="0" err="1"/>
              <a:t>static</a:t>
            </a:r>
            <a:r>
              <a:rPr lang="pt-BR" dirty="0"/>
              <a:t> e mantêm seu valor durante a execução do programa.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B1F344-9606-A617-07AB-26318827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84" y="1930691"/>
            <a:ext cx="5100422" cy="37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365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Em C++, variáveis globais são declaradas fora de qualquer função ou bloco de código e podem ser acessadas por todo o programa.</a:t>
            </a:r>
          </a:p>
          <a:p>
            <a:r>
              <a:rPr lang="pt-BR" dirty="0"/>
              <a:t>Nesse exemplo, a variável numero é uma variável global, declarada fora de qualquer função. Ela pode ser acessada tanto pela função </a:t>
            </a:r>
            <a:r>
              <a:rPr lang="pt-BR" dirty="0" err="1"/>
              <a:t>main</a:t>
            </a:r>
            <a:r>
              <a:rPr lang="pt-BR" dirty="0"/>
              <a:t>() quanto pela função </a:t>
            </a:r>
            <a:r>
              <a:rPr lang="pt-BR" dirty="0" err="1"/>
              <a:t>exibirNumero</a:t>
            </a:r>
            <a:r>
              <a:rPr lang="pt-BR" dirty="0"/>
              <a:t>().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2D29D9-9461-4ED7-91BC-024F0497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95" y="2011296"/>
            <a:ext cx="5366026" cy="36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894535" cy="4471042"/>
          </a:xfrm>
        </p:spPr>
        <p:txBody>
          <a:bodyPr/>
          <a:lstStyle/>
          <a:p>
            <a:r>
              <a:rPr lang="pt-BR" dirty="0"/>
              <a:t>A linguagem C++ utiliza escopo estático e dinâmico. As variáveis locais têm escopo estático, o que significa que elas são visíveis apenas dentro do bloco onde são declaradas. </a:t>
            </a:r>
          </a:p>
          <a:p>
            <a:r>
              <a:rPr lang="pt-BR" dirty="0"/>
              <a:t>Nesse exemplo, a variável </a:t>
            </a:r>
            <a:r>
              <a:rPr lang="pt-BR" dirty="0" err="1"/>
              <a:t>variavelLocal</a:t>
            </a:r>
            <a:r>
              <a:rPr lang="pt-BR" dirty="0"/>
              <a:t> é uma variável local dentro da função </a:t>
            </a:r>
            <a:r>
              <a:rPr lang="pt-BR" dirty="0" err="1"/>
              <a:t>funcaoExemplo</a:t>
            </a:r>
            <a:r>
              <a:rPr lang="pt-BR" dirty="0"/>
              <a:t>(). Ela não é visível fora dessa função, como demonstrado pelo erro ao tentar imprimi-la na função </a:t>
            </a:r>
            <a:r>
              <a:rPr lang="pt-BR" dirty="0" err="1"/>
              <a:t>main</a:t>
            </a:r>
            <a:r>
              <a:rPr lang="pt-BR" dirty="0"/>
              <a:t>().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A9491-977C-27EF-E176-1D533D14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9401"/>
            <a:ext cx="5850577" cy="3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944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636322"/>
            <a:ext cx="10808447" cy="3455720"/>
          </a:xfrm>
        </p:spPr>
        <p:txBody>
          <a:bodyPr/>
          <a:lstStyle/>
          <a:p>
            <a:r>
              <a:rPr lang="pt-BR" dirty="0"/>
              <a:t>Em relação à alocação de variáveis na memória, em C++ as variáveis locais são alocadas na pilha (</a:t>
            </a:r>
            <a:r>
              <a:rPr lang="pt-BR" dirty="0" err="1"/>
              <a:t>stack</a:t>
            </a:r>
            <a:r>
              <a:rPr lang="pt-BR" dirty="0"/>
              <a:t>), enquanto a alocação dinâmica é realizada no </a:t>
            </a:r>
            <a:r>
              <a:rPr lang="pt-BR" dirty="0" err="1"/>
              <a:t>heap</a:t>
            </a:r>
            <a:r>
              <a:rPr lang="pt-BR" dirty="0"/>
              <a:t>. Variáveis locais são alocadas automaticamente quando a função em que são declaradas é chamada, e são desalocadas automaticamente quando a função retorna. Já a alocação dinâmica é realizada usando operadores new e delete para criar e destruir objetos no </a:t>
            </a:r>
            <a:r>
              <a:rPr lang="pt-BR" dirty="0" err="1"/>
              <a:t>heap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857458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1000"/>
            <a:ext cx="6034566" cy="4471042"/>
          </a:xfrm>
        </p:spPr>
        <p:txBody>
          <a:bodyPr/>
          <a:lstStyle/>
          <a:p>
            <a:r>
              <a:rPr lang="pt-BR" dirty="0"/>
              <a:t>Nesse exemplo, a variável </a:t>
            </a:r>
            <a:r>
              <a:rPr lang="pt-BR" dirty="0" err="1"/>
              <a:t>variavelLocal</a:t>
            </a:r>
            <a:r>
              <a:rPr lang="pt-BR" dirty="0"/>
              <a:t> é uma variável local alocada na pilha. Ela é automaticamente desalocada quando a função </a:t>
            </a:r>
            <a:r>
              <a:rPr lang="pt-BR" dirty="0" err="1"/>
              <a:t>main</a:t>
            </a:r>
            <a:r>
              <a:rPr lang="pt-BR" dirty="0"/>
              <a:t>() termina sua execução.</a:t>
            </a:r>
          </a:p>
          <a:p>
            <a:endParaRPr lang="pt-BR" dirty="0"/>
          </a:p>
          <a:p>
            <a:r>
              <a:rPr lang="pt-BR" dirty="0"/>
              <a:t>A variável </a:t>
            </a:r>
            <a:r>
              <a:rPr lang="pt-BR" dirty="0" err="1"/>
              <a:t>ponteiroInteiro</a:t>
            </a:r>
            <a:r>
              <a:rPr lang="pt-BR" dirty="0"/>
              <a:t> é um ponteiro para um inteiro, e a alocação dinâmica é realizada usando o operador new. O valor 5 é atribuído ao local de memória alocado no </a:t>
            </a:r>
            <a:r>
              <a:rPr lang="pt-BR" dirty="0" err="1"/>
              <a:t>heap</a:t>
            </a:r>
            <a:r>
              <a:rPr lang="pt-BR" dirty="0"/>
              <a:t>. Em seguida, o valor é exibido na saída.</a:t>
            </a:r>
          </a:p>
          <a:p>
            <a:endParaRPr lang="pt-BR" dirty="0"/>
          </a:p>
          <a:p>
            <a:r>
              <a:rPr lang="pt-BR" dirty="0"/>
              <a:t>Após a utilização do objeto alocado no </a:t>
            </a:r>
            <a:r>
              <a:rPr lang="pt-BR" dirty="0" err="1"/>
              <a:t>heap</a:t>
            </a:r>
            <a:r>
              <a:rPr lang="pt-BR" dirty="0"/>
              <a:t>, é necessário liberar a memória usando o operador delete. Isso desaloca o espaço no </a:t>
            </a:r>
            <a:r>
              <a:rPr lang="pt-BR" dirty="0" err="1"/>
              <a:t>heap</a:t>
            </a:r>
            <a:r>
              <a:rPr lang="pt-BR" dirty="0"/>
              <a:t> e evita vazamentos de memória.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9057C5-36D6-E319-4CE1-97C326F4B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96" y="2211788"/>
            <a:ext cx="4821382" cy="35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985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C5EBA7-30D9-05E4-E7E2-D341135C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15044"/>
            <a:ext cx="10737194" cy="4649589"/>
          </a:xfrm>
        </p:spPr>
        <p:txBody>
          <a:bodyPr/>
          <a:lstStyle/>
          <a:p>
            <a:r>
              <a:rPr lang="pt-BR" dirty="0"/>
              <a:t>A linguagem C++ suporta tanto a passagem de parâmetros por valor quanto por referência. A passagem por valor faz uma cópia do valor do argumento, enquanto a passagem por referência permite manipular diretamente o valor original do argumento. 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No exemplo seguinte, a função </a:t>
            </a:r>
            <a:r>
              <a:rPr lang="pt-BR" dirty="0" err="1"/>
              <a:t>alterarValorPorValor</a:t>
            </a:r>
            <a:r>
              <a:rPr lang="pt-BR" dirty="0"/>
              <a:t>() recebe um valor inteiro por valor. Qualquer modificação realizada dentro da função afeta apenas a cópia local do valor, não afetando a variável original.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/>
              <a:t>alterarValorPorReferencia</a:t>
            </a:r>
            <a:r>
              <a:rPr lang="pt-BR" dirty="0"/>
              <a:t>() recebe o valor por referência, indicado pelo &amp; antes do parâmetro. Isso permite que a função modifique diretamente o valor original da variável.</a:t>
            </a:r>
          </a:p>
        </p:txBody>
      </p:sp>
    </p:spTree>
    <p:extLst>
      <p:ext uri="{BB962C8B-B14F-4D97-AF65-F5344CB8AC3E}">
        <p14:creationId xmlns:p14="http://schemas.microsoft.com/office/powerpoint/2010/main" val="30441847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613A-0967-F46C-19E6-C3EE755C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MEMÓRIA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95D5BD-6400-8DE0-3DE5-957B937E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733797"/>
            <a:ext cx="10737195" cy="45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992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2BB49-69D3-1A8E-3ACC-0092E591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RECURSIVIDADE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BC410C-EEC0-E3CB-230B-749713F6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052942" cy="4281036"/>
          </a:xfrm>
        </p:spPr>
        <p:txBody>
          <a:bodyPr/>
          <a:lstStyle/>
          <a:p>
            <a:r>
              <a:rPr lang="pt-BR" dirty="0"/>
              <a:t>Para exemplificar como funciona a recursividade em C++ podemos usar a função de Fibonacci que é uma função recursiva que retorna o </a:t>
            </a:r>
            <a:r>
              <a:rPr lang="pt-BR" dirty="0" err="1"/>
              <a:t>n-ésimo</a:t>
            </a:r>
            <a:r>
              <a:rPr lang="pt-BR" dirty="0"/>
              <a:t> termo da sequência de Fibonacci.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Ela utiliza a definição matemática da sequência, onde o termo atual é a soma dos dois termos anteriores.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B48F4D-60E2-E7C7-54B6-3C41CEAD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76" y="1801345"/>
            <a:ext cx="6963747" cy="42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760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1A107-9AC6-BC0E-49BA-8CAC121B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8EFD90-7A61-0B16-E98A-34EFBED08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C++ suporta tanto ponteiros quanto variáveis de referência. Os ponteiros permitem o acesso direto e manipulação de endereços de memória, enquanto as variáveis de referência fornecem um nome alternativo para uma variável existente.</a:t>
            </a:r>
          </a:p>
          <a:p>
            <a:pPr marL="186262" indent="0">
              <a:buNone/>
            </a:pPr>
            <a:endParaRPr lang="pt-BR" dirty="0"/>
          </a:p>
          <a:p>
            <a:r>
              <a:rPr lang="pt-BR" dirty="0"/>
              <a:t>Em C++, um ponteiro é uma variável que armazena o endereço de memória de outra variável. Eles oferecem um mecanismo poderoso para manipular e acessar dados diretamente na memória.</a:t>
            </a:r>
          </a:p>
        </p:txBody>
      </p:sp>
    </p:spTree>
    <p:extLst>
      <p:ext uri="{BB962C8B-B14F-4D97-AF65-F5344CB8AC3E}">
        <p14:creationId xmlns:p14="http://schemas.microsoft.com/office/powerpoint/2010/main" val="256026094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01E85-BB80-5FB1-5CC7-F2EB1117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520933"/>
            <a:ext cx="2185059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Declaração de ponteiros</a:t>
            </a:r>
            <a:endParaRPr lang="pt-BR" sz="2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B27525A-88C9-0B2F-A5B2-9DBE851E309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348843" y="2520933"/>
            <a:ext cx="2303812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Atribuição de endereço</a:t>
            </a:r>
            <a:endParaRPr lang="pt-BR" sz="240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367F86C-1EAF-6112-AC48-E73F51D6584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93922" y="2521433"/>
            <a:ext cx="2185059" cy="542400"/>
          </a:xfrm>
        </p:spPr>
        <p:txBody>
          <a:bodyPr/>
          <a:lstStyle/>
          <a:p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Alocação dinâmica de memória</a:t>
            </a:r>
            <a:endParaRPr lang="pt-BR" sz="2400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1CA07E37-9D2C-9300-1301-8420353BA370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pPr algn="ctr"/>
            <a:r>
              <a:rPr lang="pt-BR" dirty="0"/>
              <a:t>PONTEIROS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FCE354-DBD2-89EC-F780-80B98F494473}"/>
              </a:ext>
            </a:extLst>
          </p:cNvPr>
          <p:cNvSpPr txBox="1"/>
          <p:nvPr/>
        </p:nvSpPr>
        <p:spPr>
          <a:xfrm>
            <a:off x="9060874" y="2363190"/>
            <a:ext cx="230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1A"/>
              </a:buClr>
              <a:buSzPts val="6000"/>
              <a:buFont typeface="Source Code Pro"/>
              <a:buNone/>
              <a:tabLst/>
              <a:defRPr/>
            </a:pPr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Ponteiros nulos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FD4A4A"/>
              </a:solidFill>
              <a:effectLst/>
              <a:uLnTx/>
              <a:uFillTx/>
              <a:latin typeface="Source Code Pro"/>
              <a:ea typeface="Source Code Pro"/>
              <a:sym typeface="Source Code Pro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998DB89-2D98-D8FB-314C-EE52FFEC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8" y="3732323"/>
            <a:ext cx="1286054" cy="31436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F0368CB-0239-2C7F-773E-400EFF3DE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52" y="3658102"/>
            <a:ext cx="2172003" cy="46679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05D926C-13B7-B367-4C62-04355C223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7" y="3648576"/>
            <a:ext cx="2210108" cy="47631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20388D8-13C8-FED5-0A2A-E48322279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034" y="3691444"/>
            <a:ext cx="214342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563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4F464-7536-74DE-F1F5-0CCEFC2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PARADIGMA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E0D34-E277-AE32-7098-ACF676D2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286421" cy="5005431"/>
          </a:xfrm>
        </p:spPr>
        <p:txBody>
          <a:bodyPr/>
          <a:lstStyle/>
          <a:p>
            <a:r>
              <a:rPr lang="pt-BR" dirty="0"/>
              <a:t>O paradigma principal do C++ é a programação orientada a objetos (POO). Isso significa que a linguagem suporta conceitos como encapsulamento, herança e polimorfismo, permitindo que os desenvolvedores criem estruturas de dados complexas e organizem seu código de forma modular. No entanto, o C++ também suporta programação procedural, onde é possível escrever código sem a utilização de objetos.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49BF44A-2714-9742-CBEF-0EB6A063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205" y="2030680"/>
            <a:ext cx="3287795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573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5D1CE-6C01-3C45-581E-0BB1FD11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 E VARIÁVEL DE REFERÊNCIA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0D273F-B4EC-CD59-215A-9AD4B03D1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695862"/>
            <a:ext cx="10618442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549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DC737-8D3E-4E63-3E42-E93350D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PONTEIRO E VARIÁVEL DE REFERÊNCIA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74801-81E4-7809-9821-C7DA13DB3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 anterior, a função </a:t>
            </a:r>
            <a:r>
              <a:rPr lang="pt-BR" dirty="0" err="1"/>
              <a:t>alterarValorPorPonteiro</a:t>
            </a:r>
            <a:r>
              <a:rPr lang="pt-BR" dirty="0"/>
              <a:t>() recebe um ponteiro para um inteiro como parâmetro. Ao usar o operador de </a:t>
            </a:r>
            <a:r>
              <a:rPr lang="pt-BR" dirty="0" err="1"/>
              <a:t>desreferência</a:t>
            </a:r>
            <a:r>
              <a:rPr lang="pt-BR" dirty="0"/>
              <a:t> *, podemos modificar o valor apontado pelo ponteiro.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/>
              <a:t>alterarValorPorReferencia</a:t>
            </a:r>
            <a:r>
              <a:rPr lang="pt-BR" dirty="0"/>
              <a:t>() recebe uma referência para um inteiro como parâmetro. Ao modificar o valor da referência, estamos modificando diretamente o valor original da variável.</a:t>
            </a:r>
          </a:p>
          <a:p>
            <a:endParaRPr lang="pt-BR" dirty="0"/>
          </a:p>
          <a:p>
            <a:r>
              <a:rPr lang="pt-BR" dirty="0"/>
              <a:t>Dessa forma, C++ suporta tanto ponteiros quanto variáveis de referência para permitir manipulação e acesso a dados de forma mais flexível.</a:t>
            </a:r>
          </a:p>
        </p:txBody>
      </p:sp>
    </p:spTree>
    <p:extLst>
      <p:ext uri="{BB962C8B-B14F-4D97-AF65-F5344CB8AC3E}">
        <p14:creationId xmlns:p14="http://schemas.microsoft.com/office/powerpoint/2010/main" val="353088201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C, uma linguagem de programação procedural, não há suporte nativo para orientação a objetos. Isso significava que os desenvolvedores tinham que implementar manualmente os conceitos de orientação a objetos, o que levava a código mais complexo, difícil de manter e propenso a erros.</a:t>
            </a:r>
          </a:p>
          <a:p>
            <a:endParaRPr lang="pt-BR" dirty="0"/>
          </a:p>
          <a:p>
            <a:r>
              <a:rPr lang="pt-BR" dirty="0"/>
              <a:t>Com a introdução do C++, a orientação a objetos foi incorporada como um recurso nativo. O C++ adicionou classes e outros recursos, como herança, polimorfismo e encapsulamento, que facilitaram a implementação de programas orientados a objetos.</a:t>
            </a:r>
          </a:p>
        </p:txBody>
      </p:sp>
    </p:spTree>
    <p:extLst>
      <p:ext uri="{BB962C8B-B14F-4D97-AF65-F5344CB8AC3E}">
        <p14:creationId xmlns:p14="http://schemas.microsoft.com/office/powerpoint/2010/main" val="154445583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dirty="0"/>
              <a:t>Nesse exemplo, temos uma classe chamada </a:t>
            </a:r>
            <a:r>
              <a:rPr lang="pt-BR" dirty="0" err="1"/>
              <a:t>Retangulo</a:t>
            </a:r>
            <a:r>
              <a:rPr lang="pt-BR" dirty="0"/>
              <a:t> que possui os atributos comprimento e largura. Ela também possui um construtor que inicializa esses atributos e um método </a:t>
            </a:r>
            <a:r>
              <a:rPr lang="pt-BR" dirty="0" err="1"/>
              <a:t>calcularArea</a:t>
            </a:r>
            <a:r>
              <a:rPr lang="pt-BR" dirty="0"/>
              <a:t>() que retorna a área do retângulo.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main</a:t>
            </a:r>
            <a:r>
              <a:rPr lang="pt-BR" dirty="0"/>
              <a:t>(), criamos um objeto </a:t>
            </a:r>
            <a:r>
              <a:rPr lang="pt-BR" dirty="0" err="1"/>
              <a:t>retangulo</a:t>
            </a:r>
            <a:r>
              <a:rPr lang="pt-BR" dirty="0"/>
              <a:t> da classe </a:t>
            </a:r>
            <a:r>
              <a:rPr lang="pt-BR" dirty="0" err="1"/>
              <a:t>Retangulo</a:t>
            </a:r>
            <a:r>
              <a:rPr lang="pt-BR" dirty="0"/>
              <a:t> com um comprimento de 5.0 e largura de 3.0. Em seguida, chamamos o método </a:t>
            </a:r>
            <a:r>
              <a:rPr lang="pt-BR" dirty="0" err="1"/>
              <a:t>calcularArea</a:t>
            </a:r>
            <a:r>
              <a:rPr lang="pt-BR" dirty="0"/>
              <a:t>() do objeto para obter a área do retângulo.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ACEF9D-FBB8-F079-5E03-B1BB2B5BB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65" y="1621000"/>
            <a:ext cx="5296639" cy="50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5537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00" dirty="0"/>
              <a:t>A linguagem C++ permite controlar o acesso aos atributos e métodos de uma classe. Podemos especificar se um membro é público, privado ou protegido usando modificadores de acesso.</a:t>
            </a:r>
          </a:p>
          <a:p>
            <a:r>
              <a:rPr lang="pt-BR" sz="1400" dirty="0"/>
              <a:t>Nesse exemplo, a classe Exemplo possui um atributo </a:t>
            </a:r>
            <a:r>
              <a:rPr lang="pt-BR" sz="1400" dirty="0" err="1"/>
              <a:t>atributoPrivado</a:t>
            </a:r>
            <a:r>
              <a:rPr lang="pt-BR" sz="1400" dirty="0"/>
              <a:t> definido como privado, um atributo </a:t>
            </a:r>
            <a:r>
              <a:rPr lang="pt-BR" sz="1400" dirty="0" err="1"/>
              <a:t>atributoPublico</a:t>
            </a:r>
            <a:r>
              <a:rPr lang="pt-BR" sz="1400" dirty="0"/>
              <a:t> definido como público e um atributo </a:t>
            </a:r>
            <a:r>
              <a:rPr lang="pt-BR" sz="1400" dirty="0" err="1"/>
              <a:t>atributoProtegido</a:t>
            </a:r>
            <a:r>
              <a:rPr lang="pt-BR" sz="1400" dirty="0"/>
              <a:t> definido como protegido.</a:t>
            </a:r>
          </a:p>
          <a:p>
            <a:r>
              <a:rPr lang="pt-BR" sz="1400" dirty="0"/>
              <a:t>No </a:t>
            </a:r>
            <a:r>
              <a:rPr lang="pt-BR" sz="1400" dirty="0" err="1"/>
              <a:t>main</a:t>
            </a:r>
            <a:r>
              <a:rPr lang="pt-BR" sz="1400" dirty="0"/>
              <a:t>(), criamos um objeto </a:t>
            </a:r>
            <a:r>
              <a:rPr lang="pt-BR" sz="1400" dirty="0" err="1"/>
              <a:t>obj</a:t>
            </a:r>
            <a:r>
              <a:rPr lang="pt-BR" sz="1400" dirty="0"/>
              <a:t> da classe Exemplo. Podemos acessar e modificar o atributo público diretamente, mas não podemos acessar o atributo privado ou protegido fora da classe.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7485FF-BC58-2D93-998F-BA43029E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67" y="1796784"/>
            <a:ext cx="520137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1300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50" dirty="0"/>
              <a:t>A linguagem C++ suporta herança de classes. Podemos criar classes derivadas que herdam os atributos e métodos de uma classe base.</a:t>
            </a:r>
          </a:p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uma classe base Animal que possui um método </a:t>
            </a:r>
            <a:r>
              <a:rPr lang="pt-BR" sz="1450" dirty="0" err="1"/>
              <a:t>emitirSom</a:t>
            </a:r>
            <a:r>
              <a:rPr lang="pt-BR" sz="1450" dirty="0"/>
              <a:t>(). Em seguida, temos uma classe derivada Cachorro que herda de Animal e adiciona um método </a:t>
            </a:r>
            <a:r>
              <a:rPr lang="pt-BR" sz="1450" dirty="0" err="1"/>
              <a:t>abanarRabo</a:t>
            </a:r>
            <a:r>
              <a:rPr lang="pt-BR" sz="1450" dirty="0"/>
              <a:t>().</a:t>
            </a:r>
          </a:p>
          <a:p>
            <a:pPr marL="186262" indent="0">
              <a:buNone/>
            </a:pPr>
            <a:endParaRPr lang="pt-BR" sz="145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C1F2D5-4882-F961-5D06-F2B9DFAB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94" y="1621000"/>
            <a:ext cx="552527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257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8CE2-7AFB-821A-BC57-11478A85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AC8-EAF9-CABF-8CF9-F12E7364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4514525" cy="3751600"/>
          </a:xfrm>
        </p:spPr>
        <p:txBody>
          <a:bodyPr/>
          <a:lstStyle/>
          <a:p>
            <a:r>
              <a:rPr lang="pt-BR" sz="1450" dirty="0"/>
              <a:t>A linguagem C++ também suporta herança múltipla, onde uma classe pode herdar de múltiplas classes base. No entanto, o uso de herança múltipla deve ser feito com cautela, pois pode levar a problemas de ambiguidade.</a:t>
            </a:r>
          </a:p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duas classes base: Animal e Voador. Em seguida, temos uma classe Pato que herda de ambas as classes base. A classe Pato tem acesso aos métodos </a:t>
            </a:r>
            <a:r>
              <a:rPr lang="pt-BR" sz="1450" dirty="0" err="1"/>
              <a:t>emitirSom</a:t>
            </a:r>
            <a:r>
              <a:rPr lang="pt-BR" sz="1450" dirty="0"/>
              <a:t>() da classe Animal e voar() da classe Voador, além de ter seu próprio método nadar().</a:t>
            </a:r>
          </a:p>
          <a:p>
            <a:pPr marL="186262" indent="0">
              <a:buNone/>
            </a:pPr>
            <a:endParaRPr lang="pt-BR" sz="145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CD5D78-6BCA-6884-A29D-4F3B8B62A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1620999"/>
            <a:ext cx="5571129" cy="49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0748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linguagem C++ suporta polimorfismo, tanto polimorfismo de sobrecarga quanto polimorfismo de herança. O polimorfismo permite que objetos de diferentes classes sejam tratados de maneira uniforme, permitindo a substituição de implementações específicas de métodos em tempo de execução.</a:t>
            </a:r>
          </a:p>
          <a:p>
            <a:endParaRPr lang="pt-BR" dirty="0"/>
          </a:p>
          <a:p>
            <a:r>
              <a:rPr lang="pt-BR" dirty="0"/>
              <a:t>Vamos apresentar dois exemplos de polimorfismo : Polimorfismo de sobrecarga e Polimorfismo de Herança (Polimorfismo de Substituição).</a:t>
            </a:r>
          </a:p>
        </p:txBody>
      </p:sp>
    </p:spTree>
    <p:extLst>
      <p:ext uri="{BB962C8B-B14F-4D97-AF65-F5344CB8AC3E}">
        <p14:creationId xmlns:p14="http://schemas.microsoft.com/office/powerpoint/2010/main" val="108129657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1620999"/>
            <a:ext cx="4453247" cy="4482917"/>
          </a:xfrm>
        </p:spPr>
        <p:txBody>
          <a:bodyPr/>
          <a:lstStyle/>
          <a:p>
            <a:pPr marL="186262" indent="0">
              <a:buNone/>
            </a:pPr>
            <a:endParaRPr lang="pt-BR" dirty="0"/>
          </a:p>
          <a:p>
            <a:r>
              <a:rPr lang="pt-BR" dirty="0"/>
              <a:t>Nesse exemplo, a classe Calculadora possui dois métodos somar() com assinaturas diferentes, um para inteiros e outro para </a:t>
            </a:r>
            <a:r>
              <a:rPr lang="pt-BR" dirty="0" err="1"/>
              <a:t>floats</a:t>
            </a:r>
            <a:r>
              <a:rPr lang="pt-BR" dirty="0"/>
              <a:t>. Dependendo do tipo dos argumentos passados durante a chamada, o compilador seleciona automaticamente a versão apropriada do método somar(). Isso é conhecido como polimorfismo de sobrecarga.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62A091-507B-E130-69E2-DED122509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5" y="1620999"/>
            <a:ext cx="689548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48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D3A7-F279-5291-448A-0BD7A0E6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ORIENTAÇÃO À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F2081-99B2-8AD3-5EAE-3928F0E1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620999"/>
            <a:ext cx="4823283" cy="4482917"/>
          </a:xfrm>
        </p:spPr>
        <p:txBody>
          <a:bodyPr/>
          <a:lstStyle/>
          <a:p>
            <a:pPr marL="186262" indent="0">
              <a:buNone/>
            </a:pPr>
            <a:endParaRPr lang="pt-BR" sz="1450" dirty="0"/>
          </a:p>
          <a:p>
            <a:r>
              <a:rPr lang="pt-BR" sz="1450" dirty="0"/>
              <a:t>Nesse exemplo, temos uma classe base Animal com um método </a:t>
            </a:r>
            <a:r>
              <a:rPr lang="pt-BR" sz="1450" dirty="0" err="1"/>
              <a:t>emitirSom</a:t>
            </a:r>
            <a:r>
              <a:rPr lang="pt-BR" sz="1450" dirty="0"/>
              <a:t>(). Em seguida, temos classes derivadas Cachorro e Gato, que substituem a implementação do método </a:t>
            </a:r>
            <a:r>
              <a:rPr lang="pt-BR" sz="1450" dirty="0" err="1"/>
              <a:t>emitirSom</a:t>
            </a:r>
            <a:r>
              <a:rPr lang="pt-BR" sz="1450" dirty="0"/>
              <a:t>() para cada animal específico.</a:t>
            </a:r>
          </a:p>
          <a:p>
            <a:endParaRPr lang="pt-BR" sz="1450" dirty="0"/>
          </a:p>
          <a:p>
            <a:r>
              <a:rPr lang="pt-BR" sz="1450" dirty="0"/>
              <a:t>No </a:t>
            </a:r>
            <a:r>
              <a:rPr lang="pt-BR" sz="1450" dirty="0" err="1"/>
              <a:t>main</a:t>
            </a:r>
            <a:r>
              <a:rPr lang="pt-BR" sz="1450" dirty="0"/>
              <a:t>(), criamos ponteiros de tipo Animal apontando para objetos de tipo Cachorro e Gato. Quando chamamos o método </a:t>
            </a:r>
            <a:r>
              <a:rPr lang="pt-BR" sz="1450" dirty="0" err="1"/>
              <a:t>emitirSom</a:t>
            </a:r>
            <a:r>
              <a:rPr lang="pt-BR" sz="1450" dirty="0"/>
              <a:t>() através dos ponteiros, o compilador seleciona automaticamente a versão correta do método, com base no tipo real do objeto apontado. Isso é conhecido como polimorfismo de herança ou polimorfismo de substituição.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B94306A-6A4D-EC49-6371-101E2E2B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20" y="1620998"/>
            <a:ext cx="5268060" cy="50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83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C99B-C019-E4FD-F3E3-BA576E46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SISTEMA DE 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A0E2F-A894-32A3-B5EA-C5CA2A18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C++ é uma linguagem compilada, o que significa que o código fonte escrito em C++ deve ser compilado para código de máquina antes de ser executado. O processo de compilação converte o código C++ em um formato executável que pode ser diretamente executado no computador.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2772BB-E801-8351-E58B-702D3380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36" y="2885704"/>
            <a:ext cx="10033948" cy="35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6649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0A418-B842-5D00-9EEB-E8F194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TRATAMENTO DE EXCEÇÕES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14832E-1C8D-4681-6E9B-2C4F73B9C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744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0A8E9-3D24-AC3E-9F01-56DDC07D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CAD9C-36AE-628D-E1E6-DC95DF06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0999"/>
            <a:ext cx="5464551" cy="5041057"/>
          </a:xfrm>
        </p:spPr>
        <p:txBody>
          <a:bodyPr/>
          <a:lstStyle/>
          <a:p>
            <a:r>
              <a:rPr lang="pt-BR" dirty="0"/>
              <a:t>A sintaxe da linguagem C++ segue uma estrutura semelhante à linguagem C, com algumas adições e modificações para suportar recursos de programação orientada a objetos. A sintaxe é baseada em blocos delimitados por chaves {} e os pontos e vírgulas (;) são usados para separar instruções. A linguagem é case-</a:t>
            </a:r>
            <a:r>
              <a:rPr lang="pt-BR" dirty="0" err="1"/>
              <a:t>sensitive</a:t>
            </a:r>
            <a:r>
              <a:rPr lang="pt-BR" dirty="0"/>
              <a:t>, ou seja, diferencia letras maiúsculas de minúsculas.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28532E-6C2F-0198-146D-7DE7D8996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93" y="2311485"/>
            <a:ext cx="5334744" cy="2901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24033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910E9-EDEE-12BB-A412-D55CF5D8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DECLARAÇÃO E ATRIBUIÇÃO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B367B5-647C-90E9-C518-50EE3CB9A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declaração e atribuição de valores para uma variável em C++ seguem a seguinte sintaxe: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186262" indent="0">
              <a:buNone/>
            </a:pPr>
            <a:endParaRPr lang="pt-BR" dirty="0"/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B0C24D-6F66-FFC1-AE65-E68ACA9C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4" y="2445175"/>
            <a:ext cx="2600688" cy="4001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7CF64E-14DC-3248-9AC7-933551055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4" y="3565939"/>
            <a:ext cx="145752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34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ABE40-69FC-4958-FF91-884A425B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ESTRUTURAS CONDICIONAIS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28F67-A8D5-4AE3-B151-42F74A4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624" y="1621000"/>
            <a:ext cx="3825756" cy="4815426"/>
          </a:xfrm>
        </p:spPr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endParaRPr lang="pt-BR" dirty="0"/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FF3555-32C6-922D-53D8-6817DB13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04" y="1620169"/>
            <a:ext cx="4056738" cy="48162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556750-0E72-3A77-E28A-1FD284CB2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5" y="2471147"/>
            <a:ext cx="3407845" cy="28964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7962E4-6561-FAC4-8589-8CD4FAA1E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21" y="2007608"/>
            <a:ext cx="2765528" cy="44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6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A93B-81D1-3E85-F365-B2B79EC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128311-9D06-319F-DD29-62A2C515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8" y="1620999"/>
            <a:ext cx="10271999" cy="4839177"/>
          </a:xfrm>
        </p:spPr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                       Do-</a:t>
            </a:r>
            <a:r>
              <a:rPr lang="pt-BR" dirty="0" err="1"/>
              <a:t>while</a:t>
            </a:r>
            <a:r>
              <a:rPr lang="pt-BR" dirty="0"/>
              <a:t>                              For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40A19C-7DD2-2EA0-11E8-AE938D45C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60" y="2396500"/>
            <a:ext cx="2143580" cy="15342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674F72-75EB-AA08-5CA5-891CF38D9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6" y="2396500"/>
            <a:ext cx="2362037" cy="15146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773C56-52CE-DC9C-EF17-F55E8B432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85" y="2396500"/>
            <a:ext cx="2934109" cy="8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46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04D0-EBA6-D698-61F7-0D64577B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FUNÇÕES E PROCEDIMENTOS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162BDE-80D6-F862-AB8A-6C18414C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3873257" cy="4435416"/>
          </a:xfrm>
        </p:spPr>
        <p:txBody>
          <a:bodyPr/>
          <a:lstStyle/>
          <a:p>
            <a:r>
              <a:rPr lang="pt-BR" dirty="0"/>
              <a:t>Para criar uma função precisamos definir seu tipo de retorno, nome e parâmetros. </a:t>
            </a:r>
          </a:p>
          <a:p>
            <a:r>
              <a:rPr lang="pt-BR" dirty="0"/>
              <a:t>Por exemplo, ao lado podemos ver uma função que que retorna a soma de dois números inteiros.</a:t>
            </a:r>
          </a:p>
          <a:p>
            <a:r>
              <a:rPr lang="pt-BR" dirty="0"/>
              <a:t>Para criar um procedimento que não retorna um valor (tipo de retorno </a:t>
            </a:r>
            <a:r>
              <a:rPr lang="pt-BR" dirty="0" err="1"/>
              <a:t>void</a:t>
            </a:r>
            <a:r>
              <a:rPr lang="pt-BR" dirty="0"/>
              <a:t>), podemos omitir a parte do </a:t>
            </a:r>
            <a:r>
              <a:rPr lang="pt-BR" dirty="0" err="1"/>
              <a:t>return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7FA71E-FA8D-F048-185D-65E38B78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1000"/>
            <a:ext cx="2861580" cy="14801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448516-6D53-042B-852E-C480688F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428999"/>
            <a:ext cx="2861580" cy="14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02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 Programming for High School by Slidesgo</Template>
  <TotalTime>299</TotalTime>
  <Words>2172</Words>
  <Application>Microsoft Office PowerPoint</Application>
  <PresentationFormat>Widescreen</PresentationFormat>
  <Paragraphs>132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51" baseType="lpstr">
      <vt:lpstr>Arial</vt:lpstr>
      <vt:lpstr>Bebas Neue</vt:lpstr>
      <vt:lpstr>Fira Code</vt:lpstr>
      <vt:lpstr>Nunito Light</vt:lpstr>
      <vt:lpstr>Proxima Nova</vt:lpstr>
      <vt:lpstr>PT Sans</vt:lpstr>
      <vt:lpstr>Söhne</vt:lpstr>
      <vt:lpstr>Source Code Pro</vt:lpstr>
      <vt:lpstr>Source Code Pro Medium</vt:lpstr>
      <vt:lpstr>Introduction to Java Programming for High School by Slidesgo</vt:lpstr>
      <vt:lpstr>Slidesgo Final Pages</vt:lpstr>
      <vt:lpstr>C++</vt:lpstr>
      <vt:lpstr>HISTÓRIA</vt:lpstr>
      <vt:lpstr>PARADIGMA</vt:lpstr>
      <vt:lpstr>SISTEMA DE IMPLEMENTAÇÃO</vt:lpstr>
      <vt:lpstr>SINTAXE</vt:lpstr>
      <vt:lpstr>DECLARAÇÃO E ATRIBUIÇÃO</vt:lpstr>
      <vt:lpstr>ESTRUTURAS CONDICIONAIS</vt:lpstr>
      <vt:lpstr>ESTRUTURAS DE REPETIÇÃO</vt:lpstr>
      <vt:lpstr>FUNÇÕES E PROCEDIMENTOS</vt:lpstr>
      <vt:lpstr>TIPOS</vt:lpstr>
      <vt:lpstr>VINCULAÇÃO ESTÁTICA</vt:lpstr>
      <vt:lpstr>VINCULAÇÃO DINÂMICA</vt:lpstr>
      <vt:lpstr>DADOS PRIMITIVOS</vt:lpstr>
      <vt:lpstr>DADOS PRIMITIVOS</vt:lpstr>
      <vt:lpstr>DADOS COMPOSTOS</vt:lpstr>
      <vt:lpstr>DADOS COMPOSTOS</vt:lpstr>
      <vt:lpstr>STRINGS</vt:lpstr>
      <vt:lpstr>STRINGS</vt:lpstr>
      <vt:lpstr>STRINGS</vt:lpstr>
      <vt:lpstr>VARIÁVEIS</vt:lpstr>
      <vt:lpstr>VARIÁVEIS</vt:lpstr>
      <vt:lpstr>ESCOPO</vt:lpstr>
      <vt:lpstr>MEMÓRIA</vt:lpstr>
      <vt:lpstr>MEMÓRIA</vt:lpstr>
      <vt:lpstr>MEMÓRIA</vt:lpstr>
      <vt:lpstr>MEMÓRIA</vt:lpstr>
      <vt:lpstr>RECURSIVIDADE</vt:lpstr>
      <vt:lpstr>PONTEIROS</vt:lpstr>
      <vt:lpstr>Declaração de ponteiros</vt:lpstr>
      <vt:lpstr>PONTEIRO E VARIÁVEL DE REFERÊNCIA</vt:lpstr>
      <vt:lpstr>PONTEIRO E VARIÁVEL DE REFERÊNCIA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ORIENTAÇÃO À OBJETOS</vt:lpstr>
      <vt:lpstr>TRATAMENTO DE EXCEÇÕES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NOME_LINGUAGEM</dc:title>
  <dc:creator>cicero</dc:creator>
  <cp:lastModifiedBy>cicero</cp:lastModifiedBy>
  <cp:revision>18</cp:revision>
  <dcterms:created xsi:type="dcterms:W3CDTF">2023-05-29T21:23:37Z</dcterms:created>
  <dcterms:modified xsi:type="dcterms:W3CDTF">2023-06-02T21:00:33Z</dcterms:modified>
</cp:coreProperties>
</file>