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sldIdLst>
    <p:sldId id="256" r:id="rId3"/>
    <p:sldId id="257" r:id="rId4"/>
    <p:sldId id="263" r:id="rId5"/>
    <p:sldId id="264" r:id="rId6"/>
    <p:sldId id="258" r:id="rId7"/>
    <p:sldId id="265" r:id="rId8"/>
    <p:sldId id="266" r:id="rId9"/>
    <p:sldId id="267" r:id="rId10"/>
    <p:sldId id="268" r:id="rId11"/>
    <p:sldId id="259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0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61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62" r:id="rId42"/>
    <p:sldId id="296" r:id="rId43"/>
    <p:sldId id="297" r:id="rId4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647333" y="1678467"/>
            <a:ext cx="7730000" cy="27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47333" y="4396867"/>
            <a:ext cx="7730000" cy="58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950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360817" y="1780133"/>
            <a:ext cx="9470400" cy="2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360784" y="4125967"/>
            <a:ext cx="9470400" cy="620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6" name="Google Shape;76;p11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9958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659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" name="Google Shape;83;p13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8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3296000" y="2443933"/>
            <a:ext cx="5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4234001" y="3777903"/>
            <a:ext cx="5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4672036" y="5112331"/>
            <a:ext cx="5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2493200" y="1960700"/>
            <a:ext cx="802800" cy="52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3431200" y="3309900"/>
            <a:ext cx="802800" cy="52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3855033" y="4659100"/>
            <a:ext cx="8028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3296000" y="1960700"/>
            <a:ext cx="561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4234000" y="3309900"/>
            <a:ext cx="561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4672033" y="4659100"/>
            <a:ext cx="561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2324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3583367" y="4619000"/>
            <a:ext cx="76580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3583219" y="2134600"/>
            <a:ext cx="7658000" cy="2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4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4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64784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5657333" y="-2400"/>
            <a:ext cx="6534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950967" y="714200"/>
            <a:ext cx="4221200" cy="31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950967" y="3885400"/>
            <a:ext cx="4221200" cy="22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6377667" y="709417"/>
            <a:ext cx="3880000" cy="5434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02496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5657333" y="-2400"/>
            <a:ext cx="6534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950967" y="1870467"/>
            <a:ext cx="43320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950967" y="3288067"/>
            <a:ext cx="4332000" cy="1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8851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6534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6449600" y="2001600"/>
            <a:ext cx="4791200" cy="14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6449828" y="3416000"/>
            <a:ext cx="4791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8292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6985135" y="2994735"/>
            <a:ext cx="3719200" cy="1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2276900" y="2994735"/>
            <a:ext cx="3719200" cy="1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882268" y="2249533"/>
            <a:ext cx="3719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6590509" y="2249533"/>
            <a:ext cx="3719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497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6429197" y="1924167"/>
            <a:ext cx="4802800" cy="32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858667" y="1924167"/>
            <a:ext cx="4802800" cy="32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5669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4667467" y="2565033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"/>
          </p:nvPr>
        </p:nvSpPr>
        <p:spPr>
          <a:xfrm>
            <a:off x="8594388" y="2565033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3"/>
          </p:nvPr>
        </p:nvSpPr>
        <p:spPr>
          <a:xfrm>
            <a:off x="4667467" y="4755667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4"/>
          </p:nvPr>
        </p:nvSpPr>
        <p:spPr>
          <a:xfrm>
            <a:off x="8594388" y="4755667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5"/>
          </p:nvPr>
        </p:nvSpPr>
        <p:spPr>
          <a:xfrm>
            <a:off x="4259248" y="1891033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6"/>
          </p:nvPr>
        </p:nvSpPr>
        <p:spPr>
          <a:xfrm>
            <a:off x="4259248" y="4081667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7"/>
          </p:nvPr>
        </p:nvSpPr>
        <p:spPr>
          <a:xfrm>
            <a:off x="8186148" y="1891033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8"/>
          </p:nvPr>
        </p:nvSpPr>
        <p:spPr>
          <a:xfrm>
            <a:off x="8186148" y="4081667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932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047651" y="3021933"/>
            <a:ext cx="8847600" cy="16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317484" y="1800733"/>
            <a:ext cx="2202800" cy="12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773533" y="4625133"/>
            <a:ext cx="8058400" cy="3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" name="Google Shape;16;p3"/>
          <p:cNvGrpSpPr/>
          <p:nvPr/>
        </p:nvGrpSpPr>
        <p:grpSpPr>
          <a:xfrm>
            <a:off x="11085100" y="470667"/>
            <a:ext cx="630800" cy="248667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66126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5018000" y="-2400"/>
            <a:ext cx="717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" name="Google Shape;190;p23"/>
          <p:cNvSpPr txBox="1">
            <a:spLocks noGrp="1"/>
          </p:cNvSpPr>
          <p:nvPr>
            <p:ph type="title" hasCustomPrompt="1"/>
          </p:nvPr>
        </p:nvSpPr>
        <p:spPr>
          <a:xfrm>
            <a:off x="5402633" y="840767"/>
            <a:ext cx="5362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1"/>
          </p:nvPr>
        </p:nvSpPr>
        <p:spPr>
          <a:xfrm>
            <a:off x="5878073" y="1734227"/>
            <a:ext cx="5362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title" idx="2" hasCustomPrompt="1"/>
          </p:nvPr>
        </p:nvSpPr>
        <p:spPr>
          <a:xfrm>
            <a:off x="5402633" y="2643787"/>
            <a:ext cx="5362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3"/>
          </p:nvPr>
        </p:nvSpPr>
        <p:spPr>
          <a:xfrm>
            <a:off x="5878073" y="3537247"/>
            <a:ext cx="5362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 idx="4" hasCustomPrompt="1"/>
          </p:nvPr>
        </p:nvSpPr>
        <p:spPr>
          <a:xfrm>
            <a:off x="5402633" y="4446807"/>
            <a:ext cx="5362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5"/>
          </p:nvPr>
        </p:nvSpPr>
        <p:spPr>
          <a:xfrm>
            <a:off x="5878073" y="5340267"/>
            <a:ext cx="5362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342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2" name="Google Shape;202;p24"/>
          <p:cNvSpPr txBox="1">
            <a:spLocks noGrp="1"/>
          </p:cNvSpPr>
          <p:nvPr>
            <p:ph type="title" hasCustomPrompt="1"/>
          </p:nvPr>
        </p:nvSpPr>
        <p:spPr>
          <a:xfrm>
            <a:off x="1179800" y="2520933"/>
            <a:ext cx="140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1"/>
          </p:nvPr>
        </p:nvSpPr>
        <p:spPr>
          <a:xfrm>
            <a:off x="1307167" y="4585667"/>
            <a:ext cx="2968000" cy="1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2"/>
          </p:nvPr>
        </p:nvSpPr>
        <p:spPr>
          <a:xfrm>
            <a:off x="960000" y="3875633"/>
            <a:ext cx="3072000" cy="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title" idx="3" hasCustomPrompt="1"/>
          </p:nvPr>
        </p:nvSpPr>
        <p:spPr>
          <a:xfrm>
            <a:off x="4787984" y="2521267"/>
            <a:ext cx="140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4"/>
          </p:nvPr>
        </p:nvSpPr>
        <p:spPr>
          <a:xfrm>
            <a:off x="4785591" y="4585667"/>
            <a:ext cx="2968000" cy="1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5"/>
          </p:nvPr>
        </p:nvSpPr>
        <p:spPr>
          <a:xfrm>
            <a:off x="4560001" y="3875633"/>
            <a:ext cx="3072000" cy="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 idx="6" hasCustomPrompt="1"/>
          </p:nvPr>
        </p:nvSpPr>
        <p:spPr>
          <a:xfrm>
            <a:off x="8395700" y="2521433"/>
            <a:ext cx="140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7"/>
          </p:nvPr>
        </p:nvSpPr>
        <p:spPr>
          <a:xfrm>
            <a:off x="8264015" y="4585667"/>
            <a:ext cx="2968000" cy="1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8"/>
          </p:nvPr>
        </p:nvSpPr>
        <p:spPr>
          <a:xfrm>
            <a:off x="8160003" y="3875633"/>
            <a:ext cx="3072000" cy="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0940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4252017" y="928600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4647167" y="2480500"/>
            <a:ext cx="65940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4647233" y="47635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6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636052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8207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5899667" y="-2400"/>
            <a:ext cx="629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24155" y="595000"/>
            <a:ext cx="553275" cy="248667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33240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186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740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" name="Google Shape;22;p4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37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89053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" name="Google Shape;30;p5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7056729" y="4843465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2114269" y="4843465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6651249" y="4267600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1708483" y="4267600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467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6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137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" name="Google Shape;48;p7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4620300" y="2038667"/>
            <a:ext cx="6620800" cy="4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455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5018000" y="-2400"/>
            <a:ext cx="717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" name="Google Shape;56;p8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807000" y="1742800"/>
            <a:ext cx="54340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971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5018000" y="-2400"/>
            <a:ext cx="717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5630800" y="1597933"/>
            <a:ext cx="56080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5630800" y="4217133"/>
            <a:ext cx="5608000" cy="142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812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684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87452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0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17127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4A56B-D24E-4477-CD1A-61AE7E702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C3FEA-0767-6EA7-8FC5-5F57536B4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7333" y="4396866"/>
            <a:ext cx="7730000" cy="1517046"/>
          </a:xfrm>
        </p:spPr>
        <p:txBody>
          <a:bodyPr/>
          <a:lstStyle/>
          <a:p>
            <a:r>
              <a:rPr lang="pt-BR" dirty="0"/>
              <a:t>EQUIPE: </a:t>
            </a:r>
          </a:p>
          <a:p>
            <a:r>
              <a:rPr lang="pt-BR" dirty="0"/>
              <a:t>CICERO IGOR ALVES TORQUATO DOS SANTOS </a:t>
            </a:r>
          </a:p>
          <a:p>
            <a:r>
              <a:rPr lang="pt-BR" dirty="0"/>
              <a:t>ERICK DE BRITO SOUSA LIMA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06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B674E-1345-6633-FBDF-BEEA458C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9E4595-4978-AF3D-B4FC-B8D89340A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vinculação de tipos em C++ pode ser </a:t>
            </a:r>
            <a:r>
              <a:rPr lang="pt-BR" dirty="0">
                <a:solidFill>
                  <a:schemeClr val="tx1"/>
                </a:solidFill>
              </a:rPr>
              <a:t>estática</a:t>
            </a:r>
            <a:r>
              <a:rPr lang="pt-BR" dirty="0"/>
              <a:t> ou </a:t>
            </a:r>
            <a:r>
              <a:rPr lang="pt-BR" dirty="0">
                <a:solidFill>
                  <a:schemeClr val="bg1">
                    <a:lumMod val="10000"/>
                    <a:lumOff val="90000"/>
                  </a:schemeClr>
                </a:solidFill>
              </a:rPr>
              <a:t>dinâmica</a:t>
            </a:r>
            <a:r>
              <a:rPr lang="pt-BR" dirty="0"/>
              <a:t>, dependendo do contexto. Em geral, a vinculação de tipos em C++ é </a:t>
            </a:r>
            <a:r>
              <a:rPr lang="pt-BR" dirty="0">
                <a:solidFill>
                  <a:srgbClr val="00B0F0"/>
                </a:solidFill>
              </a:rPr>
              <a:t>estática</a:t>
            </a:r>
            <a:r>
              <a:rPr lang="pt-BR" dirty="0"/>
              <a:t>, o que significa que as declarações de tipos devem ser explícitas. Isso significa que é necessário declarar explicitamente o tipo de uma variável ao ser criada e também especificar o tipo de retorno de uma função.</a:t>
            </a:r>
          </a:p>
          <a:p>
            <a:endParaRPr lang="pt-BR" dirty="0"/>
          </a:p>
          <a:p>
            <a:r>
              <a:rPr lang="pt-BR" dirty="0"/>
              <a:t>C++ é uma linguagem </a:t>
            </a:r>
            <a:r>
              <a:rPr lang="pt-BR" dirty="0">
                <a:solidFill>
                  <a:srgbClr val="00B0F0"/>
                </a:solidFill>
              </a:rPr>
              <a:t>fortemente </a:t>
            </a:r>
            <a:r>
              <a:rPr lang="pt-BR" dirty="0" err="1">
                <a:solidFill>
                  <a:srgbClr val="00B0F0"/>
                </a:solidFill>
              </a:rPr>
              <a:t>tipada</a:t>
            </a:r>
            <a:r>
              <a:rPr lang="pt-BR" dirty="0"/>
              <a:t>, o que significa que a verificação de tipos ocorre de forma estática. Isso significa que os tipos são verificados em tempo de compilação e quaisquer inconsistências de tipos serão identificadas antes da execução do programa.</a:t>
            </a:r>
          </a:p>
        </p:txBody>
      </p:sp>
    </p:spTree>
    <p:extLst>
      <p:ext uri="{BB962C8B-B14F-4D97-AF65-F5344CB8AC3E}">
        <p14:creationId xmlns:p14="http://schemas.microsoft.com/office/powerpoint/2010/main" val="223514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7626-A547-186D-D955-E71869F7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VINCULAÇÃO ESTÁTICA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3AE26C-70C7-A698-5C8B-9CED7F527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1" y="1620999"/>
            <a:ext cx="4775782" cy="4767925"/>
          </a:xfrm>
        </p:spPr>
        <p:txBody>
          <a:bodyPr/>
          <a:lstStyle/>
          <a:p>
            <a:r>
              <a:rPr lang="pt-BR" dirty="0"/>
              <a:t>Nesse exemplo, a variável numero é do tipo </a:t>
            </a:r>
            <a:r>
              <a:rPr lang="pt-BR" i="1" dirty="0" err="1"/>
              <a:t>int</a:t>
            </a:r>
            <a:r>
              <a:rPr lang="pt-BR" dirty="0"/>
              <a:t> e a variável resultado é do tipo </a:t>
            </a:r>
            <a:r>
              <a:rPr lang="pt-BR" i="1" dirty="0" err="1"/>
              <a:t>double</a:t>
            </a:r>
            <a:r>
              <a:rPr lang="pt-BR" dirty="0"/>
              <a:t>. Durante a compilação, o compilador verifica a compatibilidade dos tipos e realiza a conversão implícita do resultado da divisão para o tipo </a:t>
            </a:r>
            <a:r>
              <a:rPr lang="pt-BR" i="1" dirty="0" err="1"/>
              <a:t>double</a:t>
            </a:r>
            <a:r>
              <a:rPr lang="pt-BR" dirty="0"/>
              <a:t>. Essa é uma vinculação de tipos estática, pois ocorre em tempo de compilação.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1234D8-1457-6604-9F64-AC801951E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451" y="2683822"/>
            <a:ext cx="3503221" cy="114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3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B2088-2E7E-40CE-33AD-9837EF68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VINCULAÇÃO DINÂMICA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07DB03-0A3A-5651-BCDA-260486DC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0999"/>
            <a:ext cx="5808935" cy="4767925"/>
          </a:xfrm>
        </p:spPr>
        <p:txBody>
          <a:bodyPr/>
          <a:lstStyle/>
          <a:p>
            <a:r>
              <a:rPr lang="pt-BR" dirty="0"/>
              <a:t>Nesse exemplo, um ponteiro </a:t>
            </a:r>
            <a:r>
              <a:rPr lang="pt-BR" i="1" dirty="0" err="1"/>
              <a:t>ponteiroInteiro</a:t>
            </a:r>
            <a:r>
              <a:rPr lang="pt-BR" dirty="0"/>
              <a:t> é criado para armazenar um valor inteiro. Em seguida, um ponteiro </a:t>
            </a:r>
            <a:r>
              <a:rPr lang="pt-BR" i="1" dirty="0" err="1"/>
              <a:t>ponteiroFloat</a:t>
            </a:r>
            <a:r>
              <a:rPr lang="pt-BR" dirty="0"/>
              <a:t> é criado e usa a operação </a:t>
            </a:r>
            <a:r>
              <a:rPr lang="pt-BR" i="1" dirty="0" err="1"/>
              <a:t>reinterpret_cast</a:t>
            </a:r>
            <a:r>
              <a:rPr lang="pt-BR" i="1" dirty="0"/>
              <a:t> </a:t>
            </a:r>
            <a:r>
              <a:rPr lang="pt-BR" dirty="0"/>
              <a:t>para realizar uma conversão de tipo dinâmica, reinterpretando o ponteiro </a:t>
            </a:r>
            <a:r>
              <a:rPr lang="pt-BR" i="1" dirty="0" err="1"/>
              <a:t>ponteiroInteiro</a:t>
            </a:r>
            <a:r>
              <a:rPr lang="pt-BR" dirty="0"/>
              <a:t> como um ponteiro para </a:t>
            </a:r>
            <a:r>
              <a:rPr lang="pt-BR" i="1" dirty="0" err="1"/>
              <a:t>float</a:t>
            </a:r>
            <a:r>
              <a:rPr lang="pt-BR" dirty="0"/>
              <a:t>. Essa é uma vinculação de tipos dinâmica, pois ocorre em tempo de execução através do uso explícito de </a:t>
            </a:r>
            <a:r>
              <a:rPr lang="pt-BR" i="1" dirty="0" err="1"/>
              <a:t>reinterpret_cast</a:t>
            </a:r>
            <a:r>
              <a:rPr lang="pt-BR" dirty="0"/>
              <a:t>. No entanto, é importante mencionar que essa prática não é recomendada, pois pode levar a comportamentos indefinidos e problemas de acesso à memória.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A18C1F-5E9F-1A26-186D-2AFC74AD1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28" y="2907986"/>
            <a:ext cx="5453801" cy="12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3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A4C8-55FE-9873-A1EA-FF96541C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DADOS PRIMITIVOS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40242E-B71F-98C7-E5BA-2F677220B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0999"/>
            <a:ext cx="5725808" cy="4643633"/>
          </a:xfrm>
        </p:spPr>
        <p:txBody>
          <a:bodyPr/>
          <a:lstStyle/>
          <a:p>
            <a:r>
              <a:rPr lang="pt-BR" dirty="0"/>
              <a:t>Alguns dos tipos de dados primitivos em C++ incluem:</a:t>
            </a:r>
          </a:p>
          <a:p>
            <a:r>
              <a:rPr lang="pt-BR" i="1" dirty="0" err="1">
                <a:solidFill>
                  <a:srgbClr val="00B0F0"/>
                </a:solidFill>
              </a:rPr>
              <a:t>int</a:t>
            </a:r>
            <a:r>
              <a:rPr lang="pt-BR" dirty="0"/>
              <a:t>: utilizado para representar números inteiros.</a:t>
            </a:r>
          </a:p>
          <a:p>
            <a:r>
              <a:rPr lang="pt-BR" i="1" dirty="0" err="1">
                <a:solidFill>
                  <a:srgbClr val="00B0F0"/>
                </a:solidFill>
              </a:rPr>
              <a:t>float</a:t>
            </a:r>
            <a:r>
              <a:rPr lang="pt-BR" dirty="0"/>
              <a:t>: utilizado para representar números de ponto flutuante de precisão simples.</a:t>
            </a:r>
          </a:p>
          <a:p>
            <a:r>
              <a:rPr lang="pt-BR" i="1" dirty="0" err="1">
                <a:solidFill>
                  <a:srgbClr val="00B0F0"/>
                </a:solidFill>
              </a:rPr>
              <a:t>double</a:t>
            </a:r>
            <a:r>
              <a:rPr lang="pt-BR" dirty="0"/>
              <a:t>: utilizado para representar números de ponto flutuante de precisão dupla.</a:t>
            </a:r>
          </a:p>
          <a:p>
            <a:r>
              <a:rPr lang="pt-BR" i="1" dirty="0">
                <a:solidFill>
                  <a:srgbClr val="00B0F0"/>
                </a:solidFill>
              </a:rPr>
              <a:t>char</a:t>
            </a:r>
            <a:r>
              <a:rPr lang="pt-BR" dirty="0"/>
              <a:t>: utilizado para representar caracteres individuais.</a:t>
            </a:r>
          </a:p>
          <a:p>
            <a:r>
              <a:rPr lang="pt-BR" i="1" dirty="0" err="1">
                <a:solidFill>
                  <a:srgbClr val="00B0F0"/>
                </a:solidFill>
              </a:rPr>
              <a:t>bool</a:t>
            </a:r>
            <a:r>
              <a:rPr lang="pt-BR" dirty="0"/>
              <a:t>: utilizado para representar valores booleanos (verdadeiro ou falso).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3FB053-2C15-3228-6677-61B924FAB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96" y="2576946"/>
            <a:ext cx="2956956" cy="23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1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82C55-0467-A06C-C4D2-8B2DCA63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DADOS PRIMITIVOS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69EAEA-F129-6D12-5A9F-9C77BC226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86" y="1650670"/>
            <a:ext cx="7395228" cy="472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3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BE0FB-E960-975A-CFEF-CE3E6741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DADOS COMPOSTOS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AB03F8-F206-86E3-F62F-24282A894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5488301" cy="4257286"/>
          </a:xfrm>
        </p:spPr>
        <p:txBody>
          <a:bodyPr/>
          <a:lstStyle/>
          <a:p>
            <a:r>
              <a:rPr lang="pt-BR" dirty="0"/>
              <a:t>Alguns exemplos de tipos de dados compostos em C++ incluem:</a:t>
            </a:r>
          </a:p>
          <a:p>
            <a:r>
              <a:rPr lang="pt-BR" i="1" dirty="0" err="1">
                <a:solidFill>
                  <a:srgbClr val="00B0F0"/>
                </a:solidFill>
              </a:rPr>
              <a:t>Arrays</a:t>
            </a:r>
            <a:r>
              <a:rPr lang="pt-BR" dirty="0"/>
              <a:t>: coleção de elementos do mesmo tipo.</a:t>
            </a:r>
          </a:p>
          <a:p>
            <a:r>
              <a:rPr lang="pt-BR" i="1" dirty="0" err="1">
                <a:solidFill>
                  <a:srgbClr val="00B0F0"/>
                </a:solidFill>
              </a:rPr>
              <a:t>Structs</a:t>
            </a:r>
            <a:r>
              <a:rPr lang="pt-BR" dirty="0"/>
              <a:t>: estruturas que permitem combinar diferentes tipos de dados em uma única entidade.</a:t>
            </a:r>
          </a:p>
          <a:p>
            <a:r>
              <a:rPr lang="pt-BR" i="1" dirty="0">
                <a:solidFill>
                  <a:srgbClr val="00B0F0"/>
                </a:solidFill>
              </a:rPr>
              <a:t>Classes</a:t>
            </a:r>
            <a:r>
              <a:rPr lang="pt-BR" dirty="0"/>
              <a:t>: semelhante a </a:t>
            </a:r>
            <a:r>
              <a:rPr lang="pt-BR" i="1" dirty="0" err="1"/>
              <a:t>structs</a:t>
            </a:r>
            <a:r>
              <a:rPr lang="pt-BR" dirty="0"/>
              <a:t>, mas com recursos adicionais de programação orientada a objetos, como encapsulamento, herança e polimorfismo.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75A5E2-2A73-0726-2BB6-4CE59A7F7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67" y="2036976"/>
            <a:ext cx="4320170" cy="2549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2E395E-C0BD-8DB4-B1E2-9D224875F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407" y="2581156"/>
            <a:ext cx="2816731" cy="254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16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E76C2-48E1-A0B6-5C6F-654C1CB3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DADOS COMPOSTOS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B767B5-8CFB-5767-EB4D-E0132C19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728281" cy="4399790"/>
          </a:xfrm>
        </p:spPr>
        <p:txBody>
          <a:bodyPr/>
          <a:lstStyle/>
          <a:p>
            <a:r>
              <a:rPr lang="pt-BR" dirty="0"/>
              <a:t>Nesse exemplo, definimos uma classe chamada "Carro" que possui atributos privados de marca, modelo e ano. Também definimos um construtor que permite inicializar esses atributos ao criar um objeto da classe.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51D62C-95A4-F05B-18A5-52FE33BBF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28" y="1620999"/>
            <a:ext cx="5304239" cy="509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16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3151B-5AF0-4416-7086-4B2ADFAF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STRINGS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52BB98-E133-8BCD-7A9C-C2CD3271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5464551" cy="3751600"/>
          </a:xfrm>
        </p:spPr>
        <p:txBody>
          <a:bodyPr/>
          <a:lstStyle/>
          <a:p>
            <a:r>
              <a:rPr lang="pt-BR" dirty="0"/>
              <a:t>Em C++, as </a:t>
            </a:r>
            <a:r>
              <a:rPr lang="pt-BR" dirty="0" err="1">
                <a:solidFill>
                  <a:srgbClr val="00B0F0"/>
                </a:solidFill>
              </a:rPr>
              <a:t>strings</a:t>
            </a:r>
            <a:r>
              <a:rPr lang="pt-BR" dirty="0"/>
              <a:t> são tratadas como objetos da classe </a:t>
            </a:r>
            <a:r>
              <a:rPr lang="pt-BR" i="1" dirty="0" err="1"/>
              <a:t>std</a:t>
            </a:r>
            <a:r>
              <a:rPr lang="pt-BR" i="1" dirty="0"/>
              <a:t>::</a:t>
            </a:r>
            <a:r>
              <a:rPr lang="pt-BR" i="1" dirty="0" err="1"/>
              <a:t>string</a:t>
            </a:r>
            <a:r>
              <a:rPr lang="pt-BR" dirty="0"/>
              <a:t> da biblioteca padrão. Essa classe fornece uma ampla gama de funcionalidades para manipulação e processamento de </a:t>
            </a:r>
            <a:r>
              <a:rPr lang="pt-BR" dirty="0" err="1"/>
              <a:t>strings</a:t>
            </a:r>
            <a:r>
              <a:rPr lang="pt-BR" dirty="0"/>
              <a:t>.</a:t>
            </a:r>
          </a:p>
          <a:p>
            <a:r>
              <a:rPr lang="pt-BR" dirty="0"/>
              <a:t>Ao lado temos o exemplo de um programa que mostra a declaração e atribuição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832A87-492F-5617-7D3A-753B25F9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420" y="1771874"/>
            <a:ext cx="5464551" cy="398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4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A986C-AABA-B004-9F80-F325CD27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STRINGS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0323CD-FB2C-9ECD-23B6-D7FF6843C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949954" cy="3751600"/>
          </a:xfrm>
        </p:spPr>
        <p:txBody>
          <a:bodyPr/>
          <a:lstStyle/>
          <a:p>
            <a:r>
              <a:rPr lang="pt-BR" dirty="0"/>
              <a:t>Exemplo de concatenação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4FB523-58EB-6A13-514F-94E35C0D8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47" y="1747608"/>
            <a:ext cx="5486399" cy="42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21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0CA90-5B19-740D-E124-6AAA6366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STRINGS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B15275-7CB9-9BC6-8299-F9828EA90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775782" cy="3751600"/>
          </a:xfrm>
        </p:spPr>
        <p:txBody>
          <a:bodyPr/>
          <a:lstStyle/>
          <a:p>
            <a:r>
              <a:rPr lang="pt-BR" dirty="0"/>
              <a:t>Tamanho e acesso aos caracteres da </a:t>
            </a:r>
            <a:r>
              <a:rPr lang="pt-BR" dirty="0" err="1"/>
              <a:t>string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F10275-420F-4434-9DD8-50B4CC86D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82" y="1781299"/>
            <a:ext cx="6298325" cy="44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5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FA15A-F6E3-1F50-98AB-227C4522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/>
              <a:t>HISTÓRIA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4FDDB0-E959-41FA-3190-BB3A4AAA1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linguagem de programação C++ é uma extensão da linguagem C e foi criada por </a:t>
            </a:r>
            <a:r>
              <a:rPr lang="pt-BR" dirty="0" err="1">
                <a:solidFill>
                  <a:srgbClr val="00B0F0"/>
                </a:solidFill>
              </a:rPr>
              <a:t>Bjarne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 err="1">
                <a:solidFill>
                  <a:srgbClr val="00B0F0"/>
                </a:solidFill>
              </a:rPr>
              <a:t>Stroustrup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/>
              <a:t>em 1983. </a:t>
            </a:r>
            <a:r>
              <a:rPr lang="pt-BR" dirty="0" err="1"/>
              <a:t>Stroustrup</a:t>
            </a:r>
            <a:r>
              <a:rPr lang="pt-BR" dirty="0"/>
              <a:t> desenvolveu o C++ com o objetivo de adicionar recursos de programação orientada a objetos à linguagem C, mantendo a eficiência e a flexibilidade da C.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C40694-B31E-2712-7B1D-DACC0A558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63" y="3042680"/>
            <a:ext cx="5181600" cy="3028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D1A8DB0-2BD1-576C-B725-0CFA504BF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739" y="3194461"/>
            <a:ext cx="2636803" cy="287716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657066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613A-0967-F46C-19E6-C3EE755C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VARIÁVEIS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5EBA7-30D9-05E4-E7E2-D341135C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894535" cy="4471042"/>
          </a:xfrm>
        </p:spPr>
        <p:txBody>
          <a:bodyPr/>
          <a:lstStyle/>
          <a:p>
            <a:r>
              <a:rPr lang="pt-BR" dirty="0"/>
              <a:t>A linguagem C++ suporta variáveis estáticas. Variáveis estáticas são declaradas usando a palavra-chave </a:t>
            </a:r>
            <a:r>
              <a:rPr lang="pt-BR" i="1" dirty="0" err="1">
                <a:solidFill>
                  <a:srgbClr val="00B0F0"/>
                </a:solidFill>
              </a:rPr>
              <a:t>static</a:t>
            </a:r>
            <a:r>
              <a:rPr lang="pt-BR" dirty="0"/>
              <a:t> e mantêm seu valor durante a execução do programa.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B1F344-9606-A617-07AB-263188271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684" y="1930691"/>
            <a:ext cx="5100422" cy="37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13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613A-0967-F46C-19E6-C3EE755C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VARIÁVEIS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5EBA7-30D9-05E4-E7E2-D341135C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894535" cy="4471042"/>
          </a:xfrm>
        </p:spPr>
        <p:txBody>
          <a:bodyPr/>
          <a:lstStyle/>
          <a:p>
            <a:r>
              <a:rPr lang="pt-BR" dirty="0"/>
              <a:t>Em C++, variáveis </a:t>
            </a:r>
            <a:r>
              <a:rPr lang="pt-BR" dirty="0">
                <a:solidFill>
                  <a:srgbClr val="00B0F0"/>
                </a:solidFill>
              </a:rPr>
              <a:t>globais</a:t>
            </a:r>
            <a:r>
              <a:rPr lang="pt-BR" dirty="0"/>
              <a:t> são declaradas fora de qualquer função ou bloco de código e podem ser acessadas por todo o programa.</a:t>
            </a:r>
          </a:p>
          <a:p>
            <a:r>
              <a:rPr lang="pt-BR" dirty="0"/>
              <a:t>Nesse exemplo, a variável </a:t>
            </a:r>
            <a:r>
              <a:rPr lang="pt-BR" i="1" dirty="0"/>
              <a:t>numero</a:t>
            </a:r>
            <a:r>
              <a:rPr lang="pt-BR" dirty="0"/>
              <a:t> é uma variável global, declarada fora de qualquer função. Ela pode ser acessada tanto pela função </a:t>
            </a:r>
            <a:r>
              <a:rPr lang="pt-BR" i="1" dirty="0" err="1"/>
              <a:t>main</a:t>
            </a:r>
            <a:r>
              <a:rPr lang="pt-BR" i="1" dirty="0"/>
              <a:t>() </a:t>
            </a:r>
            <a:r>
              <a:rPr lang="pt-BR" dirty="0"/>
              <a:t>quanto pela função </a:t>
            </a:r>
            <a:r>
              <a:rPr lang="pt-BR" i="1" dirty="0" err="1"/>
              <a:t>exibirNumero</a:t>
            </a:r>
            <a:r>
              <a:rPr lang="pt-BR" i="1" dirty="0"/>
              <a:t>().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2D29D9-9461-4ED7-91BC-024F0497B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595" y="2011296"/>
            <a:ext cx="5366026" cy="36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613A-0967-F46C-19E6-C3EE755C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ESCOPO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5EBA7-30D9-05E4-E7E2-D341135C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894535" cy="4471042"/>
          </a:xfrm>
        </p:spPr>
        <p:txBody>
          <a:bodyPr/>
          <a:lstStyle/>
          <a:p>
            <a:r>
              <a:rPr lang="pt-BR" dirty="0"/>
              <a:t>A linguagem C++ utiliza escopo </a:t>
            </a:r>
            <a:r>
              <a:rPr lang="pt-BR" dirty="0">
                <a:solidFill>
                  <a:srgbClr val="00B0F0"/>
                </a:solidFill>
              </a:rPr>
              <a:t>estático</a:t>
            </a:r>
            <a:r>
              <a:rPr lang="pt-BR" dirty="0"/>
              <a:t> e </a:t>
            </a:r>
            <a:r>
              <a:rPr lang="pt-BR" dirty="0">
                <a:solidFill>
                  <a:srgbClr val="00B0F0"/>
                </a:solidFill>
              </a:rPr>
              <a:t>dinâmico</a:t>
            </a:r>
            <a:r>
              <a:rPr lang="pt-BR" dirty="0"/>
              <a:t>. As variáveis locais têm escopo estático, o que significa que elas são visíveis apenas dentro do bloco onde são declaradas. </a:t>
            </a:r>
          </a:p>
          <a:p>
            <a:r>
              <a:rPr lang="pt-BR" dirty="0"/>
              <a:t>Nesse exemplo, a variável </a:t>
            </a:r>
            <a:r>
              <a:rPr lang="pt-BR" i="1" dirty="0" err="1"/>
              <a:t>variavelLocal</a:t>
            </a:r>
            <a:r>
              <a:rPr lang="pt-BR" dirty="0"/>
              <a:t> é uma variável local dentro da função </a:t>
            </a:r>
            <a:r>
              <a:rPr lang="pt-BR" i="1" dirty="0" err="1"/>
              <a:t>funcaoExemplo</a:t>
            </a:r>
            <a:r>
              <a:rPr lang="pt-BR" i="1" dirty="0"/>
              <a:t>()</a:t>
            </a:r>
            <a:r>
              <a:rPr lang="pt-BR" dirty="0"/>
              <a:t>. Ela não é visível fora dessa função, como demonstrado pelo erro ao tentar imprimi-la na função </a:t>
            </a:r>
            <a:r>
              <a:rPr lang="pt-BR" i="1" dirty="0" err="1"/>
              <a:t>main</a:t>
            </a:r>
            <a:r>
              <a:rPr lang="pt-BR" i="1" dirty="0"/>
              <a:t>()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EA9491-977C-27EF-E176-1D533D142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9401"/>
            <a:ext cx="5850577" cy="34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39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613A-0967-F46C-19E6-C3EE755C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MEMÓRIA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5EBA7-30D9-05E4-E7E2-D341135C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2636322"/>
            <a:ext cx="10808447" cy="3455720"/>
          </a:xfrm>
        </p:spPr>
        <p:txBody>
          <a:bodyPr/>
          <a:lstStyle/>
          <a:p>
            <a:r>
              <a:rPr lang="pt-BR" dirty="0"/>
              <a:t>Em relação à alocação de variáveis na memória, em C++ as variáveis locais são alocadas na pilha (</a:t>
            </a:r>
            <a:r>
              <a:rPr lang="pt-BR" dirty="0" err="1">
                <a:solidFill>
                  <a:srgbClr val="00B0F0"/>
                </a:solidFill>
              </a:rPr>
              <a:t>stack</a:t>
            </a:r>
            <a:r>
              <a:rPr lang="pt-BR" dirty="0"/>
              <a:t>), enquanto a alocação dinâmica é realizada no </a:t>
            </a:r>
            <a:r>
              <a:rPr lang="pt-BR" dirty="0" err="1">
                <a:solidFill>
                  <a:srgbClr val="00B0F0"/>
                </a:solidFill>
              </a:rPr>
              <a:t>heap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Variáveis locais são alocadas automaticamente quando a função em que são declaradas é chamada, e são desalocadas automaticamente quando a função retorna. Já a alocação dinâmica é realizada usando operadores </a:t>
            </a:r>
            <a:r>
              <a:rPr lang="pt-BR" i="1" dirty="0"/>
              <a:t>new</a:t>
            </a:r>
            <a:r>
              <a:rPr lang="pt-BR" dirty="0"/>
              <a:t> e </a:t>
            </a:r>
            <a:r>
              <a:rPr lang="pt-BR" i="1" dirty="0"/>
              <a:t>delete</a:t>
            </a:r>
            <a:r>
              <a:rPr lang="pt-BR" dirty="0"/>
              <a:t> para criar e destruir objetos no </a:t>
            </a:r>
            <a:r>
              <a:rPr lang="pt-BR" dirty="0" err="1"/>
              <a:t>heap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8574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613A-0967-F46C-19E6-C3EE755C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MEMÓRIA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5EBA7-30D9-05E4-E7E2-D341135C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1" y="1621000"/>
            <a:ext cx="6034566" cy="4471042"/>
          </a:xfrm>
        </p:spPr>
        <p:txBody>
          <a:bodyPr/>
          <a:lstStyle/>
          <a:p>
            <a:r>
              <a:rPr lang="pt-BR" dirty="0"/>
              <a:t>Nesse exemplo, a variável </a:t>
            </a:r>
            <a:r>
              <a:rPr lang="pt-BR" i="1" dirty="0" err="1"/>
              <a:t>variavelLocal</a:t>
            </a:r>
            <a:r>
              <a:rPr lang="pt-BR" dirty="0"/>
              <a:t> é uma variável local alocada na pilha. Ela é automaticamente desalocada quando a função </a:t>
            </a:r>
            <a:r>
              <a:rPr lang="pt-BR" i="1" dirty="0" err="1"/>
              <a:t>main</a:t>
            </a:r>
            <a:r>
              <a:rPr lang="pt-BR" i="1" dirty="0"/>
              <a:t>() </a:t>
            </a:r>
            <a:r>
              <a:rPr lang="pt-BR" dirty="0"/>
              <a:t>termina sua execução.</a:t>
            </a:r>
          </a:p>
          <a:p>
            <a:endParaRPr lang="pt-BR" dirty="0"/>
          </a:p>
          <a:p>
            <a:r>
              <a:rPr lang="pt-BR" dirty="0"/>
              <a:t>A variável </a:t>
            </a:r>
            <a:r>
              <a:rPr lang="pt-BR" i="1" dirty="0" err="1"/>
              <a:t>ponteiroInteiro</a:t>
            </a:r>
            <a:r>
              <a:rPr lang="pt-BR" dirty="0"/>
              <a:t> é um ponteiro para um inteiro, e a alocação dinâmica é realizada usando o operador </a:t>
            </a:r>
            <a:r>
              <a:rPr lang="pt-BR" i="1" dirty="0"/>
              <a:t>new</a:t>
            </a:r>
            <a:r>
              <a:rPr lang="pt-BR" dirty="0"/>
              <a:t>. O valor 5 é atribuído ao local de memória alocado no </a:t>
            </a:r>
            <a:r>
              <a:rPr lang="pt-BR" dirty="0" err="1"/>
              <a:t>heap</a:t>
            </a:r>
            <a:r>
              <a:rPr lang="pt-BR" dirty="0"/>
              <a:t>. Em seguida, o valor é exibido na saída.</a:t>
            </a:r>
          </a:p>
          <a:p>
            <a:endParaRPr lang="pt-BR" dirty="0"/>
          </a:p>
          <a:p>
            <a:r>
              <a:rPr lang="pt-BR" dirty="0"/>
              <a:t>Após a utilização do objeto alocado no </a:t>
            </a:r>
            <a:r>
              <a:rPr lang="pt-BR" dirty="0" err="1"/>
              <a:t>heap</a:t>
            </a:r>
            <a:r>
              <a:rPr lang="pt-BR" dirty="0"/>
              <a:t>, é necessário liberar a memória usando o operador </a:t>
            </a:r>
            <a:r>
              <a:rPr lang="pt-BR" i="1" dirty="0"/>
              <a:t>delete</a:t>
            </a:r>
            <a:r>
              <a:rPr lang="pt-BR" dirty="0"/>
              <a:t>. Isso desaloca o espaço no </a:t>
            </a:r>
            <a:r>
              <a:rPr lang="pt-BR" dirty="0" err="1"/>
              <a:t>heap</a:t>
            </a:r>
            <a:r>
              <a:rPr lang="pt-BR" dirty="0"/>
              <a:t> e evita vazamentos de memória.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9057C5-36D6-E319-4CE1-97C326F4B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96" y="2211788"/>
            <a:ext cx="4821382" cy="35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19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613A-0967-F46C-19E6-C3EE755C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MEMÓRIA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5EBA7-30D9-05E4-E7E2-D341135C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1" y="1615044"/>
            <a:ext cx="10737194" cy="4649589"/>
          </a:xfrm>
        </p:spPr>
        <p:txBody>
          <a:bodyPr/>
          <a:lstStyle/>
          <a:p>
            <a:r>
              <a:rPr lang="pt-BR" dirty="0"/>
              <a:t>A linguagem C++ suporta tanto a passagem de parâmetros por </a:t>
            </a:r>
            <a:r>
              <a:rPr lang="pt-BR" dirty="0">
                <a:solidFill>
                  <a:srgbClr val="00B0F0"/>
                </a:solidFill>
              </a:rPr>
              <a:t>valor</a:t>
            </a:r>
            <a:r>
              <a:rPr lang="pt-BR" dirty="0"/>
              <a:t> quanto por </a:t>
            </a:r>
            <a:r>
              <a:rPr lang="pt-BR" dirty="0">
                <a:solidFill>
                  <a:srgbClr val="00B0F0"/>
                </a:solidFill>
              </a:rPr>
              <a:t>referência</a:t>
            </a:r>
            <a:r>
              <a:rPr lang="pt-BR" dirty="0"/>
              <a:t>. A passagem por valor faz uma cópia do valor do argumento, enquanto a passagem por referência permite manipular diretamente o valor original do argumento. </a:t>
            </a:r>
          </a:p>
          <a:p>
            <a:pPr marL="186262" indent="0">
              <a:buNone/>
            </a:pPr>
            <a:endParaRPr lang="pt-BR" dirty="0"/>
          </a:p>
          <a:p>
            <a:r>
              <a:rPr lang="pt-BR" dirty="0"/>
              <a:t>No exemplo seguinte, a função </a:t>
            </a:r>
            <a:r>
              <a:rPr lang="pt-BR" i="1" dirty="0" err="1"/>
              <a:t>alterarValorPorValor</a:t>
            </a:r>
            <a:r>
              <a:rPr lang="pt-BR" i="1" dirty="0"/>
              <a:t>()</a:t>
            </a:r>
            <a:r>
              <a:rPr lang="pt-BR" dirty="0"/>
              <a:t> recebe um valor inteiro por valor. Qualquer modificação realizada dentro da função afeta apenas a cópia local do valor, não afetando a variável original.</a:t>
            </a:r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i="1" dirty="0" err="1"/>
              <a:t>alterarValorPorReferencia</a:t>
            </a:r>
            <a:r>
              <a:rPr lang="pt-BR" i="1" dirty="0"/>
              <a:t>() </a:t>
            </a:r>
            <a:r>
              <a:rPr lang="pt-BR" dirty="0"/>
              <a:t>recebe o valor por referência, indicado pelo </a:t>
            </a:r>
            <a:r>
              <a:rPr lang="pt-BR" i="1" dirty="0"/>
              <a:t>&amp;</a:t>
            </a:r>
            <a:r>
              <a:rPr lang="pt-BR" dirty="0"/>
              <a:t> antes do parâmetro. Isso permite que a função modifique diretamente o valor original da variável.</a:t>
            </a:r>
          </a:p>
        </p:txBody>
      </p:sp>
    </p:spTree>
    <p:extLst>
      <p:ext uri="{BB962C8B-B14F-4D97-AF65-F5344CB8AC3E}">
        <p14:creationId xmlns:p14="http://schemas.microsoft.com/office/powerpoint/2010/main" val="304418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613A-0967-F46C-19E6-C3EE755C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MEMÓRIA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95D5BD-6400-8DE0-3DE5-957B937E7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1733797"/>
            <a:ext cx="10737195" cy="453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49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2BB49-69D3-1A8E-3ACC-0092E591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RECURSIVIDADE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BC410C-EEC0-E3CB-230B-749713F6E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052942" cy="4281036"/>
          </a:xfrm>
        </p:spPr>
        <p:txBody>
          <a:bodyPr/>
          <a:lstStyle/>
          <a:p>
            <a:r>
              <a:rPr lang="pt-BR" dirty="0"/>
              <a:t>Para exemplificar como funciona a recursividade em C++ podemos usar a função de Fibonacci que é uma função recursiva que retorna o </a:t>
            </a:r>
            <a:r>
              <a:rPr lang="pt-BR" dirty="0" err="1"/>
              <a:t>n-ésimo</a:t>
            </a:r>
            <a:r>
              <a:rPr lang="pt-BR" dirty="0"/>
              <a:t> termo da sequência de Fibonacci.</a:t>
            </a:r>
          </a:p>
          <a:p>
            <a:pPr marL="186262" indent="0">
              <a:buNone/>
            </a:pPr>
            <a:endParaRPr lang="pt-BR" dirty="0"/>
          </a:p>
          <a:p>
            <a:r>
              <a:rPr lang="pt-BR" dirty="0"/>
              <a:t>Ela utiliza a definição matemática da sequência, onde o termo atual é a soma dos dois termos anteriores.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B48F4D-60E2-E7C7-54B6-3C41CEADA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776" y="1801345"/>
            <a:ext cx="6963747" cy="428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87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1A107-9AC6-BC0E-49BA-8CAC121B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PONTEIROS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8EFD90-7A61-0B16-E98A-34EFBED08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linguagem C++ suporta tanto </a:t>
            </a:r>
            <a:r>
              <a:rPr lang="pt-BR" dirty="0">
                <a:solidFill>
                  <a:srgbClr val="00B0F0"/>
                </a:solidFill>
              </a:rPr>
              <a:t>ponteiros</a:t>
            </a:r>
            <a:r>
              <a:rPr lang="pt-BR" dirty="0"/>
              <a:t> quanto </a:t>
            </a:r>
            <a:r>
              <a:rPr lang="pt-BR" dirty="0">
                <a:solidFill>
                  <a:srgbClr val="00B0F0"/>
                </a:solidFill>
              </a:rPr>
              <a:t>variáveis de referência</a:t>
            </a:r>
            <a:r>
              <a:rPr lang="pt-BR" dirty="0"/>
              <a:t>. Os ponteiros permitem o acesso direto e manipulação de endereços de memória, enquanto as variáveis de referência fornecem um nome alternativo para uma variável existente.</a:t>
            </a:r>
          </a:p>
          <a:p>
            <a:pPr marL="186262" indent="0">
              <a:buNone/>
            </a:pPr>
            <a:endParaRPr lang="pt-BR" dirty="0"/>
          </a:p>
          <a:p>
            <a:r>
              <a:rPr lang="pt-BR" dirty="0"/>
              <a:t>Em C++, um ponteiro é uma variável que armazena o endereço de memória de outra variável. Eles oferecem um mecanismo poderoso para manipular e acessar dados diretamente na memória.</a:t>
            </a:r>
          </a:p>
        </p:txBody>
      </p:sp>
    </p:spTree>
    <p:extLst>
      <p:ext uri="{BB962C8B-B14F-4D97-AF65-F5344CB8AC3E}">
        <p14:creationId xmlns:p14="http://schemas.microsoft.com/office/powerpoint/2010/main" val="2560260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01E85-BB80-5FB1-5CC7-F2EB1117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2520933"/>
            <a:ext cx="2185059" cy="542400"/>
          </a:xfrm>
        </p:spPr>
        <p:txBody>
          <a:bodyPr/>
          <a:lstStyle/>
          <a:p>
            <a:r>
              <a:rPr lang="pt-BR" sz="2400" b="0" i="0" dirty="0">
                <a:solidFill>
                  <a:srgbClr val="D1D5DB"/>
                </a:solidFill>
                <a:effectLst/>
                <a:latin typeface="Söhne"/>
              </a:rPr>
              <a:t>Declaração de ponteiros</a:t>
            </a:r>
            <a:endParaRPr lang="pt-BR" sz="24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B27525A-88C9-0B2F-A5B2-9DBE851E309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348843" y="2520933"/>
            <a:ext cx="2303812" cy="542400"/>
          </a:xfrm>
        </p:spPr>
        <p:txBody>
          <a:bodyPr/>
          <a:lstStyle/>
          <a:p>
            <a:r>
              <a:rPr lang="pt-BR" sz="2400" b="0" i="0" dirty="0">
                <a:solidFill>
                  <a:srgbClr val="D1D5DB"/>
                </a:solidFill>
                <a:effectLst/>
                <a:latin typeface="Söhne"/>
              </a:rPr>
              <a:t>Atribuição de endereço</a:t>
            </a:r>
            <a:endParaRPr lang="pt-BR" sz="2400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367F86C-1EAF-6112-AC48-E73F51D65840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293922" y="2521433"/>
            <a:ext cx="2185059" cy="542400"/>
          </a:xfrm>
        </p:spPr>
        <p:txBody>
          <a:bodyPr/>
          <a:lstStyle/>
          <a:p>
            <a:r>
              <a:rPr lang="pt-BR" sz="2400" b="0" i="0" dirty="0">
                <a:solidFill>
                  <a:srgbClr val="D1D5DB"/>
                </a:solidFill>
                <a:effectLst/>
                <a:latin typeface="Söhne"/>
              </a:rPr>
              <a:t>Alocação dinâmica de memória</a:t>
            </a:r>
            <a:endParaRPr lang="pt-BR" sz="2400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1CA07E37-9D2C-9300-1301-8420353BA370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pPr algn="ctr"/>
            <a:r>
              <a:rPr lang="pt-BR" dirty="0"/>
              <a:t>PONTEIROS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FFCE354-DBD2-89EC-F780-80B98F494473}"/>
              </a:ext>
            </a:extLst>
          </p:cNvPr>
          <p:cNvSpPr txBox="1"/>
          <p:nvPr/>
        </p:nvSpPr>
        <p:spPr>
          <a:xfrm>
            <a:off x="9060874" y="2363190"/>
            <a:ext cx="2303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1A"/>
              </a:buClr>
              <a:buSzPts val="6000"/>
              <a:buFont typeface="Source Code Pro"/>
              <a:buNone/>
              <a:tabLst/>
              <a:defRPr/>
            </a:pPr>
            <a:r>
              <a:rPr lang="pt-BR" sz="2400" b="0" i="0" dirty="0">
                <a:solidFill>
                  <a:srgbClr val="D1D5DB"/>
                </a:solidFill>
                <a:effectLst/>
                <a:latin typeface="Söhne"/>
              </a:rPr>
              <a:t>Ponteiros nulos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FD4A4A"/>
              </a:solidFill>
              <a:effectLst/>
              <a:uLnTx/>
              <a:uFillTx/>
              <a:latin typeface="Source Code Pro"/>
              <a:ea typeface="Source Code Pro"/>
              <a:sym typeface="Source Code Pro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998DB89-2D98-D8FB-314C-EE52FFEC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8" y="3732323"/>
            <a:ext cx="1286054" cy="31436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F0368CB-0239-2C7F-773E-400EFF3DE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52" y="3658102"/>
            <a:ext cx="2172003" cy="46679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05D926C-13B7-B367-4C62-04355C223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47" y="3648576"/>
            <a:ext cx="2210108" cy="47631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20388D8-13C8-FED5-0A2A-E48322279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034" y="3691444"/>
            <a:ext cx="214342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5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4F464-7536-74DE-F1F5-0CCEFC20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PARADIGMA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4E0D34-E277-AE32-7098-ACF676D2E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0999"/>
            <a:ext cx="5286421" cy="5005431"/>
          </a:xfrm>
        </p:spPr>
        <p:txBody>
          <a:bodyPr/>
          <a:lstStyle/>
          <a:p>
            <a:r>
              <a:rPr lang="pt-BR" dirty="0"/>
              <a:t>O paradigma principal do C++ é a </a:t>
            </a:r>
            <a:r>
              <a:rPr lang="pt-BR" dirty="0">
                <a:solidFill>
                  <a:srgbClr val="00B0F0"/>
                </a:solidFill>
              </a:rPr>
              <a:t>programação orientada a objetos </a:t>
            </a:r>
            <a:r>
              <a:rPr lang="pt-BR" dirty="0"/>
              <a:t>(POO). Isso significa que a linguagem suporta conceitos como encapsulamento, herança e polimorfismo, permitindo que os desenvolvedores criem estruturas de dados complexas e organizem seu código de forma modular. No entanto, o C++ também suporta programação procedural, onde é possível escrever código sem a utilização de objetos.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49BF44A-2714-9742-CBEF-0EB6A0630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4205" y="2030680"/>
            <a:ext cx="3287795" cy="355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5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5D1CE-6C01-3C45-581E-0BB1FD11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PONTEIRO E VARIÁVEL DE REFERÊNCIA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20D273F-B4EC-CD59-215A-9AD4B03D1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1695862"/>
            <a:ext cx="10618442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85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DC737-8D3E-4E63-3E42-E93350D5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PONTEIRO E VARIÁVEL DE REFERÊNCIA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D74801-81E4-7809-9821-C7DA13DB3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exemplo anterior, a função </a:t>
            </a:r>
            <a:r>
              <a:rPr lang="pt-BR" i="1" dirty="0" err="1"/>
              <a:t>alterarValorPorPonteiro</a:t>
            </a:r>
            <a:r>
              <a:rPr lang="pt-BR" i="1" dirty="0"/>
              <a:t>() </a:t>
            </a:r>
            <a:r>
              <a:rPr lang="pt-BR" dirty="0"/>
              <a:t>recebe um ponteiro para um inteiro como parâmetro. Ao usar o operador de </a:t>
            </a:r>
            <a:r>
              <a:rPr lang="pt-BR" dirty="0" err="1"/>
              <a:t>desreferência</a:t>
            </a:r>
            <a:r>
              <a:rPr lang="pt-BR" dirty="0"/>
              <a:t> </a:t>
            </a:r>
            <a:r>
              <a:rPr lang="pt-BR" i="1" dirty="0"/>
              <a:t>*</a:t>
            </a:r>
            <a:r>
              <a:rPr lang="pt-BR" dirty="0"/>
              <a:t>, podemos modificar o valor apontado pelo ponteiro.</a:t>
            </a:r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i="1" dirty="0" err="1"/>
              <a:t>alterarValorPorReferencia</a:t>
            </a:r>
            <a:r>
              <a:rPr lang="pt-BR" i="1" dirty="0"/>
              <a:t>() </a:t>
            </a:r>
            <a:r>
              <a:rPr lang="pt-BR" dirty="0"/>
              <a:t>recebe uma referência para um inteiro como parâmetro. Ao modificar o valor da referência, estamos modificando diretamente o valor original da variável.</a:t>
            </a:r>
          </a:p>
          <a:p>
            <a:endParaRPr lang="pt-BR" dirty="0"/>
          </a:p>
          <a:p>
            <a:r>
              <a:rPr lang="pt-BR" dirty="0"/>
              <a:t>Dessa forma, C++ suporta tanto ponteiros quanto variáveis de referência para permitir manipulação e acesso a dados de forma mais flexível.</a:t>
            </a:r>
          </a:p>
        </p:txBody>
      </p:sp>
    </p:spTree>
    <p:extLst>
      <p:ext uri="{BB962C8B-B14F-4D97-AF65-F5344CB8AC3E}">
        <p14:creationId xmlns:p14="http://schemas.microsoft.com/office/powerpoint/2010/main" val="3530882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8CE2-7AFB-821A-BC57-11478A85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AC8-EAF9-CABF-8CF9-F12E7364C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C, uma linguagem de programação procedural, não há suporte nativo para orientação a objetos. Isso significava que os desenvolvedores tinham que implementar manualmente os conceitos de orientação a objetos, o que levava a código mais complexo, difícil de manter e propenso a erros.</a:t>
            </a:r>
          </a:p>
          <a:p>
            <a:endParaRPr lang="pt-BR" dirty="0"/>
          </a:p>
          <a:p>
            <a:r>
              <a:rPr lang="pt-BR" dirty="0"/>
              <a:t>Com a introdução do C++, a orientação a objetos foi incorporada como um recurso nativo. O C++ adicionou </a:t>
            </a:r>
            <a:r>
              <a:rPr lang="pt-BR" dirty="0">
                <a:solidFill>
                  <a:srgbClr val="00B0F0"/>
                </a:solidFill>
              </a:rPr>
              <a:t>classes</a:t>
            </a:r>
            <a:r>
              <a:rPr lang="pt-BR" dirty="0"/>
              <a:t> e outros recursos, como </a:t>
            </a:r>
            <a:r>
              <a:rPr lang="pt-BR" dirty="0">
                <a:solidFill>
                  <a:srgbClr val="00B0F0"/>
                </a:solidFill>
              </a:rPr>
              <a:t>herança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polimorfismo</a:t>
            </a:r>
            <a:r>
              <a:rPr lang="pt-BR" dirty="0"/>
              <a:t> e </a:t>
            </a:r>
            <a:r>
              <a:rPr lang="pt-BR" dirty="0">
                <a:solidFill>
                  <a:srgbClr val="00B0F0"/>
                </a:solidFill>
              </a:rPr>
              <a:t>encapsulamento</a:t>
            </a:r>
            <a:r>
              <a:rPr lang="pt-BR" dirty="0"/>
              <a:t>, que facilitaram a implementação de programas orientados a objetos.</a:t>
            </a:r>
          </a:p>
        </p:txBody>
      </p:sp>
    </p:spTree>
    <p:extLst>
      <p:ext uri="{BB962C8B-B14F-4D97-AF65-F5344CB8AC3E}">
        <p14:creationId xmlns:p14="http://schemas.microsoft.com/office/powerpoint/2010/main" val="1544455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8CE2-7AFB-821A-BC57-11478A85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AC8-EAF9-CABF-8CF9-F12E7364C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514525" cy="3751600"/>
          </a:xfrm>
        </p:spPr>
        <p:txBody>
          <a:bodyPr/>
          <a:lstStyle/>
          <a:p>
            <a:r>
              <a:rPr lang="pt-BR" dirty="0"/>
              <a:t>Nesse exemplo, temos uma classe chamada </a:t>
            </a:r>
            <a:r>
              <a:rPr lang="pt-BR" i="1" dirty="0" err="1"/>
              <a:t>Retangulo</a:t>
            </a:r>
            <a:r>
              <a:rPr lang="pt-BR" dirty="0"/>
              <a:t> que possui os atributos </a:t>
            </a:r>
            <a:r>
              <a:rPr lang="pt-BR" i="1" dirty="0"/>
              <a:t>comprimento</a:t>
            </a:r>
            <a:r>
              <a:rPr lang="pt-BR" dirty="0"/>
              <a:t> e </a:t>
            </a:r>
            <a:r>
              <a:rPr lang="pt-BR" i="1" dirty="0"/>
              <a:t>largura</a:t>
            </a:r>
            <a:r>
              <a:rPr lang="pt-BR" dirty="0"/>
              <a:t>. Ela também possui um construtor que inicializa esses atributos e um método </a:t>
            </a:r>
            <a:r>
              <a:rPr lang="pt-BR" i="1" dirty="0" err="1"/>
              <a:t>calcularArea</a:t>
            </a:r>
            <a:r>
              <a:rPr lang="pt-BR" i="1" dirty="0"/>
              <a:t>() </a:t>
            </a:r>
            <a:r>
              <a:rPr lang="pt-BR" dirty="0"/>
              <a:t>que retorna a área do retângulo.</a:t>
            </a:r>
          </a:p>
          <a:p>
            <a:endParaRPr lang="pt-BR" dirty="0"/>
          </a:p>
          <a:p>
            <a:r>
              <a:rPr lang="pt-BR" dirty="0"/>
              <a:t>No </a:t>
            </a:r>
            <a:r>
              <a:rPr lang="pt-BR" i="1" dirty="0" err="1"/>
              <a:t>main</a:t>
            </a:r>
            <a:r>
              <a:rPr lang="pt-BR" i="1" dirty="0"/>
              <a:t>()</a:t>
            </a:r>
            <a:r>
              <a:rPr lang="pt-BR" dirty="0"/>
              <a:t>, criamos um objeto </a:t>
            </a:r>
            <a:r>
              <a:rPr lang="pt-BR" i="1" dirty="0" err="1"/>
              <a:t>retangulo</a:t>
            </a:r>
            <a:r>
              <a:rPr lang="pt-BR" dirty="0"/>
              <a:t> da classe </a:t>
            </a:r>
            <a:r>
              <a:rPr lang="pt-BR" i="1" dirty="0" err="1"/>
              <a:t>Retangulo</a:t>
            </a:r>
            <a:r>
              <a:rPr lang="pt-BR" dirty="0"/>
              <a:t> com um comprimento de 5.0 e largura de 3.0. Em seguida, chamamos o método </a:t>
            </a:r>
            <a:r>
              <a:rPr lang="pt-BR" i="1" dirty="0" err="1"/>
              <a:t>calcularArea</a:t>
            </a:r>
            <a:r>
              <a:rPr lang="pt-BR" i="1" dirty="0"/>
              <a:t>()</a:t>
            </a:r>
            <a:r>
              <a:rPr lang="pt-BR" dirty="0"/>
              <a:t> do objeto para obter a área do retângulo.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ACEF9D-FBB8-F079-5E03-B1BB2B5BB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265" y="1621000"/>
            <a:ext cx="5296639" cy="502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55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8CE2-7AFB-821A-BC57-11478A85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AC8-EAF9-CABF-8CF9-F12E7364C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514525" cy="3751600"/>
          </a:xfrm>
        </p:spPr>
        <p:txBody>
          <a:bodyPr/>
          <a:lstStyle/>
          <a:p>
            <a:r>
              <a:rPr lang="pt-BR" sz="1400" dirty="0"/>
              <a:t>A linguagem C++ permite controlar o acesso aos atributos e métodos de uma classe. Podemos especificar se um membro é </a:t>
            </a:r>
            <a:r>
              <a:rPr lang="pt-BR" sz="1400" dirty="0">
                <a:solidFill>
                  <a:srgbClr val="00B0F0"/>
                </a:solidFill>
              </a:rPr>
              <a:t>público</a:t>
            </a:r>
            <a:r>
              <a:rPr lang="pt-BR" sz="1400" dirty="0"/>
              <a:t>, </a:t>
            </a:r>
            <a:r>
              <a:rPr lang="pt-BR" sz="1400" dirty="0">
                <a:solidFill>
                  <a:srgbClr val="00B0F0"/>
                </a:solidFill>
              </a:rPr>
              <a:t>privado</a:t>
            </a:r>
            <a:r>
              <a:rPr lang="pt-BR" sz="1400" dirty="0"/>
              <a:t> ou </a:t>
            </a:r>
            <a:r>
              <a:rPr lang="pt-BR" sz="1400" dirty="0">
                <a:solidFill>
                  <a:srgbClr val="00B0F0"/>
                </a:solidFill>
              </a:rPr>
              <a:t>protegido</a:t>
            </a:r>
            <a:r>
              <a:rPr lang="pt-BR" sz="1400" dirty="0"/>
              <a:t> usando modificadores de acesso.</a:t>
            </a:r>
          </a:p>
          <a:p>
            <a:r>
              <a:rPr lang="pt-BR" sz="1400" dirty="0"/>
              <a:t>Nesse exemplo, a classe </a:t>
            </a:r>
            <a:r>
              <a:rPr lang="pt-BR" sz="1400" i="1" dirty="0"/>
              <a:t>Exemplo</a:t>
            </a:r>
            <a:r>
              <a:rPr lang="pt-BR" sz="1400" dirty="0"/>
              <a:t> possui um atributo </a:t>
            </a:r>
            <a:r>
              <a:rPr lang="pt-BR" sz="1400" i="1" dirty="0" err="1"/>
              <a:t>atributoPrivado</a:t>
            </a:r>
            <a:r>
              <a:rPr lang="pt-BR" sz="1400" dirty="0"/>
              <a:t> definido como privado, um atributo </a:t>
            </a:r>
            <a:r>
              <a:rPr lang="pt-BR" sz="1400" i="1" dirty="0" err="1"/>
              <a:t>atributoPublico</a:t>
            </a:r>
            <a:r>
              <a:rPr lang="pt-BR" sz="1400" dirty="0"/>
              <a:t> definido como público e um atributo </a:t>
            </a:r>
            <a:r>
              <a:rPr lang="pt-BR" sz="1400" i="1" dirty="0" err="1"/>
              <a:t>atributoProtegido</a:t>
            </a:r>
            <a:r>
              <a:rPr lang="pt-BR" sz="1400" dirty="0"/>
              <a:t> definido como protegido.</a:t>
            </a:r>
          </a:p>
          <a:p>
            <a:r>
              <a:rPr lang="pt-BR" sz="1400" dirty="0"/>
              <a:t>No </a:t>
            </a:r>
            <a:r>
              <a:rPr lang="pt-BR" sz="1400" i="1" dirty="0" err="1"/>
              <a:t>main</a:t>
            </a:r>
            <a:r>
              <a:rPr lang="pt-BR" sz="1400" i="1" dirty="0"/>
              <a:t>()</a:t>
            </a:r>
            <a:r>
              <a:rPr lang="pt-BR" sz="1400" dirty="0"/>
              <a:t>, criamos um objeto </a:t>
            </a:r>
            <a:r>
              <a:rPr lang="pt-BR" sz="1400" i="1" dirty="0" err="1"/>
              <a:t>obj</a:t>
            </a:r>
            <a:r>
              <a:rPr lang="pt-BR" sz="1400" dirty="0"/>
              <a:t> da classe </a:t>
            </a:r>
            <a:r>
              <a:rPr lang="pt-BR" sz="1400" i="1" dirty="0"/>
              <a:t>Exemplo</a:t>
            </a:r>
            <a:r>
              <a:rPr lang="pt-BR" sz="1400" dirty="0"/>
              <a:t>. Podemos acessar e modificar o atributo público diretamente, mas não podemos acessar o atributo privado ou protegido fora da classe.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7485FF-BC58-2D93-998F-BA43029E3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67" y="1796784"/>
            <a:ext cx="5201376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51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8CE2-7AFB-821A-BC57-11478A85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AC8-EAF9-CABF-8CF9-F12E7364C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514525" cy="3751600"/>
          </a:xfrm>
        </p:spPr>
        <p:txBody>
          <a:bodyPr/>
          <a:lstStyle/>
          <a:p>
            <a:r>
              <a:rPr lang="pt-BR" sz="1450" dirty="0"/>
              <a:t>A linguagem C++ suporta </a:t>
            </a:r>
            <a:r>
              <a:rPr lang="pt-BR" sz="1450" dirty="0">
                <a:solidFill>
                  <a:srgbClr val="00B0F0"/>
                </a:solidFill>
              </a:rPr>
              <a:t>herança de classes</a:t>
            </a:r>
            <a:r>
              <a:rPr lang="pt-BR" sz="1450" dirty="0"/>
              <a:t>. Podemos criar classes derivadas que herdam os atributos e métodos de uma classe base.</a:t>
            </a:r>
          </a:p>
          <a:p>
            <a:pPr marL="186262" indent="0">
              <a:buNone/>
            </a:pPr>
            <a:endParaRPr lang="pt-BR" sz="1450" dirty="0"/>
          </a:p>
          <a:p>
            <a:r>
              <a:rPr lang="pt-BR" sz="1450" dirty="0"/>
              <a:t>Nesse exemplo, temos uma classe base </a:t>
            </a:r>
            <a:r>
              <a:rPr lang="pt-BR" sz="1450" i="1" dirty="0"/>
              <a:t>Animal</a:t>
            </a:r>
            <a:r>
              <a:rPr lang="pt-BR" sz="1450" dirty="0"/>
              <a:t> que possui um método </a:t>
            </a:r>
            <a:r>
              <a:rPr lang="pt-BR" sz="1450" i="1" dirty="0" err="1"/>
              <a:t>emitirSom</a:t>
            </a:r>
            <a:r>
              <a:rPr lang="pt-BR" sz="1450" i="1" dirty="0"/>
              <a:t>()</a:t>
            </a:r>
            <a:r>
              <a:rPr lang="pt-BR" sz="1450" dirty="0"/>
              <a:t>. Em seguida, temos uma classe derivada </a:t>
            </a:r>
            <a:r>
              <a:rPr lang="pt-BR" sz="1450" i="1" dirty="0"/>
              <a:t>Cachorro</a:t>
            </a:r>
            <a:r>
              <a:rPr lang="pt-BR" sz="1450" dirty="0"/>
              <a:t> que herda de </a:t>
            </a:r>
            <a:r>
              <a:rPr lang="pt-BR" sz="1450" i="1" dirty="0"/>
              <a:t>Animal</a:t>
            </a:r>
            <a:r>
              <a:rPr lang="pt-BR" sz="1450" dirty="0"/>
              <a:t> e adiciona um método </a:t>
            </a:r>
            <a:r>
              <a:rPr lang="pt-BR" sz="1450" i="1" dirty="0" err="1"/>
              <a:t>abanarRabo</a:t>
            </a:r>
            <a:r>
              <a:rPr lang="pt-BR" sz="1450" i="1" dirty="0"/>
              <a:t>()</a:t>
            </a:r>
            <a:r>
              <a:rPr lang="pt-BR" sz="1450" dirty="0"/>
              <a:t>.</a:t>
            </a:r>
          </a:p>
          <a:p>
            <a:pPr marL="186262" indent="0">
              <a:buNone/>
            </a:pPr>
            <a:endParaRPr lang="pt-BR" sz="145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C1F2D5-4882-F961-5D06-F2B9DFABB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94" y="1621000"/>
            <a:ext cx="5525271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82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8CE2-7AFB-821A-BC57-11478A85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AC8-EAF9-CABF-8CF9-F12E7364C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514525" cy="3751600"/>
          </a:xfrm>
        </p:spPr>
        <p:txBody>
          <a:bodyPr/>
          <a:lstStyle/>
          <a:p>
            <a:r>
              <a:rPr lang="pt-BR" sz="1450" dirty="0"/>
              <a:t>A linguagem C++ também suporta </a:t>
            </a:r>
            <a:r>
              <a:rPr lang="pt-BR" sz="1450" dirty="0">
                <a:solidFill>
                  <a:srgbClr val="00B0F0"/>
                </a:solidFill>
              </a:rPr>
              <a:t>herança múltipla</a:t>
            </a:r>
            <a:r>
              <a:rPr lang="pt-BR" sz="1450" dirty="0"/>
              <a:t>, onde uma classe pode herdar de múltiplas classes base. No entanto, o uso de herança múltipla deve ser feito com cautela, pois pode levar a problemas de ambiguidade.</a:t>
            </a:r>
          </a:p>
          <a:p>
            <a:pPr marL="186262" indent="0">
              <a:buNone/>
            </a:pPr>
            <a:endParaRPr lang="pt-BR" sz="1450" dirty="0"/>
          </a:p>
          <a:p>
            <a:r>
              <a:rPr lang="pt-BR" sz="1450" dirty="0"/>
              <a:t>Nesse exemplo, temos duas classes base: </a:t>
            </a:r>
            <a:r>
              <a:rPr lang="pt-BR" sz="1450" i="1" dirty="0"/>
              <a:t>Animal</a:t>
            </a:r>
            <a:r>
              <a:rPr lang="pt-BR" sz="1450" dirty="0"/>
              <a:t> e </a:t>
            </a:r>
            <a:r>
              <a:rPr lang="pt-BR" sz="1450" i="1" dirty="0"/>
              <a:t>Voador</a:t>
            </a:r>
            <a:r>
              <a:rPr lang="pt-BR" sz="1450" dirty="0"/>
              <a:t>. Em seguida, temos uma classe </a:t>
            </a:r>
            <a:r>
              <a:rPr lang="pt-BR" sz="1450" i="1" dirty="0"/>
              <a:t>Pato</a:t>
            </a:r>
            <a:r>
              <a:rPr lang="pt-BR" sz="1450" dirty="0"/>
              <a:t> que herda de ambas as classes base. A classe </a:t>
            </a:r>
            <a:r>
              <a:rPr lang="pt-BR" sz="1450" i="1" dirty="0"/>
              <a:t>Pato</a:t>
            </a:r>
            <a:r>
              <a:rPr lang="pt-BR" sz="1450" dirty="0"/>
              <a:t> tem acesso aos métodos </a:t>
            </a:r>
            <a:r>
              <a:rPr lang="pt-BR" sz="1450" i="1" dirty="0" err="1"/>
              <a:t>emitirSom</a:t>
            </a:r>
            <a:r>
              <a:rPr lang="pt-BR" sz="1450" i="1" dirty="0"/>
              <a:t>()</a:t>
            </a:r>
            <a:r>
              <a:rPr lang="pt-BR" sz="1450" dirty="0"/>
              <a:t> da classe </a:t>
            </a:r>
            <a:r>
              <a:rPr lang="pt-BR" sz="1450" i="1" dirty="0"/>
              <a:t>Animal</a:t>
            </a:r>
            <a:r>
              <a:rPr lang="pt-BR" sz="1450" dirty="0"/>
              <a:t> e </a:t>
            </a:r>
            <a:r>
              <a:rPr lang="pt-BR" sz="1450" i="1" dirty="0"/>
              <a:t>voar() </a:t>
            </a:r>
            <a:r>
              <a:rPr lang="pt-BR" sz="1450" dirty="0"/>
              <a:t>da classe </a:t>
            </a:r>
            <a:r>
              <a:rPr lang="pt-BR" sz="1450" i="1" dirty="0"/>
              <a:t>Voador</a:t>
            </a:r>
            <a:r>
              <a:rPr lang="pt-BR" sz="1450" dirty="0"/>
              <a:t>, além de ter seu próprio método </a:t>
            </a:r>
            <a:r>
              <a:rPr lang="pt-BR" sz="1450" i="1" dirty="0"/>
              <a:t>nadar()</a:t>
            </a:r>
            <a:r>
              <a:rPr lang="pt-BR" sz="1450" dirty="0"/>
              <a:t>.</a:t>
            </a:r>
          </a:p>
          <a:p>
            <a:pPr marL="186262" indent="0">
              <a:buNone/>
            </a:pPr>
            <a:endParaRPr lang="pt-BR" sz="145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CD5D78-6BCA-6884-A29D-4F3B8B62A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1" y="1620999"/>
            <a:ext cx="5571129" cy="494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07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BD3A7-F279-5291-448A-0BD7A0E6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2F2081-99B2-8AD3-5EAE-3928F0E17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linguagem C++ suporta polimorfismo, tanto </a:t>
            </a:r>
            <a:r>
              <a:rPr lang="pt-BR" dirty="0">
                <a:solidFill>
                  <a:srgbClr val="00B0F0"/>
                </a:solidFill>
              </a:rPr>
              <a:t>polimorfismo de sobrecarga </a:t>
            </a:r>
            <a:r>
              <a:rPr lang="pt-BR" dirty="0"/>
              <a:t>quanto </a:t>
            </a:r>
            <a:r>
              <a:rPr lang="pt-BR" dirty="0">
                <a:solidFill>
                  <a:srgbClr val="00B0F0"/>
                </a:solidFill>
              </a:rPr>
              <a:t>polimorfismo de herança</a:t>
            </a:r>
            <a:r>
              <a:rPr lang="pt-BR" dirty="0"/>
              <a:t>. O polimorfismo permite que objetos de diferentes classes sejam tratados de maneira uniforme, permitindo a substituição de implementações específicas de métodos em tempo de execução.</a:t>
            </a:r>
          </a:p>
          <a:p>
            <a:endParaRPr lang="pt-BR" dirty="0"/>
          </a:p>
          <a:p>
            <a:r>
              <a:rPr lang="pt-BR" dirty="0"/>
              <a:t>Vamos apresentar dois exemplos de polimorfismo : Polimorfismo de sobrecarga e Polimorfismo de Herança (Polimorfismo de Substituição).</a:t>
            </a:r>
          </a:p>
        </p:txBody>
      </p:sp>
    </p:spTree>
    <p:extLst>
      <p:ext uri="{BB962C8B-B14F-4D97-AF65-F5344CB8AC3E}">
        <p14:creationId xmlns:p14="http://schemas.microsoft.com/office/powerpoint/2010/main" val="1081296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BD3A7-F279-5291-448A-0BD7A0E6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2F2081-99B2-8AD3-5EAE-3928F0E17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891" y="1620999"/>
            <a:ext cx="4453247" cy="4482917"/>
          </a:xfrm>
        </p:spPr>
        <p:txBody>
          <a:bodyPr/>
          <a:lstStyle/>
          <a:p>
            <a:pPr marL="186262" indent="0">
              <a:buNone/>
            </a:pPr>
            <a:endParaRPr lang="pt-BR" dirty="0"/>
          </a:p>
          <a:p>
            <a:r>
              <a:rPr lang="pt-BR" dirty="0"/>
              <a:t>Nesse exemplo, a classe </a:t>
            </a:r>
            <a:r>
              <a:rPr lang="pt-BR" i="1" dirty="0"/>
              <a:t>Calculadora</a:t>
            </a:r>
            <a:r>
              <a:rPr lang="pt-BR" dirty="0"/>
              <a:t> possui dois métodos </a:t>
            </a:r>
            <a:r>
              <a:rPr lang="pt-BR" i="1" dirty="0"/>
              <a:t>somar()</a:t>
            </a:r>
            <a:r>
              <a:rPr lang="pt-BR" dirty="0"/>
              <a:t> com assinaturas diferentes, um para inteiros e outro para </a:t>
            </a:r>
            <a:r>
              <a:rPr lang="pt-BR" dirty="0" err="1"/>
              <a:t>floats</a:t>
            </a:r>
            <a:r>
              <a:rPr lang="pt-BR" dirty="0"/>
              <a:t>. Dependendo do tipo dos argumentos passados durante a chamada, o compilador seleciona automaticamente a versão apropriada do método </a:t>
            </a:r>
            <a:r>
              <a:rPr lang="pt-BR" i="1" dirty="0"/>
              <a:t>somar()</a:t>
            </a:r>
            <a:r>
              <a:rPr lang="pt-BR" dirty="0"/>
              <a:t>. Isso é conhecido como polimorfismo de sobrecarga.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62A091-507B-E130-69E2-DED122509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65" y="1620999"/>
            <a:ext cx="6895484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6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BD3A7-F279-5291-448A-0BD7A0E6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2F2081-99B2-8AD3-5EAE-3928F0E17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999" y="1620999"/>
            <a:ext cx="4823283" cy="4482917"/>
          </a:xfrm>
        </p:spPr>
        <p:txBody>
          <a:bodyPr/>
          <a:lstStyle/>
          <a:p>
            <a:pPr marL="186262" indent="0">
              <a:buNone/>
            </a:pPr>
            <a:endParaRPr lang="pt-BR" sz="1450" dirty="0"/>
          </a:p>
          <a:p>
            <a:r>
              <a:rPr lang="pt-BR" sz="1450" dirty="0"/>
              <a:t>Nesse exemplo, temos uma classe base </a:t>
            </a:r>
            <a:r>
              <a:rPr lang="pt-BR" sz="1450" i="1" dirty="0"/>
              <a:t>Animal</a:t>
            </a:r>
            <a:r>
              <a:rPr lang="pt-BR" sz="1450" dirty="0"/>
              <a:t> com um método </a:t>
            </a:r>
            <a:r>
              <a:rPr lang="pt-BR" sz="1450" i="1" dirty="0" err="1"/>
              <a:t>emitirSom</a:t>
            </a:r>
            <a:r>
              <a:rPr lang="pt-BR" sz="1450" i="1" dirty="0"/>
              <a:t>()</a:t>
            </a:r>
            <a:r>
              <a:rPr lang="pt-BR" sz="1450" dirty="0"/>
              <a:t>. Em seguida, temos classes derivadas </a:t>
            </a:r>
            <a:r>
              <a:rPr lang="pt-BR" sz="1450" i="1" dirty="0"/>
              <a:t>Cachorro</a:t>
            </a:r>
            <a:r>
              <a:rPr lang="pt-BR" sz="1450" dirty="0"/>
              <a:t> e </a:t>
            </a:r>
            <a:r>
              <a:rPr lang="pt-BR" sz="1450" i="1" dirty="0"/>
              <a:t>Gato</a:t>
            </a:r>
            <a:r>
              <a:rPr lang="pt-BR" sz="1450" dirty="0"/>
              <a:t>, que substituem a implementação do método </a:t>
            </a:r>
            <a:r>
              <a:rPr lang="pt-BR" sz="1450" i="1" dirty="0" err="1"/>
              <a:t>emitirSom</a:t>
            </a:r>
            <a:r>
              <a:rPr lang="pt-BR" sz="1450" i="1" dirty="0"/>
              <a:t>() </a:t>
            </a:r>
            <a:r>
              <a:rPr lang="pt-BR" sz="1450" dirty="0"/>
              <a:t>para cada animal específico.</a:t>
            </a:r>
          </a:p>
          <a:p>
            <a:endParaRPr lang="pt-BR" sz="1450" dirty="0"/>
          </a:p>
          <a:p>
            <a:r>
              <a:rPr lang="pt-BR" sz="1450" dirty="0"/>
              <a:t>No </a:t>
            </a:r>
            <a:r>
              <a:rPr lang="pt-BR" sz="1450" i="1" dirty="0" err="1"/>
              <a:t>main</a:t>
            </a:r>
            <a:r>
              <a:rPr lang="pt-BR" sz="1450" i="1" dirty="0"/>
              <a:t>()</a:t>
            </a:r>
            <a:r>
              <a:rPr lang="pt-BR" sz="1450" dirty="0"/>
              <a:t>, criamos ponteiros de tipo </a:t>
            </a:r>
            <a:r>
              <a:rPr lang="pt-BR" sz="1450" i="1" dirty="0"/>
              <a:t>Animal</a:t>
            </a:r>
            <a:r>
              <a:rPr lang="pt-BR" sz="1450" dirty="0"/>
              <a:t> apontando para objetos de tipo </a:t>
            </a:r>
            <a:r>
              <a:rPr lang="pt-BR" sz="1450" i="1" dirty="0"/>
              <a:t>Cachorro</a:t>
            </a:r>
            <a:r>
              <a:rPr lang="pt-BR" sz="1450" dirty="0"/>
              <a:t> e </a:t>
            </a:r>
            <a:r>
              <a:rPr lang="pt-BR" sz="1450" i="1" dirty="0"/>
              <a:t>Gato</a:t>
            </a:r>
            <a:r>
              <a:rPr lang="pt-BR" sz="1450" dirty="0"/>
              <a:t>. Quando chamamos o método </a:t>
            </a:r>
            <a:r>
              <a:rPr lang="pt-BR" sz="1450" i="1" dirty="0" err="1"/>
              <a:t>emitirSom</a:t>
            </a:r>
            <a:r>
              <a:rPr lang="pt-BR" sz="1450" i="1" dirty="0"/>
              <a:t>() </a:t>
            </a:r>
            <a:r>
              <a:rPr lang="pt-BR" sz="1450" dirty="0"/>
              <a:t>através dos ponteiros, o compilador seleciona automaticamente a versão correta do método, com base no tipo real do objeto apontado. Isso é conhecido como polimorfismo de herança ou polimorfismo de substituição.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B94306A-6A4D-EC49-6371-101E2E2B7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20" y="1620998"/>
            <a:ext cx="5268060" cy="507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5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AC99B-C019-E4FD-F3E3-BA576E46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SISTEMA DE IMPLEMENTAÇÃO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AA0E2F-A894-32A3-B5EA-C5CA2A185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C++ é uma linguagem </a:t>
            </a:r>
            <a:r>
              <a:rPr lang="pt-BR" dirty="0">
                <a:solidFill>
                  <a:srgbClr val="00B0F0"/>
                </a:solidFill>
              </a:rPr>
              <a:t>compilada</a:t>
            </a:r>
            <a:r>
              <a:rPr lang="pt-BR" dirty="0"/>
              <a:t>, o que significa que o código fonte escrito em C++ deve ser compilado para código de máquina antes de ser executado. O processo de compilação converte o código C++ em um formato executável que pode ser diretamente executado no computador.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2772BB-E801-8351-E58B-702D3380F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36" y="2885704"/>
            <a:ext cx="10033948" cy="355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16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0A418-B842-5D00-9EEB-E8F19426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TRATAMENTO DE EXCEÇÕES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14832E-1C8D-4681-6E9B-2C4F73B9C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C++ possui suporte a tratamento de exceções. O tratamento de exceções em C++ é realizado através dos blocos </a:t>
            </a:r>
            <a:r>
              <a:rPr lang="pt-BR" i="1" dirty="0" err="1"/>
              <a:t>try</a:t>
            </a:r>
            <a:r>
              <a:rPr lang="pt-BR" dirty="0"/>
              <a:t>, </a:t>
            </a:r>
            <a:r>
              <a:rPr lang="pt-BR" i="1" dirty="0"/>
              <a:t>catch</a:t>
            </a:r>
            <a:r>
              <a:rPr lang="pt-BR" dirty="0"/>
              <a:t> e </a:t>
            </a:r>
            <a:r>
              <a:rPr lang="pt-BR" i="1" dirty="0" err="1"/>
              <a:t>throw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Quando ocorre uma exceção, o programa pode "lançá-la" usando a palavra-chave </a:t>
            </a:r>
            <a:r>
              <a:rPr lang="pt-BR" i="1" dirty="0" err="1"/>
              <a:t>throw</a:t>
            </a:r>
            <a:r>
              <a:rPr lang="pt-BR" dirty="0"/>
              <a:t>, e em seguida, pode ser "capturada" e tratada usando o bloco </a:t>
            </a:r>
            <a:r>
              <a:rPr lang="pt-BR" i="1" dirty="0" err="1"/>
              <a:t>try</a:t>
            </a:r>
            <a:r>
              <a:rPr lang="pt-BR" i="1" dirty="0"/>
              <a:t>-catch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O tratamento de exceções em C++ permite que erros sejam capturados, tratados e reportados de maneira adequada, tornando o código mais robusto e seguro.</a:t>
            </a:r>
          </a:p>
        </p:txBody>
      </p:sp>
    </p:spTree>
    <p:extLst>
      <p:ext uri="{BB962C8B-B14F-4D97-AF65-F5344CB8AC3E}">
        <p14:creationId xmlns:p14="http://schemas.microsoft.com/office/powerpoint/2010/main" val="267107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0A418-B842-5D00-9EEB-E8F19426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TRATAMENTO DE EXCEÇÕES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14832E-1C8D-4681-6E9B-2C4F73B9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3920758" cy="3751600"/>
          </a:xfrm>
        </p:spPr>
        <p:txBody>
          <a:bodyPr/>
          <a:lstStyle/>
          <a:p>
            <a:r>
              <a:rPr lang="pt-BR" dirty="0"/>
              <a:t>Tratando uma exceção de divisão por zero:</a:t>
            </a:r>
          </a:p>
          <a:p>
            <a:endParaRPr lang="pt-BR" dirty="0"/>
          </a:p>
          <a:p>
            <a:r>
              <a:rPr lang="pt-BR" dirty="0"/>
              <a:t>Nesse exemplo, a função </a:t>
            </a:r>
            <a:r>
              <a:rPr lang="pt-BR" i="1" dirty="0"/>
              <a:t>divide() </a:t>
            </a:r>
            <a:r>
              <a:rPr lang="pt-BR" dirty="0"/>
              <a:t>verifica se o divisor é zero. Se for, ela lança uma exceção com uma mensagem de erro. No bloco </a:t>
            </a:r>
            <a:r>
              <a:rPr lang="pt-BR" i="1" dirty="0" err="1"/>
              <a:t>try</a:t>
            </a:r>
            <a:r>
              <a:rPr lang="pt-BR" dirty="0"/>
              <a:t>, chamamos a função </a:t>
            </a:r>
            <a:r>
              <a:rPr lang="pt-BR" i="1" dirty="0"/>
              <a:t>divide()</a:t>
            </a:r>
            <a:r>
              <a:rPr lang="pt-BR" dirty="0"/>
              <a:t> passando os argumentos 10 e 0. No bloco </a:t>
            </a:r>
            <a:r>
              <a:rPr lang="pt-BR" i="1" dirty="0"/>
              <a:t>catch</a:t>
            </a:r>
            <a:r>
              <a:rPr lang="pt-BR" dirty="0"/>
              <a:t>, a exceção é capturada e a mensagem de erro é exibida.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87D0D2-BC4C-AF95-CC34-6CAF35909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164" y="1834254"/>
            <a:ext cx="5992061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75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0A418-B842-5D00-9EEB-E8F19426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TRATAMENTO DE EXCEÇÕES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14832E-1C8D-4681-6E9B-2C4F73B9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3920758" cy="3751600"/>
          </a:xfrm>
        </p:spPr>
        <p:txBody>
          <a:bodyPr/>
          <a:lstStyle/>
          <a:p>
            <a:r>
              <a:rPr lang="pt-BR" sz="1450" dirty="0"/>
              <a:t>Além de exceções de tipos de dados básicos, C++ permite a criação de </a:t>
            </a:r>
            <a:r>
              <a:rPr lang="pt-BR" sz="1450" dirty="0">
                <a:solidFill>
                  <a:srgbClr val="00B0F0"/>
                </a:solidFill>
              </a:rPr>
              <a:t>exceções personalizadas </a:t>
            </a:r>
            <a:r>
              <a:rPr lang="pt-BR" sz="1450" dirty="0"/>
              <a:t>por meio de classes. É possível criar uma hierarquia de classes de exceção, onde cada classe representa um tipo específico de erro.</a:t>
            </a:r>
          </a:p>
          <a:p>
            <a:endParaRPr lang="pt-BR" sz="1450" dirty="0"/>
          </a:p>
          <a:p>
            <a:r>
              <a:rPr lang="pt-BR" sz="1450" dirty="0"/>
              <a:t>Nesse exemplo, criamos uma classe </a:t>
            </a:r>
            <a:r>
              <a:rPr lang="pt-BR" sz="1450" i="1" dirty="0" err="1"/>
              <a:t>MinhaExcecao</a:t>
            </a:r>
            <a:r>
              <a:rPr lang="pt-BR" sz="1450" dirty="0"/>
              <a:t> que herda da classe </a:t>
            </a:r>
            <a:r>
              <a:rPr lang="pt-BR" sz="1450" i="1" dirty="0" err="1"/>
              <a:t>std</a:t>
            </a:r>
            <a:r>
              <a:rPr lang="pt-BR" sz="1450" i="1" dirty="0"/>
              <a:t>::</a:t>
            </a:r>
            <a:r>
              <a:rPr lang="pt-BR" sz="1450" i="1" dirty="0" err="1"/>
              <a:t>exception</a:t>
            </a:r>
            <a:r>
              <a:rPr lang="pt-BR" sz="1450" dirty="0"/>
              <a:t>. A classe </a:t>
            </a:r>
            <a:r>
              <a:rPr lang="pt-BR" sz="1450" i="1" dirty="0" err="1"/>
              <a:t>MinhaExcecao</a:t>
            </a:r>
            <a:r>
              <a:rPr lang="pt-BR" sz="1450" dirty="0"/>
              <a:t> sobrescreve o método </a:t>
            </a:r>
            <a:r>
              <a:rPr lang="pt-BR" sz="1450" i="1" dirty="0" err="1"/>
              <a:t>what</a:t>
            </a:r>
            <a:r>
              <a:rPr lang="pt-BR" sz="1450" i="1" dirty="0"/>
              <a:t>()</a:t>
            </a:r>
            <a:r>
              <a:rPr lang="pt-BR" sz="1450" dirty="0"/>
              <a:t>, que retorna uma mensagem de erro personalizada.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5702CB-75AF-CFB5-35D4-695F45068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53" y="1721922"/>
            <a:ext cx="6287235" cy="49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6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0A8E9-3D24-AC3E-9F01-56DDC07D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SINTAXE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CCAD9C-36AE-628D-E1E6-DC95DF066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0999"/>
            <a:ext cx="5464551" cy="5041057"/>
          </a:xfrm>
        </p:spPr>
        <p:txBody>
          <a:bodyPr/>
          <a:lstStyle/>
          <a:p>
            <a:r>
              <a:rPr lang="pt-BR" dirty="0"/>
              <a:t>A sintaxe da linguagem C++ segue uma estrutura semelhante à linguagem C, com algumas adições e modificações para suportar recursos de programação orientada a objetos. A sintaxe é baseada em blocos delimitados por chaves {} e os pontos e vírgulas (;) são usados para separar instruções. A linguagem é </a:t>
            </a:r>
            <a:r>
              <a:rPr lang="pt-BR" dirty="0">
                <a:solidFill>
                  <a:srgbClr val="00B0F0"/>
                </a:solidFill>
              </a:rPr>
              <a:t>case-</a:t>
            </a:r>
            <a:r>
              <a:rPr lang="pt-BR" dirty="0" err="1">
                <a:solidFill>
                  <a:srgbClr val="00B0F0"/>
                </a:solidFill>
              </a:rPr>
              <a:t>sensitive</a:t>
            </a:r>
            <a:r>
              <a:rPr lang="pt-BR" dirty="0"/>
              <a:t>, ou seja, diferencia letras maiúsculas de minúsculas.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28532E-6C2F-0198-146D-7DE7D8996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93" y="2311485"/>
            <a:ext cx="5334744" cy="29017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240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910E9-EDEE-12BB-A412-D55CF5D8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DECLARAÇÃO E ATRIBUIÇÃO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B367B5-647C-90E9-C518-50EE3CB9A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declaração e atribuição de valores para uma variável em C++ seguem a seguinte sintaxe: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pPr marL="186262" indent="0">
              <a:buNone/>
            </a:pPr>
            <a:endParaRPr lang="pt-BR" dirty="0"/>
          </a:p>
          <a:p>
            <a:pPr marL="186262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B0C24D-6F66-FFC1-AE65-E68ACA9CF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44" y="2445175"/>
            <a:ext cx="2600688" cy="4001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E7CF64E-14DC-3248-9AC7-933551055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44" y="3565939"/>
            <a:ext cx="145752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4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ABE40-69FC-4958-FF91-884A425B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ESTRUTURAS CONDICIONAIS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E28F67-A8D5-4AE3-B151-42F74A47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0624" y="1621000"/>
            <a:ext cx="3825756" cy="4815426"/>
          </a:xfrm>
        </p:spPr>
        <p:txBody>
          <a:bodyPr/>
          <a:lstStyle/>
          <a:p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else</a:t>
            </a:r>
            <a:endParaRPr lang="pt-BR" dirty="0"/>
          </a:p>
          <a:p>
            <a:pPr marL="186262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FF3555-32C6-922D-53D8-6817DB13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304" y="1620169"/>
            <a:ext cx="4056738" cy="481625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4556750-0E72-3A77-E28A-1FD284CB2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5" y="2471147"/>
            <a:ext cx="3407845" cy="28964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27962E4-6561-FAC4-8589-8CD4FAA1E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621" y="2007608"/>
            <a:ext cx="2765528" cy="44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3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EA93B-81D1-3E85-F365-B2B79ECE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ESTRUTURAS DE REPETIÇÃO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128311-9D06-319F-DD29-62A2C515C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998" y="1620999"/>
            <a:ext cx="10271999" cy="4839177"/>
          </a:xfrm>
        </p:spPr>
        <p:txBody>
          <a:bodyPr/>
          <a:lstStyle/>
          <a:p>
            <a:r>
              <a:rPr lang="pt-BR" dirty="0" err="1"/>
              <a:t>While</a:t>
            </a:r>
            <a:r>
              <a:rPr lang="pt-BR" dirty="0"/>
              <a:t>                        Do-</a:t>
            </a:r>
            <a:r>
              <a:rPr lang="pt-BR" dirty="0" err="1"/>
              <a:t>while</a:t>
            </a:r>
            <a:r>
              <a:rPr lang="pt-BR" dirty="0"/>
              <a:t>                              For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40A19C-7DD2-2EA0-11E8-AE938D45C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60" y="2396500"/>
            <a:ext cx="2143580" cy="153423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1674F72-75EB-AA08-5CA5-891CF38D9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916" y="2396500"/>
            <a:ext cx="2362037" cy="151468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A773C56-52CE-DC9C-EF17-F55E8B432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685" y="2396500"/>
            <a:ext cx="2934109" cy="8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5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404D0-EBA6-D698-61F7-0D64577B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FUNÇÕES E PROCEDIMENTOS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162BDE-80D6-F862-AB8A-6C18414C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3873257" cy="4435416"/>
          </a:xfrm>
        </p:spPr>
        <p:txBody>
          <a:bodyPr/>
          <a:lstStyle/>
          <a:p>
            <a:r>
              <a:rPr lang="pt-BR" dirty="0"/>
              <a:t>Para criar uma função precisamos definir seu tipo de retorno, nome e parâmetros. </a:t>
            </a:r>
          </a:p>
          <a:p>
            <a:r>
              <a:rPr lang="pt-BR" dirty="0"/>
              <a:t>Por exemplo, ao lado podemos ver uma função que que retorna a soma de dois números inteiros.</a:t>
            </a:r>
          </a:p>
          <a:p>
            <a:r>
              <a:rPr lang="pt-BR" dirty="0"/>
              <a:t>Para criar um procedimento que não retorna um valor (tipo de retorno </a:t>
            </a:r>
            <a:r>
              <a:rPr lang="pt-BR" i="1" dirty="0" err="1"/>
              <a:t>void</a:t>
            </a:r>
            <a:r>
              <a:rPr lang="pt-BR" dirty="0"/>
              <a:t>), podemos omitir a parte do </a:t>
            </a:r>
            <a:r>
              <a:rPr lang="pt-BR" i="1" dirty="0" err="1"/>
              <a:t>return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7FA71E-FA8D-F048-185D-65E38B780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1000"/>
            <a:ext cx="2861580" cy="148014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9448516-6D53-042B-852E-C480688FC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428999"/>
            <a:ext cx="2861580" cy="148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80273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Java Programming for High School by Slidesgo</Template>
  <TotalTime>368</TotalTime>
  <Words>2406</Words>
  <Application>Microsoft Office PowerPoint</Application>
  <PresentationFormat>Widescreen</PresentationFormat>
  <Paragraphs>147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42</vt:i4>
      </vt:variant>
    </vt:vector>
  </HeadingPairs>
  <TitlesOfParts>
    <vt:vector size="53" baseType="lpstr">
      <vt:lpstr>Arial</vt:lpstr>
      <vt:lpstr>Bebas Neue</vt:lpstr>
      <vt:lpstr>Fira Code</vt:lpstr>
      <vt:lpstr>Nunito Light</vt:lpstr>
      <vt:lpstr>Proxima Nova</vt:lpstr>
      <vt:lpstr>PT Sans</vt:lpstr>
      <vt:lpstr>Söhne</vt:lpstr>
      <vt:lpstr>Source Code Pro</vt:lpstr>
      <vt:lpstr>Source Code Pro Medium</vt:lpstr>
      <vt:lpstr>Introduction to Java Programming for High School by Slidesgo</vt:lpstr>
      <vt:lpstr>Slidesgo Final Pages</vt:lpstr>
      <vt:lpstr>C++</vt:lpstr>
      <vt:lpstr>HISTÓRIA</vt:lpstr>
      <vt:lpstr>PARADIGMA</vt:lpstr>
      <vt:lpstr>SISTEMA DE IMPLEMENTAÇÃO</vt:lpstr>
      <vt:lpstr>SINTAXE</vt:lpstr>
      <vt:lpstr>DECLARAÇÃO E ATRIBUIÇÃO</vt:lpstr>
      <vt:lpstr>ESTRUTURAS CONDICIONAIS</vt:lpstr>
      <vt:lpstr>ESTRUTURAS DE REPETIÇÃO</vt:lpstr>
      <vt:lpstr>FUNÇÕES E PROCEDIMENTOS</vt:lpstr>
      <vt:lpstr>TIPOS</vt:lpstr>
      <vt:lpstr>VINCULAÇÃO ESTÁTICA</vt:lpstr>
      <vt:lpstr>VINCULAÇÃO DINÂMICA</vt:lpstr>
      <vt:lpstr>DADOS PRIMITIVOS</vt:lpstr>
      <vt:lpstr>DADOS PRIMITIVOS</vt:lpstr>
      <vt:lpstr>DADOS COMPOSTOS</vt:lpstr>
      <vt:lpstr>DADOS COMPOSTOS</vt:lpstr>
      <vt:lpstr>STRINGS</vt:lpstr>
      <vt:lpstr>STRINGS</vt:lpstr>
      <vt:lpstr>STRINGS</vt:lpstr>
      <vt:lpstr>VARIÁVEIS</vt:lpstr>
      <vt:lpstr>VARIÁVEIS</vt:lpstr>
      <vt:lpstr>ESCOPO</vt:lpstr>
      <vt:lpstr>MEMÓRIA</vt:lpstr>
      <vt:lpstr>MEMÓRIA</vt:lpstr>
      <vt:lpstr>MEMÓRIA</vt:lpstr>
      <vt:lpstr>MEMÓRIA</vt:lpstr>
      <vt:lpstr>RECURSIVIDADE</vt:lpstr>
      <vt:lpstr>PONTEIROS</vt:lpstr>
      <vt:lpstr>Declaração de ponteiros</vt:lpstr>
      <vt:lpstr>PONTEIRO E VARIÁVEL DE REFERÊNCIA</vt:lpstr>
      <vt:lpstr>PONTEIRO E VARIÁVEL DE REFERÊNCIA</vt:lpstr>
      <vt:lpstr>ORIENTAÇÃO À OBJETOS</vt:lpstr>
      <vt:lpstr>ORIENTAÇÃO À OBJETOS</vt:lpstr>
      <vt:lpstr>ORIENTAÇÃO À OBJETOS</vt:lpstr>
      <vt:lpstr>ORIENTAÇÃO À OBJETOS</vt:lpstr>
      <vt:lpstr>ORIENTAÇÃO À OBJETOS</vt:lpstr>
      <vt:lpstr>ORIENTAÇÃO À OBJETOS</vt:lpstr>
      <vt:lpstr>ORIENTAÇÃO À OBJETOS</vt:lpstr>
      <vt:lpstr>ORIENTAÇÃO À OBJETOS</vt:lpstr>
      <vt:lpstr>TRATAMENTO DE EXCEÇÕES</vt:lpstr>
      <vt:lpstr>TRATAMENTO DE EXCEÇÕES</vt:lpstr>
      <vt:lpstr>TRATAMENTO DE EXCEÇÕES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NOME_LINGUAGEM</dc:title>
  <dc:creator>cicero</dc:creator>
  <cp:lastModifiedBy>cicero</cp:lastModifiedBy>
  <cp:revision>34</cp:revision>
  <dcterms:created xsi:type="dcterms:W3CDTF">2023-05-29T21:23:37Z</dcterms:created>
  <dcterms:modified xsi:type="dcterms:W3CDTF">2023-06-05T15:32:52Z</dcterms:modified>
</cp:coreProperties>
</file>