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61" r:id="rId23"/>
    <p:sldId id="26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50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995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5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32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478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249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85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29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97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66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330267" y="279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4697316" y="367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8068311" y="43234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960000" y="191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4389396" y="279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7822725" y="34434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0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6612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9323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859867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5153000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859867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5153000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8446132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8446132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484069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4777200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8070331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484069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4777200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8070331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432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42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40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6052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07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3240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86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905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37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5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71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2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745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A56B-D24E-4477-CD1A-61AE7E702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C3FEA-0767-6EA7-8FC5-5F57536B4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333" y="4396866"/>
            <a:ext cx="7730000" cy="1517046"/>
          </a:xfrm>
        </p:spPr>
        <p:txBody>
          <a:bodyPr/>
          <a:lstStyle/>
          <a:p>
            <a:r>
              <a:rPr lang="pt-BR" dirty="0"/>
              <a:t>EQUIPE: </a:t>
            </a:r>
          </a:p>
          <a:p>
            <a:r>
              <a:rPr lang="pt-BR" dirty="0"/>
              <a:t>CICERO IGOR ALVES TORQUATO DOS SANTOS </a:t>
            </a:r>
          </a:p>
          <a:p>
            <a:r>
              <a:rPr lang="pt-BR" dirty="0"/>
              <a:t>ERICK DE BRITO SOUSA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6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674E-1345-6633-FBDF-BEEA458C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E4595-4978-AF3D-B4FC-B8D89340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vinculação de tipos em C++ pode ser estática ou dinâmica, dependendo do contexto. Em geral, a vinculação de tipos em C++ é estática, o que significa que as declarações de tipos devem ser explícitas. Isso significa que é necessário declarar explicitamente o tipo de uma variável ao ser criada e também especificar o tipo de retorno de uma função.</a:t>
            </a:r>
          </a:p>
          <a:p>
            <a:endParaRPr lang="pt-BR" dirty="0"/>
          </a:p>
          <a:p>
            <a:r>
              <a:rPr lang="pt-BR" dirty="0"/>
              <a:t>C++ é uma linguagem fortemente </a:t>
            </a:r>
            <a:r>
              <a:rPr lang="pt-BR" dirty="0" err="1"/>
              <a:t>tipada</a:t>
            </a:r>
            <a:r>
              <a:rPr lang="pt-BR" dirty="0"/>
              <a:t>, o que significa que a verificação de tipos ocorre de forma estática. Isso significa que os tipos são verificados em tempo de compilação e quaisquer inconsistências de tipos serão identificadas antes da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3514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7626-A547-186D-D955-E71869F7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ESTÁTICA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AE26C-70C7-A698-5C8B-9CED7F5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0999"/>
            <a:ext cx="4775782" cy="4767925"/>
          </a:xfrm>
        </p:spPr>
        <p:txBody>
          <a:bodyPr/>
          <a:lstStyle/>
          <a:p>
            <a:r>
              <a:rPr lang="pt-BR" dirty="0"/>
              <a:t>Nesse exemplo, a variável numero é do tipo </a:t>
            </a:r>
            <a:r>
              <a:rPr lang="pt-BR" dirty="0" err="1"/>
              <a:t>int</a:t>
            </a:r>
            <a:r>
              <a:rPr lang="pt-BR" dirty="0"/>
              <a:t> e a variável resultado é do tipo </a:t>
            </a:r>
            <a:r>
              <a:rPr lang="pt-BR" dirty="0" err="1"/>
              <a:t>double</a:t>
            </a:r>
            <a:r>
              <a:rPr lang="pt-BR" dirty="0"/>
              <a:t>. Durante a compilação, o compilador verifica a compatibilidade dos tipos e realiza a conversão implícita do resultado da divisão para o tipo </a:t>
            </a:r>
            <a:r>
              <a:rPr lang="pt-BR" dirty="0" err="1"/>
              <a:t>double</a:t>
            </a:r>
            <a:r>
              <a:rPr lang="pt-BR" dirty="0"/>
              <a:t>. Essa é uma vinculação de tipos estática, pois ocorre em tempo de compilação.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234D8-1457-6604-9F64-AC801951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51" y="2683822"/>
            <a:ext cx="3503221" cy="11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2088-2E7E-40CE-33AD-9837EF68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DINÂMICA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7DB03-0A3A-5651-BCDA-260486D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808935" cy="4767925"/>
          </a:xfrm>
        </p:spPr>
        <p:txBody>
          <a:bodyPr/>
          <a:lstStyle/>
          <a:p>
            <a:r>
              <a:rPr lang="pt-BR" dirty="0"/>
              <a:t>Nesse exemplo, um ponteiro </a:t>
            </a:r>
            <a:r>
              <a:rPr lang="pt-BR" dirty="0" err="1"/>
              <a:t>ponteiroInteiro</a:t>
            </a:r>
            <a:r>
              <a:rPr lang="pt-BR" dirty="0"/>
              <a:t> é criado para armazenar um valor inteiro. Em seguida, um ponteiro </a:t>
            </a:r>
            <a:r>
              <a:rPr lang="pt-BR" dirty="0" err="1"/>
              <a:t>ponteiroFloat</a:t>
            </a:r>
            <a:r>
              <a:rPr lang="pt-BR" dirty="0"/>
              <a:t> é criado e usa a operação </a:t>
            </a:r>
            <a:r>
              <a:rPr lang="pt-BR" dirty="0" err="1"/>
              <a:t>reinterpret_cast</a:t>
            </a:r>
            <a:r>
              <a:rPr lang="pt-BR" dirty="0"/>
              <a:t> para realizar uma conversão de tipo dinâmica, reinterpretando o ponteiro </a:t>
            </a:r>
            <a:r>
              <a:rPr lang="pt-BR" dirty="0" err="1"/>
              <a:t>ponteiroInteiro</a:t>
            </a:r>
            <a:r>
              <a:rPr lang="pt-BR" dirty="0"/>
              <a:t> como um ponteiro para </a:t>
            </a:r>
            <a:r>
              <a:rPr lang="pt-BR" dirty="0" err="1"/>
              <a:t>float</a:t>
            </a:r>
            <a:r>
              <a:rPr lang="pt-BR" dirty="0"/>
              <a:t>. Essa é uma vinculação de tipos dinâmica, pois ocorre em tempo de execução através do uso explícito de </a:t>
            </a:r>
            <a:r>
              <a:rPr lang="pt-BR" dirty="0" err="1"/>
              <a:t>reinterpret_cast</a:t>
            </a:r>
            <a:r>
              <a:rPr lang="pt-BR" dirty="0"/>
              <a:t>. No entanto, é importante mencionar que essa prática não é recomendada, pois pode levar a comportamentos indefinidos e problemas de acesso à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A18C1F-5E9F-1A26-186D-2AFC74AD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8" y="2907986"/>
            <a:ext cx="5453801" cy="1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A4C8-55FE-9873-A1EA-FF96541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0242E-B71F-98C7-E5BA-2F677220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725808" cy="4643633"/>
          </a:xfrm>
        </p:spPr>
        <p:txBody>
          <a:bodyPr/>
          <a:lstStyle/>
          <a:p>
            <a:r>
              <a:rPr lang="pt-BR" dirty="0"/>
              <a:t>Alguns dos tipos de dados primitivos em C++ incluem:</a:t>
            </a:r>
          </a:p>
          <a:p>
            <a:r>
              <a:rPr lang="pt-BR" dirty="0" err="1"/>
              <a:t>int</a:t>
            </a:r>
            <a:r>
              <a:rPr lang="pt-BR" dirty="0"/>
              <a:t>: utilizado para representar números inteiros.</a:t>
            </a:r>
          </a:p>
          <a:p>
            <a:r>
              <a:rPr lang="pt-BR" dirty="0" err="1"/>
              <a:t>float</a:t>
            </a:r>
            <a:r>
              <a:rPr lang="pt-BR" dirty="0"/>
              <a:t>: utilizado para representar números de ponto flutuante de precisão simples.</a:t>
            </a:r>
          </a:p>
          <a:p>
            <a:r>
              <a:rPr lang="pt-BR" dirty="0" err="1"/>
              <a:t>double</a:t>
            </a:r>
            <a:r>
              <a:rPr lang="pt-BR" dirty="0"/>
              <a:t>: utilizado para representar números de ponto flutuante de precisão dupla.</a:t>
            </a:r>
          </a:p>
          <a:p>
            <a:r>
              <a:rPr lang="pt-BR" dirty="0"/>
              <a:t>char: utilizado para representar caracteres individuais.</a:t>
            </a:r>
          </a:p>
          <a:p>
            <a:r>
              <a:rPr lang="pt-BR" dirty="0" err="1"/>
              <a:t>bool</a:t>
            </a:r>
            <a:r>
              <a:rPr lang="pt-BR" dirty="0"/>
              <a:t>: utilizado para representar valores booleanos (verdadeiro ou falso).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B053-2C15-3228-6677-61B924FA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6" y="2576946"/>
            <a:ext cx="2956956" cy="23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2C55-0467-A06C-C4D2-8B2DCA6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69EAEA-F129-6D12-5A9F-9C77BC22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6" y="1650670"/>
            <a:ext cx="7395228" cy="4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E0FB-E960-975A-CFEF-CE3E674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B03F8-F206-86E3-F62F-24282A89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88301" cy="4257286"/>
          </a:xfrm>
        </p:spPr>
        <p:txBody>
          <a:bodyPr/>
          <a:lstStyle/>
          <a:p>
            <a:r>
              <a:rPr lang="pt-BR" dirty="0"/>
              <a:t>Alguns exemplos de tipos de dados compostos em C++ incluem:</a:t>
            </a:r>
          </a:p>
          <a:p>
            <a:r>
              <a:rPr lang="pt-BR" dirty="0" err="1"/>
              <a:t>Arrays</a:t>
            </a:r>
            <a:r>
              <a:rPr lang="pt-BR" dirty="0"/>
              <a:t>: coleção de elementos do mesmo tipo.</a:t>
            </a:r>
          </a:p>
          <a:p>
            <a:r>
              <a:rPr lang="pt-BR" dirty="0" err="1"/>
              <a:t>Structs</a:t>
            </a:r>
            <a:r>
              <a:rPr lang="pt-BR" dirty="0"/>
              <a:t>: estruturas que permitem combinar diferentes tipos de dados em uma única entidade.</a:t>
            </a:r>
          </a:p>
          <a:p>
            <a:r>
              <a:rPr lang="pt-BR" dirty="0"/>
              <a:t>Classes: semelhante a </a:t>
            </a:r>
            <a:r>
              <a:rPr lang="pt-BR" dirty="0" err="1"/>
              <a:t>structs</a:t>
            </a:r>
            <a:r>
              <a:rPr lang="pt-BR" dirty="0"/>
              <a:t>, mas com recursos adicionais de programação orientada a objetos, como encapsulamento, herança e polimorfismo.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5A5E2-2A73-0726-2BB6-4CE59A7F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7" y="2036976"/>
            <a:ext cx="4320170" cy="254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E395E-C0BD-8DB4-B1E2-9D224875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7" y="2581156"/>
            <a:ext cx="2816731" cy="2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76C2-48E1-A0B6-5C6F-654C1CB3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767B5-8CFB-5767-EB4D-E0132C19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28281" cy="4399790"/>
          </a:xfrm>
        </p:spPr>
        <p:txBody>
          <a:bodyPr/>
          <a:lstStyle/>
          <a:p>
            <a:r>
              <a:rPr lang="pt-BR" dirty="0"/>
              <a:t>Nesse exemplo, definimos uma classe chamada "Carro" que possui atributos privados de marca, modelo e ano. Também definimos um construtor que permite inicializar esses atributos ao criar um objeto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1D62C-95A4-F05B-18A5-52FE33BB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28" y="1620999"/>
            <a:ext cx="5304239" cy="50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151B-5AF0-4416-7086-4B2ADFA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2BB98-E133-8BCD-7A9C-C2CD3271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64551" cy="3751600"/>
          </a:xfrm>
        </p:spPr>
        <p:txBody>
          <a:bodyPr/>
          <a:lstStyle/>
          <a:p>
            <a:r>
              <a:rPr lang="pt-BR" dirty="0"/>
              <a:t>Em C++, as </a:t>
            </a:r>
            <a:r>
              <a:rPr lang="pt-BR" dirty="0" err="1"/>
              <a:t>strings</a:t>
            </a:r>
            <a:r>
              <a:rPr lang="pt-BR" dirty="0"/>
              <a:t> são tratadas como objetos da classe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string</a:t>
            </a:r>
            <a:r>
              <a:rPr lang="pt-BR" dirty="0"/>
              <a:t> da biblioteca padrão. Essa classe fornece uma ampla gama de funcionalidades para manipulação e processamento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Ao lado temos o exemplo de um programa que mostra a declaração e atribuição de </a:t>
            </a:r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832A87-492F-5617-7D3A-753B25F9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20" y="1771874"/>
            <a:ext cx="5464551" cy="39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986C-AABA-B004-9F80-F325CD2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323CD-FB2C-9ECD-23B6-D7FF6843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949954" cy="3751600"/>
          </a:xfrm>
        </p:spPr>
        <p:txBody>
          <a:bodyPr/>
          <a:lstStyle/>
          <a:p>
            <a:r>
              <a:rPr lang="pt-BR" dirty="0"/>
              <a:t>Exemplo de 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FB523-58EB-6A13-514F-94E35C0D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1747608"/>
            <a:ext cx="5486399" cy="4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CA90-5B19-740D-E124-6AAA636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15275-7CB9-9BC6-8299-F9828EA9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75782" cy="3751600"/>
          </a:xfrm>
        </p:spPr>
        <p:txBody>
          <a:bodyPr/>
          <a:lstStyle/>
          <a:p>
            <a:r>
              <a:rPr lang="pt-BR" dirty="0"/>
              <a:t>Tamanho e acesso aos caracteres da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10275-420F-4434-9DD8-50B4CC86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81299"/>
            <a:ext cx="6298325" cy="4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A15A-F6E3-1F50-98AB-227C4522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FDDB0-E959-41FA-3190-BB3A4AAA1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de programação C++ é uma extensão da linguagem C e foi criada por </a:t>
            </a:r>
            <a:r>
              <a:rPr lang="pt-BR" dirty="0" err="1"/>
              <a:t>Bjarne</a:t>
            </a:r>
            <a:r>
              <a:rPr lang="pt-BR" dirty="0"/>
              <a:t> </a:t>
            </a:r>
            <a:r>
              <a:rPr lang="pt-BR" dirty="0" err="1"/>
              <a:t>Stroustrup</a:t>
            </a:r>
            <a:r>
              <a:rPr lang="pt-BR" dirty="0"/>
              <a:t> em 1983. </a:t>
            </a:r>
            <a:r>
              <a:rPr lang="pt-BR" dirty="0" err="1"/>
              <a:t>Stroustrup</a:t>
            </a:r>
            <a:r>
              <a:rPr lang="pt-BR" dirty="0"/>
              <a:t> desenvolveu o C++ com o objetivo de adicionar recursos de programação orientada a objetos à linguagem C, mantendo a eficiência e a flexibilidade da 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40694-B31E-2712-7B1D-DACC0A55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3042680"/>
            <a:ext cx="5181600" cy="302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1A8DB0-2BD1-576C-B725-0CFA504B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9" y="3194461"/>
            <a:ext cx="2636803" cy="287716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5706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 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11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45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F464-7536-74DE-F1F5-0CCEFC2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E0D34-E277-AE32-7098-ACF676D2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286421" cy="5005431"/>
          </a:xfrm>
        </p:spPr>
        <p:txBody>
          <a:bodyPr/>
          <a:lstStyle/>
          <a:p>
            <a:r>
              <a:rPr lang="pt-BR" dirty="0"/>
              <a:t>O paradigma principal do C++ é a programação orientada a objetos (POO). Isso significa que a linguagem suporta conceitos como encapsulamento, herança e polimorfismo, permitindo que os desenvolvedores criem estruturas de dados complexas e organizem seu código de forma modular. No entanto, o C++ também suporta programação procedural, onde é possível escrever código sem a utilização de objetos.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49BF44A-2714-9742-CBEF-0EB6A063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205" y="2030680"/>
            <a:ext cx="3287795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C99B-C019-E4FD-F3E3-BA576E46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 DE 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A0E2F-A894-32A3-B5EA-C5CA2A18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C++ é uma linguagem compilada, o que significa que o código fonte escrito em C++ deve ser compilado para código de máquina antes de ser executado. O processo de compilação converte o código C++ em um formato executável que pode ser diretamente executado no computador.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772BB-E801-8351-E58B-702D3380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6" y="2885704"/>
            <a:ext cx="10033948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A8E9-3D24-AC3E-9F01-56DDC0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CAD9C-36AE-628D-E1E6-DC95DF0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464551" cy="5041057"/>
          </a:xfrm>
        </p:spPr>
        <p:txBody>
          <a:bodyPr/>
          <a:lstStyle/>
          <a:p>
            <a:r>
              <a:rPr lang="pt-BR" dirty="0"/>
              <a:t>A sintaxe da linguagem C++ segue uma estrutura semelhante à linguagem C, com algumas adições e modificações para suportar recursos de programação orientada a objetos. A sintaxe é baseada em blocos delimitados por chaves {} e os pontos e vírgulas (;) são usados para separar instruções. A linguagem é case-</a:t>
            </a:r>
            <a:r>
              <a:rPr lang="pt-BR" dirty="0" err="1"/>
              <a:t>sensitive</a:t>
            </a:r>
            <a:r>
              <a:rPr lang="pt-BR" dirty="0"/>
              <a:t>, ou seja, diferencia letras maiúsculas de minúsculas.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8532E-6C2F-0198-146D-7DE7D899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93" y="2311485"/>
            <a:ext cx="5334744" cy="2901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24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10E9-EDEE-12BB-A412-D55CF5D8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DECLARAÇÃO E ATRIBUIÇÃO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367B5-647C-90E9-C518-50EE3CB9A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 e atribuição de valores para uma variável em C++ seguem a seguinte sintaxe: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186262" indent="0">
              <a:buNone/>
            </a:pP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0C24D-6F66-FFC1-AE65-E68ACA9C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2445175"/>
            <a:ext cx="2600688" cy="400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7CF64E-14DC-3248-9AC7-933551055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3565939"/>
            <a:ext cx="145752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BE40-69FC-4958-FF91-884A425B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28F67-A8D5-4AE3-B151-42F74A4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624" y="1621000"/>
            <a:ext cx="3825756" cy="4815426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F3555-32C6-922D-53D8-6817DB1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04" y="1620169"/>
            <a:ext cx="4056738" cy="48162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56750-0E72-3A77-E28A-1FD284CB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5" y="2471147"/>
            <a:ext cx="3407845" cy="2896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7962E4-6561-FAC4-8589-8CD4FAA1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21" y="2007608"/>
            <a:ext cx="2765528" cy="44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A93B-81D1-3E85-F365-B2B79EC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128311-9D06-319F-DD29-62A2C515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8" y="1620999"/>
            <a:ext cx="10271999" cy="4839177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                       Do-</a:t>
            </a:r>
            <a:r>
              <a:rPr lang="pt-BR" dirty="0" err="1"/>
              <a:t>while</a:t>
            </a:r>
            <a:r>
              <a:rPr lang="pt-BR" dirty="0"/>
              <a:t>                              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0A19C-7DD2-2EA0-11E8-AE938D45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0" y="2396500"/>
            <a:ext cx="2143580" cy="15342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674F72-75EB-AA08-5CA5-891CF38D9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6" y="2396500"/>
            <a:ext cx="2362037" cy="1514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773C56-52CE-DC9C-EF17-F55E8B432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85" y="2396500"/>
            <a:ext cx="2934109" cy="8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04D0-EBA6-D698-61F7-0D64577B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FUNÇÕES E PROCEDIMENTOS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62BDE-80D6-F862-AB8A-6C18414C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873257" cy="4435416"/>
          </a:xfrm>
        </p:spPr>
        <p:txBody>
          <a:bodyPr/>
          <a:lstStyle/>
          <a:p>
            <a:r>
              <a:rPr lang="pt-BR" dirty="0"/>
              <a:t>Para criar uma função precisamos definir seu tipo de retorno, nome e parâmetros. </a:t>
            </a:r>
          </a:p>
          <a:p>
            <a:r>
              <a:rPr lang="pt-BR" dirty="0"/>
              <a:t>Por exemplo, ao lado podemos ver uma função que que retorna a soma de dois números inteiros.</a:t>
            </a:r>
          </a:p>
          <a:p>
            <a:r>
              <a:rPr lang="pt-BR" dirty="0"/>
              <a:t>Para criar um procedimento que não retorna um valor (tipo de retorno </a:t>
            </a:r>
            <a:r>
              <a:rPr lang="pt-BR" dirty="0" err="1"/>
              <a:t>void</a:t>
            </a:r>
            <a:r>
              <a:rPr lang="pt-BR" dirty="0"/>
              <a:t>), podemos omitir a parte do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FA71E-FA8D-F048-185D-65E38B78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000"/>
            <a:ext cx="2861580" cy="14801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448516-6D53-042B-852E-C480688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8999"/>
            <a:ext cx="2861580" cy="1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027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158</TotalTime>
  <Words>867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Bebas Neue</vt:lpstr>
      <vt:lpstr>Fira Code</vt:lpstr>
      <vt:lpstr>Nunito Light</vt:lpstr>
      <vt:lpstr>Proxima Nova</vt:lpstr>
      <vt:lpstr>PT Sans</vt:lpstr>
      <vt:lpstr>Source Code Pro</vt:lpstr>
      <vt:lpstr>Source Code Pro Medium</vt:lpstr>
      <vt:lpstr>Introduction to Java Programming for High School by Slidesgo</vt:lpstr>
      <vt:lpstr>Slidesgo Final Pages</vt:lpstr>
      <vt:lpstr>C++</vt:lpstr>
      <vt:lpstr>HISTÓRIA</vt:lpstr>
      <vt:lpstr>PARADIGMA</vt:lpstr>
      <vt:lpstr>SISTEMA DE IMPLEMENTAÇÃO</vt:lpstr>
      <vt:lpstr>SINTAXE</vt:lpstr>
      <vt:lpstr>DECLARAÇÃO E ATRIBUIÇÃO</vt:lpstr>
      <vt:lpstr>ESTRUTURAS CONDICIONAIS</vt:lpstr>
      <vt:lpstr>ESTRUTURAS DE REPETIÇÃO</vt:lpstr>
      <vt:lpstr>FUNÇÕES E PROCEDIMENTOS</vt:lpstr>
      <vt:lpstr>TIPOS</vt:lpstr>
      <vt:lpstr>VINCULAÇÃO ESTÁTICA</vt:lpstr>
      <vt:lpstr>VINCULAÇÃO DINÂMICA</vt:lpstr>
      <vt:lpstr>DADOS PRIMITIVOS</vt:lpstr>
      <vt:lpstr>DADOS PRIMITIVOS</vt:lpstr>
      <vt:lpstr>DADOS COMPOSTOS</vt:lpstr>
      <vt:lpstr>DADOS COMPOSTOS</vt:lpstr>
      <vt:lpstr>STRINGS</vt:lpstr>
      <vt:lpstr>STRINGS</vt:lpstr>
      <vt:lpstr>STRINGS</vt:lpstr>
      <vt:lpstr>MEMÓRIA E VARIÁVEIS</vt:lpstr>
      <vt:lpstr>ORIENTAÇÃO À OBJETOS</vt:lpstr>
      <vt:lpstr>TRATAMENTO DE EXCEÇÕES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NOME_LINGUAGEM</dc:title>
  <dc:creator>cicero</dc:creator>
  <cp:lastModifiedBy>cicero</cp:lastModifiedBy>
  <cp:revision>5</cp:revision>
  <dcterms:created xsi:type="dcterms:W3CDTF">2023-05-29T21:23:37Z</dcterms:created>
  <dcterms:modified xsi:type="dcterms:W3CDTF">2023-05-31T19:59:21Z</dcterms:modified>
</cp:coreProperties>
</file>