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Ubuntu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bold.fntdata"/><Relationship Id="rId20" Type="http://schemas.openxmlformats.org/officeDocument/2006/relationships/slide" Target="slides/slide16.xml"/><Relationship Id="rId42" Type="http://schemas.openxmlformats.org/officeDocument/2006/relationships/font" Target="fonts/Ubuntu-boldItalic.fntdata"/><Relationship Id="rId41" Type="http://schemas.openxmlformats.org/officeDocument/2006/relationships/font" Target="fonts/Ubuntu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Ubuntu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b="1" sz="52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b="1" sz="120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sz="36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Ubuntu"/>
              <a:defRPr b="1" sz="48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b="1" sz="42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itea-logo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12" y="4588550"/>
            <a:ext cx="1552575" cy="542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learn.javascript.ru/debugging-chrom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 Start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Занятие 2. Условные конструкции и циклы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Блок схема else if</a:t>
            </a:r>
          </a:p>
        </p:txBody>
      </p:sp>
      <p:grpSp>
        <p:nvGrpSpPr>
          <p:cNvPr id="175" name="Shape 175"/>
          <p:cNvGrpSpPr/>
          <p:nvPr/>
        </p:nvGrpSpPr>
        <p:grpSpPr>
          <a:xfrm>
            <a:off x="1598008" y="998250"/>
            <a:ext cx="5947983" cy="3653600"/>
            <a:chOff x="2553491" y="1074450"/>
            <a:chExt cx="5947983" cy="3653600"/>
          </a:xfrm>
        </p:grpSpPr>
        <p:sp>
          <p:nvSpPr>
            <p:cNvPr id="176" name="Shape 176"/>
            <p:cNvSpPr/>
            <p:nvPr/>
          </p:nvSpPr>
          <p:spPr>
            <a:xfrm>
              <a:off x="6310075" y="4377950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5810000" y="1716100"/>
              <a:ext cx="1502650" cy="10017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60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5836250" y="3543100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Действие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6386275" y="1074450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7203725" y="2766687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Действие</a:t>
              </a:r>
            </a:p>
          </p:txBody>
        </p:sp>
        <p:cxnSp>
          <p:nvCxnSpPr>
            <p:cNvPr id="181" name="Shape 181"/>
            <p:cNvCxnSpPr>
              <a:stCxn id="179" idx="4"/>
              <a:endCxn id="177" idx="0"/>
            </p:cNvCxnSpPr>
            <p:nvPr/>
          </p:nvCxnSpPr>
          <p:spPr>
            <a:xfrm>
              <a:off x="6561325" y="1424550"/>
              <a:ext cx="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2" name="Shape 182"/>
            <p:cNvCxnSpPr>
              <a:stCxn id="178" idx="2"/>
              <a:endCxn id="176" idx="0"/>
            </p:cNvCxnSpPr>
            <p:nvPr/>
          </p:nvCxnSpPr>
          <p:spPr>
            <a:xfrm>
              <a:off x="6485125" y="4115800"/>
              <a:ext cx="0" cy="26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3" name="Shape 183"/>
            <p:cNvCxnSpPr>
              <a:stCxn id="180" idx="2"/>
              <a:endCxn id="178" idx="3"/>
            </p:cNvCxnSpPr>
            <p:nvPr/>
          </p:nvCxnSpPr>
          <p:spPr>
            <a:xfrm rot="5400000">
              <a:off x="7248250" y="3225237"/>
              <a:ext cx="490200" cy="718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84" name="Shape 184"/>
            <p:cNvSpPr txBox="1"/>
            <p:nvPr/>
          </p:nvSpPr>
          <p:spPr>
            <a:xfrm>
              <a:off x="7334000" y="1925400"/>
              <a:ext cx="503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true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5195312" y="1925400"/>
              <a:ext cx="57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false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5908175" y="2032000"/>
              <a:ext cx="1297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Условие</a:t>
              </a:r>
            </a:p>
          </p:txBody>
        </p:sp>
        <p:cxnSp>
          <p:nvCxnSpPr>
            <p:cNvPr id="187" name="Shape 187"/>
            <p:cNvCxnSpPr>
              <a:stCxn id="177" idx="1"/>
              <a:endCxn id="188" idx="0"/>
            </p:cNvCxnSpPr>
            <p:nvPr/>
          </p:nvCxnSpPr>
          <p:spPr>
            <a:xfrm flipH="1">
              <a:off x="4118000" y="2216987"/>
              <a:ext cx="1692000" cy="201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9" name="Shape 189"/>
            <p:cNvCxnSpPr>
              <a:stCxn id="177" idx="3"/>
              <a:endCxn id="180" idx="0"/>
            </p:cNvCxnSpPr>
            <p:nvPr/>
          </p:nvCxnSpPr>
          <p:spPr>
            <a:xfrm>
              <a:off x="7312650" y="2216987"/>
              <a:ext cx="540000" cy="549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90" name="Shape 190"/>
            <p:cNvCxnSpPr>
              <a:stCxn id="191" idx="2"/>
              <a:endCxn id="178" idx="1"/>
            </p:cNvCxnSpPr>
            <p:nvPr/>
          </p:nvCxnSpPr>
          <p:spPr>
            <a:xfrm flipH="1" rot="-5400000">
              <a:off x="5343401" y="3336676"/>
              <a:ext cx="328500" cy="657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92" name="Shape 192"/>
            <p:cNvCxnSpPr>
              <a:stCxn id="193" idx="2"/>
              <a:endCxn id="178" idx="1"/>
            </p:cNvCxnSpPr>
            <p:nvPr/>
          </p:nvCxnSpPr>
          <p:spPr>
            <a:xfrm flipH="1" rot="-5400000">
              <a:off x="4282303" y="2275735"/>
              <a:ext cx="328500" cy="2779199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194" name="Shape 194"/>
            <p:cNvGrpSpPr/>
            <p:nvPr/>
          </p:nvGrpSpPr>
          <p:grpSpPr>
            <a:xfrm>
              <a:off x="2553491" y="2418938"/>
              <a:ext cx="3128971" cy="1082147"/>
              <a:chOff x="419900" y="1885575"/>
              <a:chExt cx="4032700" cy="1394700"/>
            </a:xfrm>
          </p:grpSpPr>
          <p:sp>
            <p:nvSpPr>
              <p:cNvPr id="188" name="Shape 188"/>
              <p:cNvSpPr/>
              <p:nvPr/>
            </p:nvSpPr>
            <p:spPr>
              <a:xfrm>
                <a:off x="1684925" y="1885575"/>
                <a:ext cx="1502650" cy="1001775"/>
              </a:xfrm>
              <a:prstGeom prst="flowChartDecision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3154850" y="2707562"/>
                <a:ext cx="1297750" cy="572700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Действие</a:t>
                </a:r>
              </a:p>
            </p:txBody>
          </p:sp>
          <p:sp>
            <p:nvSpPr>
              <p:cNvPr id="195" name="Shape 195"/>
              <p:cNvSpPr txBox="1"/>
              <p:nvPr/>
            </p:nvSpPr>
            <p:spPr>
              <a:xfrm>
                <a:off x="3208931" y="2094863"/>
                <a:ext cx="6492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true</a:t>
                </a:r>
              </a:p>
            </p:txBody>
          </p:sp>
          <p:sp>
            <p:nvSpPr>
              <p:cNvPr id="196" name="Shape 196"/>
              <p:cNvSpPr txBox="1"/>
              <p:nvPr/>
            </p:nvSpPr>
            <p:spPr>
              <a:xfrm>
                <a:off x="1070257" y="2094863"/>
                <a:ext cx="742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false</a:t>
                </a:r>
              </a:p>
            </p:txBody>
          </p:sp>
          <p:sp>
            <p:nvSpPr>
              <p:cNvPr id="197" name="Shape 197"/>
              <p:cNvSpPr txBox="1"/>
              <p:nvPr/>
            </p:nvSpPr>
            <p:spPr>
              <a:xfrm>
                <a:off x="1783100" y="2201475"/>
                <a:ext cx="1297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Условие</a:t>
                </a: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419900" y="2707575"/>
                <a:ext cx="1297750" cy="572700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Действие</a:t>
                </a:r>
              </a:p>
            </p:txBody>
          </p:sp>
          <p:cxnSp>
            <p:nvCxnSpPr>
              <p:cNvPr id="198" name="Shape 198"/>
              <p:cNvCxnSpPr>
                <a:stCxn id="188" idx="1"/>
                <a:endCxn id="193" idx="0"/>
              </p:cNvCxnSpPr>
              <p:nvPr/>
            </p:nvCxnSpPr>
            <p:spPr>
              <a:xfrm flipH="1">
                <a:off x="1068725" y="2386462"/>
                <a:ext cx="616200" cy="3213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99" name="Shape 199"/>
              <p:cNvCxnSpPr>
                <a:stCxn id="188" idx="3"/>
                <a:endCxn id="191" idx="0"/>
              </p:cNvCxnSpPr>
              <p:nvPr/>
            </p:nvCxnSpPr>
            <p:spPr>
              <a:xfrm>
                <a:off x="3187575" y="2386462"/>
                <a:ext cx="616200" cy="3210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Блок схема else if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x="1572541" y="998250"/>
            <a:ext cx="5998916" cy="3653600"/>
            <a:chOff x="2502558" y="1074450"/>
            <a:chExt cx="5998916" cy="3653600"/>
          </a:xfrm>
        </p:grpSpPr>
        <p:sp>
          <p:nvSpPr>
            <p:cNvPr id="206" name="Shape 206"/>
            <p:cNvSpPr/>
            <p:nvPr/>
          </p:nvSpPr>
          <p:spPr>
            <a:xfrm>
              <a:off x="6310075" y="4377950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810000" y="1716100"/>
              <a:ext cx="1502650" cy="10017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60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5836250" y="3543100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6386275" y="1074450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203725" y="2766687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alert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'It’s past'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</a:p>
          </p:txBody>
        </p:sp>
        <p:cxnSp>
          <p:nvCxnSpPr>
            <p:cNvPr id="211" name="Shape 211"/>
            <p:cNvCxnSpPr>
              <a:stCxn id="209" idx="4"/>
              <a:endCxn id="207" idx="0"/>
            </p:cNvCxnSpPr>
            <p:nvPr/>
          </p:nvCxnSpPr>
          <p:spPr>
            <a:xfrm>
              <a:off x="6561325" y="1424550"/>
              <a:ext cx="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12" name="Shape 212"/>
            <p:cNvCxnSpPr>
              <a:stCxn id="208" idx="2"/>
              <a:endCxn id="206" idx="0"/>
            </p:cNvCxnSpPr>
            <p:nvPr/>
          </p:nvCxnSpPr>
          <p:spPr>
            <a:xfrm>
              <a:off x="6485125" y="4115800"/>
              <a:ext cx="0" cy="26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13" name="Shape 213"/>
            <p:cNvCxnSpPr>
              <a:stCxn id="210" idx="2"/>
              <a:endCxn id="208" idx="3"/>
            </p:cNvCxnSpPr>
            <p:nvPr/>
          </p:nvCxnSpPr>
          <p:spPr>
            <a:xfrm rot="5400000">
              <a:off x="7248250" y="3225237"/>
              <a:ext cx="490200" cy="718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14" name="Shape 214"/>
            <p:cNvSpPr txBox="1"/>
            <p:nvPr/>
          </p:nvSpPr>
          <p:spPr>
            <a:xfrm>
              <a:off x="7334000" y="1925400"/>
              <a:ext cx="503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true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5195312" y="1925400"/>
              <a:ext cx="57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false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5908175" y="2032000"/>
              <a:ext cx="1297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000">
                  <a:solidFill>
                    <a:srgbClr val="0077AA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year </a:t>
              </a:r>
              <a:r>
                <a:rPr lang="en" sz="1000">
                  <a:solidFill>
                    <a:srgbClr val="A67F59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990055"/>
                  </a:solidFill>
                  <a:latin typeface="Consolas"/>
                  <a:ea typeface="Consolas"/>
                  <a:cs typeface="Consolas"/>
                  <a:sym typeface="Consolas"/>
                </a:rPr>
                <a:t>2016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</a:p>
          </p:txBody>
        </p:sp>
        <p:cxnSp>
          <p:nvCxnSpPr>
            <p:cNvPr id="217" name="Shape 217"/>
            <p:cNvCxnSpPr>
              <a:stCxn id="207" idx="1"/>
              <a:endCxn id="218" idx="0"/>
            </p:cNvCxnSpPr>
            <p:nvPr/>
          </p:nvCxnSpPr>
          <p:spPr>
            <a:xfrm flipH="1">
              <a:off x="4118000" y="2216987"/>
              <a:ext cx="1692000" cy="201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19" name="Shape 219"/>
            <p:cNvCxnSpPr>
              <a:stCxn id="207" idx="3"/>
              <a:endCxn id="210" idx="0"/>
            </p:cNvCxnSpPr>
            <p:nvPr/>
          </p:nvCxnSpPr>
          <p:spPr>
            <a:xfrm>
              <a:off x="7312650" y="2216987"/>
              <a:ext cx="540000" cy="5496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0" name="Shape 220"/>
            <p:cNvCxnSpPr>
              <a:stCxn id="221" idx="2"/>
              <a:endCxn id="208" idx="1"/>
            </p:cNvCxnSpPr>
            <p:nvPr/>
          </p:nvCxnSpPr>
          <p:spPr>
            <a:xfrm flipH="1" rot="-5400000">
              <a:off x="5329083" y="3322425"/>
              <a:ext cx="328500" cy="685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22" name="Shape 222"/>
            <p:cNvCxnSpPr>
              <a:stCxn id="223" idx="2"/>
              <a:endCxn id="208" idx="1"/>
            </p:cNvCxnSpPr>
            <p:nvPr/>
          </p:nvCxnSpPr>
          <p:spPr>
            <a:xfrm flipH="1" rot="-5400000">
              <a:off x="4296608" y="2289975"/>
              <a:ext cx="328500" cy="2750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224" name="Shape 224"/>
            <p:cNvGrpSpPr/>
            <p:nvPr/>
          </p:nvGrpSpPr>
          <p:grpSpPr>
            <a:xfrm>
              <a:off x="2502558" y="2418938"/>
              <a:ext cx="3230824" cy="1082136"/>
              <a:chOff x="354255" y="1885575"/>
              <a:chExt cx="4163970" cy="1394686"/>
            </a:xfrm>
          </p:grpSpPr>
          <p:sp>
            <p:nvSpPr>
              <p:cNvPr id="218" name="Shape 218"/>
              <p:cNvSpPr/>
              <p:nvPr/>
            </p:nvSpPr>
            <p:spPr>
              <a:xfrm>
                <a:off x="1684925" y="1885575"/>
                <a:ext cx="1502650" cy="1001775"/>
              </a:xfrm>
              <a:prstGeom prst="flowChartDecision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3015584" y="2707571"/>
                <a:ext cx="1502642" cy="572689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10000"/>
                  <a:buFont typeface="Arial"/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alert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6699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'It’s future'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</a:p>
            </p:txBody>
          </p:sp>
          <p:sp>
            <p:nvSpPr>
              <p:cNvPr id="225" name="Shape 225"/>
              <p:cNvSpPr txBox="1"/>
              <p:nvPr/>
            </p:nvSpPr>
            <p:spPr>
              <a:xfrm>
                <a:off x="3208931" y="2094863"/>
                <a:ext cx="6492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true</a:t>
                </a:r>
              </a:p>
            </p:txBody>
          </p:sp>
          <p:sp>
            <p:nvSpPr>
              <p:cNvPr id="226" name="Shape 226"/>
              <p:cNvSpPr txBox="1"/>
              <p:nvPr/>
            </p:nvSpPr>
            <p:spPr>
              <a:xfrm>
                <a:off x="1070257" y="2094863"/>
                <a:ext cx="742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false</a:t>
                </a:r>
              </a:p>
            </p:txBody>
          </p:sp>
          <p:sp>
            <p:nvSpPr>
              <p:cNvPr id="227" name="Shape 227"/>
              <p:cNvSpPr txBox="1"/>
              <p:nvPr/>
            </p:nvSpPr>
            <p:spPr>
              <a:xfrm>
                <a:off x="1717640" y="2124455"/>
                <a:ext cx="1437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" sz="1000">
                    <a:solidFill>
                      <a:srgbClr val="0077A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else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0077A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if</a:t>
                </a:r>
              </a:p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10000"/>
                  <a:buFont typeface="Arial"/>
                  <a:buNone/>
                </a:pP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year </a:t>
                </a:r>
                <a:r>
                  <a:rPr lang="en" sz="1000">
                    <a:solidFill>
                      <a:srgbClr val="A67F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99005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2016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354255" y="2707571"/>
                <a:ext cx="1502642" cy="572689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10000"/>
                  <a:buFont typeface="Arial"/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alert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6699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'You are right!'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</a:p>
            </p:txBody>
          </p:sp>
          <p:cxnSp>
            <p:nvCxnSpPr>
              <p:cNvPr id="228" name="Shape 228"/>
              <p:cNvCxnSpPr>
                <a:stCxn id="218" idx="1"/>
                <a:endCxn id="223" idx="0"/>
              </p:cNvCxnSpPr>
              <p:nvPr/>
            </p:nvCxnSpPr>
            <p:spPr>
              <a:xfrm flipH="1">
                <a:off x="1105625" y="2386462"/>
                <a:ext cx="579300" cy="3210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9" name="Shape 229"/>
              <p:cNvCxnSpPr>
                <a:stCxn id="218" idx="3"/>
                <a:endCxn id="221" idx="0"/>
              </p:cNvCxnSpPr>
              <p:nvPr/>
            </p:nvCxnSpPr>
            <p:spPr>
              <a:xfrm>
                <a:off x="3187575" y="2386462"/>
                <a:ext cx="579300" cy="3210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2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Написать программу, которая: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Запрашивает возраст.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Если меньше 18 выдает: «Слишком мал».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Если старше 25 лет, выдаёт ответ: «Стороват будешь»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В противном случае — «Подходишь».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Логическое ИЛИ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(||)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3999900" cy="20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Логическое ИЛИ</a:t>
            </a:r>
            <a:r>
              <a:rPr lang="en"/>
              <a:t> в классическом программировании работает следующим образом: </a:t>
            </a:r>
            <a:r>
              <a:rPr b="1" lang="en"/>
              <a:t>«</a:t>
            </a:r>
            <a:r>
              <a:rPr b="1" lang="en"/>
              <a:t>если хотя бы один из аргументов true, то возвращает true, иначе — false</a:t>
            </a:r>
            <a:r>
              <a:rPr b="1" lang="en"/>
              <a:t>»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Оператор ИЛИ выглядит как двойной символ вертикальной черты.</a:t>
            </a:r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832400" y="1152475"/>
            <a:ext cx="3999900" cy="4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Обычно ИЛИ используется в if</a:t>
            </a:r>
          </a:p>
        </p:txBody>
      </p:sp>
      <p:sp>
        <p:nvSpPr>
          <p:cNvPr id="243" name="Shape 243"/>
          <p:cNvSpPr/>
          <p:nvPr/>
        </p:nvSpPr>
        <p:spPr>
          <a:xfrm>
            <a:off x="311700" y="3996175"/>
            <a:ext cx="39999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44" name="Shape 244"/>
          <p:cNvSpPr/>
          <p:nvPr/>
        </p:nvSpPr>
        <p:spPr>
          <a:xfrm>
            <a:off x="4832325" y="1705725"/>
            <a:ext cx="3999900" cy="229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isWeekend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isWeekend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'Office is closed. Working hours: 10:00 – 18:00, monday – friday'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Важно понимать 2 вещи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</a:t>
            </a:r>
            <a:r>
              <a:rPr b="1" lang="en"/>
              <a:t>JavaScript</a:t>
            </a:r>
            <a:r>
              <a:rPr lang="en"/>
              <a:t> вычисляет несколько </a:t>
            </a:r>
            <a:r>
              <a:rPr b="1" lang="en"/>
              <a:t>ИЛИ</a:t>
            </a:r>
            <a:r>
              <a:rPr lang="en"/>
              <a:t> слева направо. При этом, чтобы экономить ресурсы, используется так называемый </a:t>
            </a:r>
            <a:r>
              <a:rPr b="1" lang="en"/>
              <a:t>«короткий цикл вычисления»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Допустим, вычисляются несколько </a:t>
            </a:r>
            <a:r>
              <a:rPr b="1" lang="en"/>
              <a:t>ИЛИ</a:t>
            </a:r>
            <a:r>
              <a:rPr lang="en"/>
              <a:t> подряд: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 || b || c || ....</a:t>
            </a:r>
            <a:r>
              <a:rPr lang="en"/>
              <a:t> Если первый аргумент — </a:t>
            </a:r>
            <a:r>
              <a:rPr b="1" lang="en"/>
              <a:t>true</a:t>
            </a:r>
            <a:r>
              <a:rPr lang="en"/>
              <a:t>, то результат заведомо будет </a:t>
            </a:r>
            <a:r>
              <a:rPr b="1" lang="en"/>
              <a:t>true</a:t>
            </a:r>
            <a:r>
              <a:rPr lang="en"/>
              <a:t> (хотя бы одно из значений — </a:t>
            </a:r>
            <a:r>
              <a:rPr b="1" lang="en"/>
              <a:t>true</a:t>
            </a:r>
            <a:r>
              <a:rPr lang="en"/>
              <a:t>), и остальные значения игнорируются.</a:t>
            </a:r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832400" y="1152475"/>
            <a:ext cx="3999900" cy="8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Оператор </a:t>
            </a:r>
            <a:r>
              <a:rPr b="1" lang="en"/>
              <a:t>ИЛИ</a:t>
            </a:r>
            <a:r>
              <a:rPr lang="en"/>
              <a:t> возвращает то значение, на котором остановились вычисления. Причём, </a:t>
            </a:r>
            <a:r>
              <a:rPr b="1" lang="en"/>
              <a:t>не преобразованное</a:t>
            </a:r>
            <a:r>
              <a:rPr lang="en"/>
              <a:t> к логическому типу.</a:t>
            </a:r>
          </a:p>
        </p:txBody>
      </p:sp>
      <p:sp>
        <p:nvSpPr>
          <p:cNvPr id="252" name="Shape 252"/>
          <p:cNvSpPr/>
          <p:nvPr/>
        </p:nvSpPr>
        <p:spPr>
          <a:xfrm>
            <a:off x="4832400" y="2175225"/>
            <a:ext cx="3999900" cy="23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undef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variable is undefined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zero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emptyStr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msg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"Hallo!"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undef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zero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emptyStr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msg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"Hallo!" – first value that is true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3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Написать программу с использованием оператора </a:t>
            </a:r>
            <a:r>
              <a:rPr b="1" lang="en" sz="2400"/>
              <a:t>ИЛИ</a:t>
            </a:r>
            <a:r>
              <a:rPr lang="en" sz="2400"/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/>
              <a:t>, которая: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Запрашивает возраст.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Если меньше  </a:t>
            </a:r>
            <a:r>
              <a:rPr lang="en" sz="2400"/>
              <a:t>7</a:t>
            </a:r>
            <a:r>
              <a:rPr lang="en" sz="2400"/>
              <a:t> и старше 10 лет, выдаёт ответ: «Подходишь».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Если нет, то «Не подходишь».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Логическое И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(&amp;&amp;)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3999900" cy="93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 классическом программировании </a:t>
            </a:r>
            <a:r>
              <a:rPr b="1" lang="en"/>
              <a:t>И</a:t>
            </a:r>
            <a:r>
              <a:rPr lang="en"/>
              <a:t> возвращает </a:t>
            </a:r>
            <a:r>
              <a:rPr b="1" lang="en"/>
              <a:t>true</a:t>
            </a:r>
            <a:r>
              <a:rPr lang="en"/>
              <a:t>, если оба аргумента истинны, а иначе — </a:t>
            </a:r>
            <a:r>
              <a:rPr b="1" lang="en"/>
              <a:t>false.</a:t>
            </a:r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4832400" y="1152475"/>
            <a:ext cx="3999900" cy="23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Если левый аргумент — </a:t>
            </a:r>
            <a:r>
              <a:rPr b="1" lang="en"/>
              <a:t>false</a:t>
            </a:r>
            <a:r>
              <a:rPr lang="en"/>
              <a:t>, оператор </a:t>
            </a:r>
            <a:r>
              <a:rPr b="1" lang="en"/>
              <a:t>И</a:t>
            </a:r>
            <a:r>
              <a:rPr lang="en"/>
              <a:t> возвращает его и заканчивает вычисления. Иначе — вычисляет и возвращает правый аргумент.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Можно передать и несколько значений подряд, при этом возвратится первое «ложное» (на котором остановились вычисления), а если его нет — то последнее.</a:t>
            </a:r>
          </a:p>
        </p:txBody>
      </p:sp>
      <p:sp>
        <p:nvSpPr>
          <p:cNvPr id="266" name="Shape 266"/>
          <p:cNvSpPr/>
          <p:nvPr/>
        </p:nvSpPr>
        <p:spPr>
          <a:xfrm>
            <a:off x="311700" y="2217825"/>
            <a:ext cx="3999900" cy="170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minute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minute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'Now is 19:40'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67" name="Shape 267"/>
          <p:cNvSpPr/>
          <p:nvPr/>
        </p:nvSpPr>
        <p:spPr>
          <a:xfrm>
            <a:off x="4832250" y="3679875"/>
            <a:ext cx="3999900" cy="8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null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4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Написать программу, которая: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Запрашивает возраст.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Если </a:t>
            </a:r>
            <a:r>
              <a:rPr b="1" lang="en" sz="2400"/>
              <a:t>не</a:t>
            </a:r>
            <a:r>
              <a:rPr lang="en" sz="2400"/>
              <a:t> меньше  7 и </a:t>
            </a:r>
            <a:r>
              <a:rPr b="1" lang="en" sz="2400"/>
              <a:t>не</a:t>
            </a:r>
            <a:r>
              <a:rPr lang="en" sz="2400"/>
              <a:t> старше 10 лет, выдаёт ответ: «Подходишь».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Если нет, то «Не подходишь».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Логическое НЕ (!)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14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85714"/>
              <a:buAutoNum type="arabicPeriod"/>
            </a:pPr>
            <a:r>
              <a:rPr lang="en" sz="2800"/>
              <a:t>Логическое </a:t>
            </a:r>
            <a:r>
              <a:rPr b="1" lang="en" sz="2800"/>
              <a:t>НЕ</a:t>
            </a:r>
            <a:r>
              <a:rPr lang="en" sz="2800"/>
              <a:t> </a:t>
            </a:r>
            <a:r>
              <a:rPr lang="en" sz="2400"/>
              <a:t>cначала приводит аргумент к логическому типу </a:t>
            </a:r>
            <a:r>
              <a:rPr b="1" lang="en" sz="2400"/>
              <a:t>true/false</a:t>
            </a:r>
            <a:r>
              <a:rPr lang="en" sz="2400"/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Затем возвращает противоположное значение.</a:t>
            </a:r>
          </a:p>
        </p:txBody>
      </p:sp>
      <p:sp>
        <p:nvSpPr>
          <p:cNvPr id="280" name="Shape 280"/>
          <p:cNvSpPr/>
          <p:nvPr/>
        </p:nvSpPr>
        <p:spPr>
          <a:xfrm>
            <a:off x="311700" y="2764425"/>
            <a:ext cx="8520600" cy="5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81" name="Shape 281"/>
          <p:cNvSpPr/>
          <p:nvPr/>
        </p:nvSpPr>
        <p:spPr>
          <a:xfrm>
            <a:off x="311700" y="3404975"/>
            <a:ext cx="8520600" cy="117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Оператор «?»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3999900" cy="89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Иногда нужно в зависимости от условия присвоить переменную. Тогда можно использовать </a:t>
            </a:r>
            <a:r>
              <a:rPr b="1" lang="en"/>
              <a:t>if</a:t>
            </a:r>
            <a:r>
              <a:rPr lang="en"/>
              <a:t>.</a:t>
            </a:r>
          </a:p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4832400" y="1152475"/>
            <a:ext cx="3999900" cy="6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Такой код будет компактнее если его переписать с помошью оператора </a:t>
            </a:r>
            <a:r>
              <a:rPr b="1" lang="en"/>
              <a:t>?</a:t>
            </a:r>
            <a:r>
              <a:rPr lang="en"/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311600" y="2048875"/>
            <a:ext cx="3999900" cy="25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access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prompt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'How old are you?'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access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access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90" name="Shape 290"/>
          <p:cNvSpPr/>
          <p:nvPr/>
        </p:nvSpPr>
        <p:spPr>
          <a:xfrm>
            <a:off x="4832550" y="1911775"/>
            <a:ext cx="3999900" cy="173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access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prompt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'How old are you?'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91" name="Shape 291"/>
          <p:cNvSpPr/>
          <p:nvPr/>
        </p:nvSpPr>
        <p:spPr>
          <a:xfrm>
            <a:off x="2099025" y="2996774"/>
            <a:ext cx="76800" cy="981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875100" y="2926548"/>
            <a:ext cx="3927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949188" y="3423661"/>
            <a:ext cx="2220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4" name="Shape 294"/>
          <p:cNvCxnSpPr>
            <a:stCxn id="293" idx="3"/>
            <a:endCxn id="292" idx="1"/>
          </p:cNvCxnSpPr>
          <p:nvPr/>
        </p:nvCxnSpPr>
        <p:spPr>
          <a:xfrm flipH="1" rot="10800000">
            <a:off x="2171188" y="3016111"/>
            <a:ext cx="2703899" cy="47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" name="Shape 295"/>
          <p:cNvSpPr/>
          <p:nvPr/>
        </p:nvSpPr>
        <p:spPr>
          <a:xfrm>
            <a:off x="4832400" y="4175000"/>
            <a:ext cx="3999900" cy="3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832550" y="3745237"/>
            <a:ext cx="399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Конкретно в этом случае даже так:</a:t>
            </a:r>
          </a:p>
        </p:txBody>
      </p:sp>
      <p:sp>
        <p:nvSpPr>
          <p:cNvPr id="297" name="Shape 297"/>
          <p:cNvSpPr/>
          <p:nvPr/>
        </p:nvSpPr>
        <p:spPr>
          <a:xfrm>
            <a:off x="5097075" y="623825"/>
            <a:ext cx="3735300" cy="3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условие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значение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значение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Содержание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Условные конструкции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Циклические конструкции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Дополнительно: инструменты для отладки кода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5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Переписать предыдущую программу используя оператор </a:t>
            </a:r>
            <a:r>
              <a:rPr b="1" lang="en" sz="2400"/>
              <a:t>?</a:t>
            </a:r>
            <a:r>
              <a:rPr lang="en" sz="2400"/>
              <a:t> (знак вопроса)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Конструкция switch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'value1'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if (x === 'value1')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'value2'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if (x === 'value2')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Работает это так: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Переменная x проверяется на строгое равенство первому значению </a:t>
            </a:r>
            <a:r>
              <a:rPr b="1" lang="en"/>
              <a:t>value1</a:t>
            </a:r>
            <a:r>
              <a:rPr lang="en"/>
              <a:t>, затем второму </a:t>
            </a:r>
            <a:r>
              <a:rPr b="1" lang="en"/>
              <a:t>value2</a:t>
            </a:r>
            <a:r>
              <a:rPr lang="en"/>
              <a:t> и так далее.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Если соответствие установлено — </a:t>
            </a:r>
            <a:r>
              <a:rPr b="1" lang="en"/>
              <a:t>switch</a:t>
            </a:r>
            <a:r>
              <a:rPr lang="en"/>
              <a:t> начинает выполняться от соответствующей директивы case и далее, до ближайшего </a:t>
            </a:r>
            <a:r>
              <a:rPr b="1" lang="en"/>
              <a:t>break</a:t>
            </a:r>
            <a:r>
              <a:rPr lang="en"/>
              <a:t> (или до конца </a:t>
            </a:r>
            <a:r>
              <a:rPr b="1" lang="en"/>
              <a:t>switch</a:t>
            </a:r>
            <a:r>
              <a:rPr lang="en"/>
              <a:t>).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Если ни один case не совпал — выполняется (если есть) вариант </a:t>
            </a:r>
            <a:r>
              <a:rPr b="1" lang="en"/>
              <a:t>default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Конструкция switch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arg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prompt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 arg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?", ""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Один или ноль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Два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Никогда не выполнится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Неизвестное значение: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arg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7" name="Shape 3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Этот switch будет работать так: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При вводе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/>
              <a:t> выполнится первый </a:t>
            </a:r>
            <a:r>
              <a:rPr b="1" lang="en" sz="1200"/>
              <a:t>alert</a:t>
            </a:r>
            <a:r>
              <a:rPr lang="en" sz="1200"/>
              <a:t>, далее выполнение продолжится вниз до первого break и выведет второй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Два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/>
              <a:t>. Итого, два вывода </a:t>
            </a:r>
            <a:r>
              <a:rPr b="1" lang="en" sz="1200"/>
              <a:t>alert</a:t>
            </a:r>
            <a:r>
              <a:rPr lang="en" sz="1200"/>
              <a:t>.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При вводе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/>
              <a:t> произойдёт то же самое.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При вводе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/>
              <a:t>, switch перейдет к case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" sz="1200"/>
              <a:t>, и сработает единственный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Два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/>
              <a:t>.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При вводе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/>
              <a:t>, </a:t>
            </a:r>
            <a:r>
              <a:rPr b="1" lang="en" sz="1200"/>
              <a:t>switch</a:t>
            </a:r>
            <a:r>
              <a:rPr lang="en" sz="1200"/>
              <a:t> перейдет на </a:t>
            </a:r>
            <a:r>
              <a:rPr b="1" lang="en" sz="1200"/>
              <a:t>default</a:t>
            </a:r>
            <a:r>
              <a:rPr lang="en" sz="1200"/>
              <a:t>. Это потому, что prompt возвращает строку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'3'</a:t>
            </a:r>
            <a:r>
              <a:rPr lang="en" sz="1200"/>
              <a:t>, а не число. Типы разные. Оператор </a:t>
            </a:r>
            <a:r>
              <a:rPr b="1" lang="en" sz="1200"/>
              <a:t>switch</a:t>
            </a:r>
            <a:r>
              <a:rPr lang="en" sz="1200"/>
              <a:t> предполагает строгое равенство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200"/>
              <a:t>, так что совпадения не будет.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Циклы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При написании скриптов зачастую встает задача сделать однотипное действие много раз.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Например, вывести товары из списка один за другим. Или просто перебрать все числа от 1 до 10 и для каждого выполнить одинаковый код.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Для многократного повторения одного участка кода — предусмотрены циклы.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Цикл while и do while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2805275"/>
            <a:ext cx="1711800" cy="176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i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832400" y="1152475"/>
            <a:ext cx="3999900" cy="39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Повторение цикла называется </a:t>
            </a:r>
            <a:r>
              <a:rPr b="1" lang="en"/>
              <a:t>«итерация»</a:t>
            </a:r>
            <a:r>
              <a:rPr lang="en"/>
              <a:t>.</a:t>
            </a:r>
          </a:p>
        </p:txBody>
      </p:sp>
      <p:sp>
        <p:nvSpPr>
          <p:cNvPr id="331" name="Shape 331"/>
          <p:cNvSpPr/>
          <p:nvPr/>
        </p:nvSpPr>
        <p:spPr>
          <a:xfrm>
            <a:off x="311775" y="1152475"/>
            <a:ext cx="3999900" cy="81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условие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код, тело цикла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11925" y="20978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Пока условие верно — выполняется код из тела цикла.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2178375" y="2805275"/>
            <a:ext cx="21333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Если бы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/>
              <a:t> в коде слева не было, то цикл выполнялся бы (в теории) вечно. На практике, браузер выведет сообщение о </a:t>
            </a:r>
            <a:r>
              <a:rPr b="1" lang="en" sz="1200"/>
              <a:t>«зависшем»</a:t>
            </a:r>
            <a:r>
              <a:rPr lang="en" sz="1200"/>
              <a:t> скрипте и посетитель его остановит.</a:t>
            </a:r>
          </a:p>
        </p:txBody>
      </p:sp>
      <p:sp>
        <p:nvSpPr>
          <p:cNvPr id="334" name="Shape 334"/>
          <p:cNvSpPr/>
          <p:nvPr/>
        </p:nvSpPr>
        <p:spPr>
          <a:xfrm>
            <a:off x="4832400" y="1608525"/>
            <a:ext cx="3999900" cy="81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тело цикла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условие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832525" y="255387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Цикл, описанный, таким образом, сначала выполняет тело, а затем проверяет условие.</a:t>
            </a:r>
          </a:p>
        </p:txBody>
      </p:sp>
      <p:sp>
        <p:nvSpPr>
          <p:cNvPr id="336" name="Shape 336"/>
          <p:cNvSpPr/>
          <p:nvPr/>
        </p:nvSpPr>
        <p:spPr>
          <a:xfrm>
            <a:off x="4832450" y="3261325"/>
            <a:ext cx="3999900" cy="13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Блок схема цикла while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311700" y="1167736"/>
            <a:ext cx="4032700" cy="3272600"/>
            <a:chOff x="311700" y="1167736"/>
            <a:chExt cx="4032700" cy="3272600"/>
          </a:xfrm>
        </p:grpSpPr>
        <p:sp>
          <p:nvSpPr>
            <p:cNvPr id="343" name="Shape 343"/>
            <p:cNvSpPr/>
            <p:nvPr/>
          </p:nvSpPr>
          <p:spPr>
            <a:xfrm>
              <a:off x="2153000" y="4090236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576725" y="1809386"/>
              <a:ext cx="1502650" cy="10017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60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153000" y="1167736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3046650" y="2631374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Действие</a:t>
              </a:r>
            </a:p>
          </p:txBody>
        </p:sp>
        <p:cxnSp>
          <p:nvCxnSpPr>
            <p:cNvPr id="347" name="Shape 347"/>
            <p:cNvCxnSpPr>
              <a:stCxn id="345" idx="4"/>
              <a:endCxn id="344" idx="0"/>
            </p:cNvCxnSpPr>
            <p:nvPr/>
          </p:nvCxnSpPr>
          <p:spPr>
            <a:xfrm>
              <a:off x="2328050" y="1517836"/>
              <a:ext cx="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48" name="Shape 348"/>
            <p:cNvCxnSpPr>
              <a:stCxn id="346" idx="2"/>
              <a:endCxn id="344" idx="2"/>
            </p:cNvCxnSpPr>
            <p:nvPr/>
          </p:nvCxnSpPr>
          <p:spPr>
            <a:xfrm flipH="1" rot="5400000">
              <a:off x="2815325" y="2323874"/>
              <a:ext cx="393000" cy="1367400"/>
            </a:xfrm>
            <a:prstGeom prst="bentConnector3">
              <a:avLst>
                <a:gd fmla="val -605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49" name="Shape 349"/>
            <p:cNvSpPr txBox="1"/>
            <p:nvPr/>
          </p:nvSpPr>
          <p:spPr>
            <a:xfrm>
              <a:off x="3100725" y="2018686"/>
              <a:ext cx="503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true</a:t>
              </a:r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962037" y="2018686"/>
              <a:ext cx="57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false</a:t>
              </a: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1674900" y="2125286"/>
              <a:ext cx="1297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Условие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311700" y="2631386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Действие</a:t>
              </a:r>
            </a:p>
          </p:txBody>
        </p:sp>
        <p:cxnSp>
          <p:nvCxnSpPr>
            <p:cNvPr id="353" name="Shape 353"/>
            <p:cNvCxnSpPr>
              <a:stCxn id="352" idx="2"/>
              <a:endCxn id="343" idx="0"/>
            </p:cNvCxnSpPr>
            <p:nvPr/>
          </p:nvCxnSpPr>
          <p:spPr>
            <a:xfrm flipH="1" rot="-5400000">
              <a:off x="1201174" y="2963486"/>
              <a:ext cx="886200" cy="1367400"/>
            </a:xfrm>
            <a:prstGeom prst="bentConnector3">
              <a:avLst>
                <a:gd fmla="val 5234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4" name="Shape 354"/>
            <p:cNvCxnSpPr>
              <a:stCxn id="344" idx="1"/>
              <a:endCxn id="352" idx="0"/>
            </p:cNvCxnSpPr>
            <p:nvPr/>
          </p:nvCxnSpPr>
          <p:spPr>
            <a:xfrm flipH="1">
              <a:off x="960525" y="2310274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55" name="Shape 355"/>
            <p:cNvCxnSpPr>
              <a:stCxn id="344" idx="3"/>
              <a:endCxn id="346" idx="0"/>
            </p:cNvCxnSpPr>
            <p:nvPr/>
          </p:nvCxnSpPr>
          <p:spPr>
            <a:xfrm>
              <a:off x="3079375" y="2310274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56" name="Shape 356"/>
          <p:cNvGrpSpPr/>
          <p:nvPr/>
        </p:nvGrpSpPr>
        <p:grpSpPr>
          <a:xfrm>
            <a:off x="4799600" y="1320136"/>
            <a:ext cx="4032700" cy="3272600"/>
            <a:chOff x="311700" y="1167736"/>
            <a:chExt cx="4032700" cy="3272600"/>
          </a:xfrm>
        </p:grpSpPr>
        <p:sp>
          <p:nvSpPr>
            <p:cNvPr id="357" name="Shape 357"/>
            <p:cNvSpPr/>
            <p:nvPr/>
          </p:nvSpPr>
          <p:spPr>
            <a:xfrm>
              <a:off x="2153000" y="4090236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576725" y="1809386"/>
              <a:ext cx="1502650" cy="10017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60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153000" y="1167736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3046650" y="2631374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alert</a:t>
              </a: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i </a:t>
              </a: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b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>
                  <a:solidFill>
                    <a:srgbClr val="A67F59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</a:p>
          </p:txBody>
        </p:sp>
        <p:cxnSp>
          <p:nvCxnSpPr>
            <p:cNvPr id="361" name="Shape 361"/>
            <p:cNvCxnSpPr>
              <a:stCxn id="359" idx="4"/>
              <a:endCxn id="358" idx="0"/>
            </p:cNvCxnSpPr>
            <p:nvPr/>
          </p:nvCxnSpPr>
          <p:spPr>
            <a:xfrm>
              <a:off x="2328050" y="1517836"/>
              <a:ext cx="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2" name="Shape 362"/>
            <p:cNvCxnSpPr>
              <a:stCxn id="360" idx="2"/>
              <a:endCxn id="358" idx="2"/>
            </p:cNvCxnSpPr>
            <p:nvPr/>
          </p:nvCxnSpPr>
          <p:spPr>
            <a:xfrm flipH="1" rot="5400000">
              <a:off x="2815325" y="2323874"/>
              <a:ext cx="393000" cy="1367400"/>
            </a:xfrm>
            <a:prstGeom prst="bentConnector3">
              <a:avLst>
                <a:gd fmla="val -605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63" name="Shape 363"/>
            <p:cNvSpPr txBox="1"/>
            <p:nvPr/>
          </p:nvSpPr>
          <p:spPr>
            <a:xfrm>
              <a:off x="3100725" y="2018686"/>
              <a:ext cx="503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true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962037" y="2018686"/>
              <a:ext cx="57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false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1674900" y="2125286"/>
              <a:ext cx="1297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>
                  <a:solidFill>
                    <a:srgbClr val="0077AA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 </a:t>
              </a:r>
              <a:r>
                <a:rPr lang="en">
                  <a:solidFill>
                    <a:srgbClr val="A67F59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990055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311700" y="2631386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</a:p>
          </p:txBody>
        </p:sp>
        <p:cxnSp>
          <p:nvCxnSpPr>
            <p:cNvPr id="367" name="Shape 367"/>
            <p:cNvCxnSpPr>
              <a:stCxn id="366" idx="2"/>
              <a:endCxn id="357" idx="0"/>
            </p:cNvCxnSpPr>
            <p:nvPr/>
          </p:nvCxnSpPr>
          <p:spPr>
            <a:xfrm flipH="1" rot="-5400000">
              <a:off x="1201174" y="2963486"/>
              <a:ext cx="886200" cy="13674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8" name="Shape 368"/>
            <p:cNvCxnSpPr>
              <a:stCxn id="358" idx="1"/>
              <a:endCxn id="366" idx="0"/>
            </p:cNvCxnSpPr>
            <p:nvPr/>
          </p:nvCxnSpPr>
          <p:spPr>
            <a:xfrm flipH="1">
              <a:off x="960525" y="2310274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9" name="Shape 369"/>
            <p:cNvCxnSpPr>
              <a:stCxn id="358" idx="3"/>
              <a:endCxn id="360" idx="0"/>
            </p:cNvCxnSpPr>
            <p:nvPr/>
          </p:nvCxnSpPr>
          <p:spPr>
            <a:xfrm>
              <a:off x="3079375" y="2310274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Блок схема do while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3449762" y="1167736"/>
            <a:ext cx="2244475" cy="3272600"/>
            <a:chOff x="1576725" y="1167736"/>
            <a:chExt cx="2244475" cy="3272600"/>
          </a:xfrm>
        </p:grpSpPr>
        <p:sp>
          <p:nvSpPr>
            <p:cNvPr id="376" name="Shape 376"/>
            <p:cNvSpPr/>
            <p:nvPr/>
          </p:nvSpPr>
          <p:spPr>
            <a:xfrm>
              <a:off x="2153000" y="4090236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576725" y="2723786"/>
              <a:ext cx="1502650" cy="10017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6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153000" y="1167736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675050" y="1945574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Действие</a:t>
              </a: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3317500" y="2858986"/>
              <a:ext cx="503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true</a:t>
              </a:r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1747537" y="3687011"/>
              <a:ext cx="57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false</a:t>
              </a:r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1674900" y="3039686"/>
              <a:ext cx="1297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Условие</a:t>
              </a:r>
            </a:p>
          </p:txBody>
        </p:sp>
        <p:cxnSp>
          <p:nvCxnSpPr>
            <p:cNvPr id="383" name="Shape 383"/>
            <p:cNvCxnSpPr>
              <a:stCxn id="377" idx="2"/>
              <a:endCxn id="376" idx="0"/>
            </p:cNvCxnSpPr>
            <p:nvPr/>
          </p:nvCxnSpPr>
          <p:spPr>
            <a:xfrm>
              <a:off x="2328050" y="3725561"/>
              <a:ext cx="0" cy="36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84" name="Shape 384"/>
            <p:cNvCxnSpPr>
              <a:stCxn id="379" idx="2"/>
              <a:endCxn id="377" idx="0"/>
            </p:cNvCxnSpPr>
            <p:nvPr/>
          </p:nvCxnSpPr>
          <p:spPr>
            <a:xfrm>
              <a:off x="2323925" y="2518274"/>
              <a:ext cx="4200" cy="20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85" name="Shape 385"/>
            <p:cNvCxnSpPr>
              <a:stCxn id="377" idx="3"/>
              <a:endCxn id="379" idx="0"/>
            </p:cNvCxnSpPr>
            <p:nvPr/>
          </p:nvCxnSpPr>
          <p:spPr>
            <a:xfrm rot="10800000">
              <a:off x="2323975" y="1945474"/>
              <a:ext cx="755400" cy="1279200"/>
            </a:xfrm>
            <a:prstGeom prst="bentConnector4">
              <a:avLst>
                <a:gd fmla="val -31523" name="adj1"/>
                <a:gd fmla="val 11860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86" name="Shape 386"/>
            <p:cNvCxnSpPr>
              <a:stCxn id="378" idx="4"/>
              <a:endCxn id="379" idx="0"/>
            </p:cNvCxnSpPr>
            <p:nvPr/>
          </p:nvCxnSpPr>
          <p:spPr>
            <a:xfrm flipH="1">
              <a:off x="2323850" y="1517836"/>
              <a:ext cx="4200" cy="42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6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Используя циклы, вывести в консоль столбик чисел: 1, 1.1, 1.2, 1.3, …,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Цикл for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3999900" cy="34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Наиболее распрастранен цикл </a:t>
            </a:r>
            <a:r>
              <a:rPr b="1" lang="en"/>
              <a:t>for</a:t>
            </a:r>
            <a:r>
              <a:rPr lang="en"/>
              <a:t>.</a:t>
            </a:r>
          </a:p>
        </p:txBody>
      </p:sp>
      <p:sp>
        <p:nvSpPr>
          <p:cNvPr id="399" name="Shape 399"/>
          <p:cNvSpPr txBox="1"/>
          <p:nvPr>
            <p:ph idx="2" type="body"/>
          </p:nvPr>
        </p:nvSpPr>
        <p:spPr>
          <a:xfrm>
            <a:off x="4832400" y="1152475"/>
            <a:ext cx="3999900" cy="118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0, 1, 2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0" name="Shape 400"/>
          <p:cNvSpPr/>
          <p:nvPr/>
        </p:nvSpPr>
        <p:spPr>
          <a:xfrm>
            <a:off x="311775" y="1632825"/>
            <a:ext cx="3999900" cy="8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начало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условие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шаг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... тело цикла ...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662" y="2614475"/>
            <a:ext cx="3999900" cy="34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Пример:</a:t>
            </a:r>
          </a:p>
        </p:txBody>
      </p:sp>
      <p:sp>
        <p:nvSpPr>
          <p:cNvPr id="402" name="Shape 402"/>
          <p:cNvSpPr/>
          <p:nvPr/>
        </p:nvSpPr>
        <p:spPr>
          <a:xfrm>
            <a:off x="311737" y="3094825"/>
            <a:ext cx="3999900" cy="8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675" y="4223275"/>
            <a:ext cx="3769500" cy="34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Любая часть for может быть пропущена</a:t>
            </a:r>
          </a:p>
        </p:txBody>
      </p:sp>
      <p:sp>
        <p:nvSpPr>
          <p:cNvPr id="404" name="Shape 404"/>
          <p:cNvSpPr txBox="1"/>
          <p:nvPr>
            <p:ph idx="2" type="body"/>
          </p:nvPr>
        </p:nvSpPr>
        <p:spPr>
          <a:xfrm>
            <a:off x="4832400" y="2476725"/>
            <a:ext cx="3999900" cy="118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цикл превратился в аналог while (i&lt;3)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5" name="Shape 405"/>
          <p:cNvSpPr txBox="1"/>
          <p:nvPr>
            <p:ph idx="2" type="body"/>
          </p:nvPr>
        </p:nvSpPr>
        <p:spPr>
          <a:xfrm>
            <a:off x="4832400" y="3800975"/>
            <a:ext cx="3999900" cy="768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будет выполняться вечно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06" name="Shape 406"/>
          <p:cNvCxnSpPr>
            <a:stCxn id="403" idx="3"/>
            <a:endCxn id="399" idx="1"/>
          </p:cNvCxnSpPr>
          <p:nvPr/>
        </p:nvCxnSpPr>
        <p:spPr>
          <a:xfrm flipH="1" rot="10800000">
            <a:off x="4081175" y="1747375"/>
            <a:ext cx="751200" cy="2648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7" name="Shape 407"/>
          <p:cNvCxnSpPr>
            <a:stCxn id="403" idx="3"/>
            <a:endCxn id="404" idx="1"/>
          </p:cNvCxnSpPr>
          <p:nvPr/>
        </p:nvCxnSpPr>
        <p:spPr>
          <a:xfrm flipH="1" rot="10800000">
            <a:off x="4081175" y="3071575"/>
            <a:ext cx="751200" cy="1324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8" name="Shape 408"/>
          <p:cNvCxnSpPr>
            <a:stCxn id="403" idx="3"/>
            <a:endCxn id="405" idx="1"/>
          </p:cNvCxnSpPr>
          <p:nvPr/>
        </p:nvCxnSpPr>
        <p:spPr>
          <a:xfrm flipH="1" rot="10800000">
            <a:off x="4081175" y="4184875"/>
            <a:ext cx="751200" cy="211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7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Составить программу, которая выведет в консоль таблицу умножения на 5.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5 * 1 = 5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Условные конструкции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91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Иногда, в зависимости от условия, нужно выполнить различные действия. Для этого используется оператор </a:t>
            </a:r>
            <a:r>
              <a:rPr b="1" lang="en"/>
              <a:t>if</a:t>
            </a:r>
            <a:r>
              <a:rPr lang="en"/>
              <a:t>.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1171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year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2016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'You are wrong!'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'Correct answer 2016'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0" y="2201025"/>
            <a:ext cx="3999900" cy="13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year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prompt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'Current year?'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2016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'You are wrong!'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11775" y="3655175"/>
            <a:ext cx="39999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Если нужно выполнить более одной команды — они оформляются блоком кода в фигурных скобках.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832400" y="2458725"/>
            <a:ext cx="39999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Рекомендуется использовать фигурные скобки всегда, даже когда команда одна.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Это улучшает читаемость кода.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 и continue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3999900" cy="10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Выйти из цикла можно не только при проверке условия но и, вообще, в любой момент. Эту возможность обеспечивает директива </a:t>
            </a:r>
            <a:r>
              <a:rPr b="1" lang="en"/>
              <a:t>break</a:t>
            </a:r>
            <a:r>
              <a:rPr lang="en"/>
              <a:t>.</a:t>
            </a:r>
          </a:p>
        </p:txBody>
      </p:sp>
      <p:sp>
        <p:nvSpPr>
          <p:cNvPr id="421" name="Shape 421"/>
          <p:cNvSpPr txBox="1"/>
          <p:nvPr>
            <p:ph idx="2" type="body"/>
          </p:nvPr>
        </p:nvSpPr>
        <p:spPr>
          <a:xfrm>
            <a:off x="4832400" y="1152475"/>
            <a:ext cx="3999900" cy="6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Директива </a:t>
            </a:r>
            <a:r>
              <a:rPr b="1" lang="en"/>
              <a:t>continue</a:t>
            </a:r>
            <a:r>
              <a:rPr lang="en"/>
              <a:t> прекращает выполнение </a:t>
            </a:r>
            <a:r>
              <a:rPr b="1" lang="en"/>
              <a:t>текущей итерации цикла</a:t>
            </a:r>
            <a:r>
              <a:rPr lang="en"/>
              <a:t>.</a:t>
            </a:r>
          </a:p>
        </p:txBody>
      </p:sp>
      <p:sp>
        <p:nvSpPr>
          <p:cNvPr id="422" name="Shape 422"/>
          <p:cNvSpPr/>
          <p:nvPr/>
        </p:nvSpPr>
        <p:spPr>
          <a:xfrm>
            <a:off x="311700" y="2381925"/>
            <a:ext cx="3999900" cy="21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"Enter number"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'Sum: '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423" name="Shape 423"/>
          <p:cNvSpPr/>
          <p:nvPr/>
        </p:nvSpPr>
        <p:spPr>
          <a:xfrm>
            <a:off x="4832550" y="1951425"/>
            <a:ext cx="3999900" cy="139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Инструменты для отладки кода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Отладчик</a:t>
            </a:r>
            <a:r>
              <a:rPr lang="en"/>
              <a:t> позволяет: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Останавливаться на отмеченном месте (</a:t>
            </a:r>
            <a:r>
              <a:rPr b="1" lang="en"/>
              <a:t>breakpoint</a:t>
            </a:r>
            <a:r>
              <a:rPr lang="en"/>
              <a:t>) или по команде </a:t>
            </a:r>
            <a:r>
              <a:rPr b="1" lang="en"/>
              <a:t>debugger</a:t>
            </a:r>
            <a:r>
              <a:rPr lang="en"/>
              <a:t>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Выполнять код по одной строке или до определённого места.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Смотреть переменные, выполнять команды в консоли и т.п.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Консоль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Позволяет запускать комманды.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Выводит ошибки.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146200" y="4087975"/>
            <a:ext cx="3686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https://learn.javascript.ru/debugging-chrome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Отладчик (панелька Sources)</a:t>
            </a:r>
          </a:p>
        </p:txBody>
      </p:sp>
      <p:sp>
        <p:nvSpPr>
          <p:cNvPr id="436" name="Shape 436"/>
          <p:cNvSpPr txBox="1"/>
          <p:nvPr>
            <p:ph idx="2" type="body"/>
          </p:nvPr>
        </p:nvSpPr>
        <p:spPr>
          <a:xfrm>
            <a:off x="6115725" y="847675"/>
            <a:ext cx="25641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Точки останова или брейкпоинты (</a:t>
            </a:r>
            <a:r>
              <a:rPr b="1" lang="en"/>
              <a:t>breakpoint</a:t>
            </a:r>
            <a:r>
              <a:rPr lang="en"/>
              <a:t>)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65561"/>
          <a:stretch/>
        </p:blipFill>
        <p:spPr>
          <a:xfrm>
            <a:off x="311700" y="2797524"/>
            <a:ext cx="4076801" cy="17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337225" y="3005775"/>
            <a:ext cx="831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1587525" y="3124575"/>
            <a:ext cx="831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363325" y="2795325"/>
            <a:ext cx="831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1" name="Shape 441"/>
          <p:cNvCxnSpPr>
            <a:stCxn id="442" idx="1"/>
            <a:endCxn id="438" idx="1"/>
          </p:cNvCxnSpPr>
          <p:nvPr/>
        </p:nvCxnSpPr>
        <p:spPr>
          <a:xfrm flipH="1">
            <a:off x="337125" y="1409825"/>
            <a:ext cx="503400" cy="1988100"/>
          </a:xfrm>
          <a:prstGeom prst="curvedConnector3">
            <a:avLst>
              <a:gd fmla="val 1472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3" name="Shape 443"/>
          <p:cNvCxnSpPr>
            <a:stCxn id="444" idx="1"/>
            <a:endCxn id="439" idx="1"/>
          </p:cNvCxnSpPr>
          <p:nvPr/>
        </p:nvCxnSpPr>
        <p:spPr>
          <a:xfrm>
            <a:off x="698975" y="2281000"/>
            <a:ext cx="888600" cy="1235700"/>
          </a:xfrm>
          <a:prstGeom prst="curvedConnector3">
            <a:avLst>
              <a:gd fmla="val -267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5" name="Shape 445"/>
          <p:cNvCxnSpPr>
            <a:stCxn id="446" idx="1"/>
            <a:endCxn id="440" idx="1"/>
          </p:cNvCxnSpPr>
          <p:nvPr/>
        </p:nvCxnSpPr>
        <p:spPr>
          <a:xfrm flipH="1">
            <a:off x="3363275" y="2192400"/>
            <a:ext cx="258600" cy="995100"/>
          </a:xfrm>
          <a:prstGeom prst="curvedConnector3">
            <a:avLst>
              <a:gd fmla="val 1920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47" name="Shape 447"/>
          <p:cNvPicPr preferRelativeResize="0"/>
          <p:nvPr/>
        </p:nvPicPr>
        <p:blipFill rotWithShape="1">
          <a:blip r:embed="rId4">
            <a:alphaModFix/>
          </a:blip>
          <a:srcRect b="0" l="0" r="0" t="65561"/>
          <a:stretch/>
        </p:blipFill>
        <p:spPr>
          <a:xfrm>
            <a:off x="4923372" y="2693875"/>
            <a:ext cx="3902902" cy="187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>
            <a:off x="6787775" y="2287750"/>
            <a:ext cx="635700" cy="31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Клик</a:t>
            </a:r>
          </a:p>
        </p:txBody>
      </p:sp>
      <p:sp>
        <p:nvSpPr>
          <p:cNvPr id="449" name="Shape 449"/>
          <p:cNvSpPr/>
          <p:nvPr/>
        </p:nvSpPr>
        <p:spPr>
          <a:xfrm>
            <a:off x="5831181" y="3630586"/>
            <a:ext cx="262200" cy="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0" name="Shape 450"/>
          <p:cNvCxnSpPr>
            <a:stCxn id="448" idx="1"/>
            <a:endCxn id="449" idx="0"/>
          </p:cNvCxnSpPr>
          <p:nvPr/>
        </p:nvCxnSpPr>
        <p:spPr>
          <a:xfrm flipH="1">
            <a:off x="5962175" y="2443300"/>
            <a:ext cx="825600" cy="118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1" name="Shape 451"/>
          <p:cNvSpPr/>
          <p:nvPr/>
        </p:nvSpPr>
        <p:spPr>
          <a:xfrm>
            <a:off x="7691605" y="3724749"/>
            <a:ext cx="1086900" cy="311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2" name="Shape 452"/>
          <p:cNvCxnSpPr>
            <a:stCxn id="436" idx="3"/>
            <a:endCxn id="451" idx="0"/>
          </p:cNvCxnSpPr>
          <p:nvPr/>
        </p:nvCxnSpPr>
        <p:spPr>
          <a:xfrm flipH="1">
            <a:off x="8234925" y="1134025"/>
            <a:ext cx="444900" cy="2590800"/>
          </a:xfrm>
          <a:prstGeom prst="curvedConnector4">
            <a:avLst>
              <a:gd fmla="val -53523" name="adj1"/>
              <a:gd fmla="val 5552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2" name="Shape 442"/>
          <p:cNvSpPr txBox="1"/>
          <p:nvPr/>
        </p:nvSpPr>
        <p:spPr>
          <a:xfrm>
            <a:off x="840525" y="1017725"/>
            <a:ext cx="3129300" cy="7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Зона исходных файлов.</a:t>
            </a:r>
            <a:r>
              <a:rPr lang="en">
                <a:solidFill>
                  <a:schemeClr val="dk1"/>
                </a:solidFill>
              </a:rPr>
              <a:t> В ней находятся все подключённые к странице файлы, включая JS/CSS.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698975" y="2006950"/>
            <a:ext cx="2325300" cy="5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Зона текста.</a:t>
            </a:r>
            <a:r>
              <a:rPr lang="en">
                <a:solidFill>
                  <a:schemeClr val="dk1"/>
                </a:solidFill>
              </a:rPr>
              <a:t> В ней находится текст файлов.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621875" y="1906050"/>
            <a:ext cx="29886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Зона информации и контроля.</a:t>
            </a:r>
            <a:r>
              <a:rPr lang="en">
                <a:solidFill>
                  <a:schemeClr val="dk1"/>
                </a:solidFill>
              </a:rPr>
              <a:t> Мы поговорим о ней позже.</a:t>
            </a:r>
          </a:p>
        </p:txBody>
      </p:sp>
      <p:sp>
        <p:nvSpPr>
          <p:cNvPr id="453" name="Shape 453"/>
          <p:cNvSpPr/>
          <p:nvPr/>
        </p:nvSpPr>
        <p:spPr>
          <a:xfrm>
            <a:off x="7779031" y="3093311"/>
            <a:ext cx="262200" cy="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6863975" y="1497200"/>
            <a:ext cx="1914600" cy="5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Просмотр значений переменных</a:t>
            </a:r>
          </a:p>
        </p:txBody>
      </p:sp>
      <p:cxnSp>
        <p:nvCxnSpPr>
          <p:cNvPr id="455" name="Shape 455"/>
          <p:cNvCxnSpPr>
            <a:stCxn id="454" idx="2"/>
            <a:endCxn id="453" idx="1"/>
          </p:cNvCxnSpPr>
          <p:nvPr/>
        </p:nvCxnSpPr>
        <p:spPr>
          <a:xfrm rot="5400000">
            <a:off x="7252625" y="2571650"/>
            <a:ext cx="1095000" cy="42300"/>
          </a:xfrm>
          <a:prstGeom prst="curvedConnector4">
            <a:avLst>
              <a:gd fmla="val 32320" name="adj1"/>
              <a:gd fmla="val 66281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Консоль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65951"/>
          <a:stretch/>
        </p:blipFill>
        <p:spPr>
          <a:xfrm>
            <a:off x="845100" y="1735875"/>
            <a:ext cx="5797549" cy="2832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373375" y="1152475"/>
            <a:ext cx="1001100" cy="3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Ошибки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4053100" y="1186150"/>
            <a:ext cx="1145400" cy="3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Комманда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316700" y="3186550"/>
            <a:ext cx="1339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Вывод console.log()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2379725" y="3822700"/>
            <a:ext cx="1528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Возвращаемое значение</a:t>
            </a:r>
          </a:p>
        </p:txBody>
      </p:sp>
      <p:sp>
        <p:nvSpPr>
          <p:cNvPr id="466" name="Shape 466"/>
          <p:cNvSpPr/>
          <p:nvPr/>
        </p:nvSpPr>
        <p:spPr>
          <a:xfrm>
            <a:off x="786500" y="2168825"/>
            <a:ext cx="58500" cy="325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7" name="Shape 467"/>
          <p:cNvCxnSpPr>
            <a:stCxn id="462" idx="1"/>
            <a:endCxn id="466" idx="1"/>
          </p:cNvCxnSpPr>
          <p:nvPr/>
        </p:nvCxnSpPr>
        <p:spPr>
          <a:xfrm>
            <a:off x="373375" y="1343125"/>
            <a:ext cx="413100" cy="988500"/>
          </a:xfrm>
          <a:prstGeom prst="curvedConnector3">
            <a:avLst>
              <a:gd fmla="val -576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8" name="Shape 468"/>
          <p:cNvSpPr/>
          <p:nvPr/>
        </p:nvSpPr>
        <p:spPr>
          <a:xfrm>
            <a:off x="1024825" y="2478661"/>
            <a:ext cx="15288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9" name="Shape 469"/>
          <p:cNvCxnSpPr>
            <a:stCxn id="463" idx="1"/>
            <a:endCxn id="468" idx="3"/>
          </p:cNvCxnSpPr>
          <p:nvPr/>
        </p:nvCxnSpPr>
        <p:spPr>
          <a:xfrm flipH="1">
            <a:off x="2553700" y="1376800"/>
            <a:ext cx="1499400" cy="11613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0" name="Shape 470"/>
          <p:cNvSpPr/>
          <p:nvPr/>
        </p:nvSpPr>
        <p:spPr>
          <a:xfrm>
            <a:off x="948625" y="2631050"/>
            <a:ext cx="8151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1" name="Shape 471"/>
          <p:cNvCxnSpPr>
            <a:stCxn id="464" idx="1"/>
            <a:endCxn id="470" idx="3"/>
          </p:cNvCxnSpPr>
          <p:nvPr/>
        </p:nvCxnSpPr>
        <p:spPr>
          <a:xfrm rot="10800000">
            <a:off x="1763700" y="2690500"/>
            <a:ext cx="2553000" cy="78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2" name="Shape 472"/>
          <p:cNvSpPr/>
          <p:nvPr/>
        </p:nvSpPr>
        <p:spPr>
          <a:xfrm>
            <a:off x="872425" y="2783450"/>
            <a:ext cx="7323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3" name="Shape 473"/>
          <p:cNvCxnSpPr>
            <a:stCxn id="465" idx="0"/>
            <a:endCxn id="472" idx="3"/>
          </p:cNvCxnSpPr>
          <p:nvPr/>
        </p:nvCxnSpPr>
        <p:spPr>
          <a:xfrm flipH="1" rot="5400000">
            <a:off x="1884575" y="2563150"/>
            <a:ext cx="979800" cy="153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4" name="Shape 474"/>
          <p:cNvSpPr txBox="1"/>
          <p:nvPr/>
        </p:nvSpPr>
        <p:spPr>
          <a:xfrm>
            <a:off x="1687625" y="1152475"/>
            <a:ext cx="1665000" cy="3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Очистка консоли</a:t>
            </a:r>
          </a:p>
        </p:txBody>
      </p:sp>
      <p:sp>
        <p:nvSpPr>
          <p:cNvPr id="475" name="Shape 475"/>
          <p:cNvSpPr/>
          <p:nvPr/>
        </p:nvSpPr>
        <p:spPr>
          <a:xfrm>
            <a:off x="921550" y="1986100"/>
            <a:ext cx="1431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6" name="Shape 476"/>
          <p:cNvCxnSpPr>
            <a:stCxn id="474" idx="2"/>
            <a:endCxn id="475" idx="3"/>
          </p:cNvCxnSpPr>
          <p:nvPr/>
        </p:nvCxnSpPr>
        <p:spPr>
          <a:xfrm rot="5400000">
            <a:off x="1536425" y="1061875"/>
            <a:ext cx="511800" cy="145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7" name="Shape 477"/>
          <p:cNvSpPr txBox="1"/>
          <p:nvPr/>
        </p:nvSpPr>
        <p:spPr>
          <a:xfrm>
            <a:off x="7213500" y="1061175"/>
            <a:ext cx="1618800" cy="67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Файл и строка, на которой возникла ошибка</a:t>
            </a:r>
          </a:p>
        </p:txBody>
      </p:sp>
      <p:sp>
        <p:nvSpPr>
          <p:cNvPr id="478" name="Shape 478"/>
          <p:cNvSpPr/>
          <p:nvPr/>
        </p:nvSpPr>
        <p:spPr>
          <a:xfrm>
            <a:off x="5701488" y="2184713"/>
            <a:ext cx="8151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9" name="Shape 479"/>
          <p:cNvCxnSpPr>
            <a:stCxn id="477" idx="2"/>
            <a:endCxn id="478" idx="3"/>
          </p:cNvCxnSpPr>
          <p:nvPr/>
        </p:nvCxnSpPr>
        <p:spPr>
          <a:xfrm rot="5400000">
            <a:off x="7015500" y="1236975"/>
            <a:ext cx="508500" cy="150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0" name="Shape 480"/>
          <p:cNvSpPr txBox="1"/>
          <p:nvPr/>
        </p:nvSpPr>
        <p:spPr>
          <a:xfrm>
            <a:off x="426850" y="3991650"/>
            <a:ext cx="15288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Приглашение для ввода</a:t>
            </a:r>
          </a:p>
        </p:txBody>
      </p:sp>
      <p:sp>
        <p:nvSpPr>
          <p:cNvPr id="481" name="Shape 481"/>
          <p:cNvSpPr/>
          <p:nvPr/>
        </p:nvSpPr>
        <p:spPr>
          <a:xfrm>
            <a:off x="872425" y="2935850"/>
            <a:ext cx="231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2" name="Shape 482"/>
          <p:cNvCxnSpPr>
            <a:stCxn id="480" idx="3"/>
            <a:endCxn id="481" idx="3"/>
          </p:cNvCxnSpPr>
          <p:nvPr/>
        </p:nvCxnSpPr>
        <p:spPr>
          <a:xfrm rot="10800000">
            <a:off x="1104250" y="2995500"/>
            <a:ext cx="851400" cy="1282500"/>
          </a:xfrm>
          <a:prstGeom prst="curvedConnector3">
            <a:avLst>
              <a:gd fmla="val -279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Вопросы?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Блок схема оператора if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1302300" y="1114750"/>
            <a:ext cx="6539400" cy="3272600"/>
            <a:chOff x="2292900" y="1114750"/>
            <a:chExt cx="6539400" cy="3272600"/>
          </a:xfrm>
        </p:grpSpPr>
        <p:grpSp>
          <p:nvGrpSpPr>
            <p:cNvPr id="79" name="Shape 79"/>
            <p:cNvGrpSpPr/>
            <p:nvPr/>
          </p:nvGrpSpPr>
          <p:grpSpPr>
            <a:xfrm>
              <a:off x="5883550" y="1114750"/>
              <a:ext cx="2948750" cy="3272600"/>
              <a:chOff x="2830925" y="1108600"/>
              <a:chExt cx="2948750" cy="3272600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3407200" y="4031100"/>
                <a:ext cx="350100" cy="350100"/>
              </a:xfrm>
              <a:prstGeom prst="flowChartConnector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830925" y="1750250"/>
                <a:ext cx="1502650" cy="1001775"/>
              </a:xfrm>
              <a:prstGeom prst="flowChartDecision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2933375" y="3198150"/>
                <a:ext cx="1297750" cy="572700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rPr lang="en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3407200" y="1108600"/>
                <a:ext cx="350100" cy="350100"/>
              </a:xfrm>
              <a:prstGeom prst="flowChartConnector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4481925" y="2574387"/>
                <a:ext cx="1297750" cy="572700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10000"/>
                  <a:buFont typeface="Arial"/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alert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6699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'You are wrong!'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</a:p>
            </p:txBody>
          </p:sp>
          <p:cxnSp>
            <p:nvCxnSpPr>
              <p:cNvPr id="85" name="Shape 85"/>
              <p:cNvCxnSpPr>
                <a:stCxn id="83" idx="4"/>
                <a:endCxn id="81" idx="0"/>
              </p:cNvCxnSpPr>
              <p:nvPr/>
            </p:nvCxnSpPr>
            <p:spPr>
              <a:xfrm>
                <a:off x="3582250" y="1458700"/>
                <a:ext cx="0" cy="29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86" name="Shape 86"/>
              <p:cNvCxnSpPr>
                <a:stCxn id="81" idx="2"/>
                <a:endCxn id="82" idx="0"/>
              </p:cNvCxnSpPr>
              <p:nvPr/>
            </p:nvCxnSpPr>
            <p:spPr>
              <a:xfrm>
                <a:off x="3582250" y="2752025"/>
                <a:ext cx="0" cy="44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87" name="Shape 87"/>
              <p:cNvCxnSpPr>
                <a:stCxn id="82" idx="2"/>
                <a:endCxn id="80" idx="0"/>
              </p:cNvCxnSpPr>
              <p:nvPr/>
            </p:nvCxnSpPr>
            <p:spPr>
              <a:xfrm>
                <a:off x="3582250" y="3770850"/>
                <a:ext cx="0" cy="26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88" name="Shape 88"/>
              <p:cNvCxnSpPr>
                <a:stCxn id="84" idx="2"/>
                <a:endCxn id="82" idx="3"/>
              </p:cNvCxnSpPr>
              <p:nvPr/>
            </p:nvCxnSpPr>
            <p:spPr>
              <a:xfrm rot="5400000">
                <a:off x="4512200" y="2865987"/>
                <a:ext cx="337500" cy="899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89" name="Shape 89"/>
              <p:cNvSpPr txBox="1"/>
              <p:nvPr/>
            </p:nvSpPr>
            <p:spPr>
              <a:xfrm>
                <a:off x="4354925" y="1928900"/>
                <a:ext cx="503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true</a:t>
                </a:r>
              </a:p>
            </p:txBody>
          </p:sp>
          <p:sp>
            <p:nvSpPr>
              <p:cNvPr id="90" name="Shape 90"/>
              <p:cNvSpPr txBox="1"/>
              <p:nvPr/>
            </p:nvSpPr>
            <p:spPr>
              <a:xfrm>
                <a:off x="3081500" y="2780825"/>
                <a:ext cx="576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false</a:t>
                </a:r>
              </a:p>
            </p:txBody>
          </p:sp>
          <p:sp>
            <p:nvSpPr>
              <p:cNvPr id="91" name="Shape 91"/>
              <p:cNvSpPr txBox="1"/>
              <p:nvPr/>
            </p:nvSpPr>
            <p:spPr>
              <a:xfrm>
                <a:off x="2929100" y="2066150"/>
                <a:ext cx="1297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" sz="1000">
                    <a:solidFill>
                      <a:srgbClr val="0077A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If</a:t>
                </a:r>
              </a:p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ct val="110000"/>
                  <a:buFont typeface="Arial"/>
                  <a:buNone/>
                </a:pP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year </a:t>
                </a:r>
                <a:r>
                  <a:rPr lang="en" sz="1000">
                    <a:solidFill>
                      <a:srgbClr val="A67F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!=</a:t>
                </a:r>
                <a:r>
                  <a:rPr lang="en" sz="1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1000">
                    <a:solidFill>
                      <a:srgbClr val="99005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2016</a:t>
                </a:r>
                <a:r>
                  <a:rPr lang="en" sz="1000">
                    <a:solidFill>
                      <a:srgbClr val="99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</a:p>
            </p:txBody>
          </p:sp>
          <p:cxnSp>
            <p:nvCxnSpPr>
              <p:cNvPr id="92" name="Shape 92"/>
              <p:cNvCxnSpPr>
                <a:stCxn id="81" idx="3"/>
                <a:endCxn id="84" idx="0"/>
              </p:cNvCxnSpPr>
              <p:nvPr/>
            </p:nvCxnSpPr>
            <p:spPr>
              <a:xfrm>
                <a:off x="4333575" y="2251137"/>
                <a:ext cx="797100" cy="32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93" name="Shape 93"/>
            <p:cNvGrpSpPr/>
            <p:nvPr/>
          </p:nvGrpSpPr>
          <p:grpSpPr>
            <a:xfrm>
              <a:off x="2292900" y="1114750"/>
              <a:ext cx="2948750" cy="3272600"/>
              <a:chOff x="2830925" y="1108600"/>
              <a:chExt cx="2948750" cy="3272600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3407200" y="4031100"/>
                <a:ext cx="350100" cy="350100"/>
              </a:xfrm>
              <a:prstGeom prst="flowChartConnector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2830925" y="1750250"/>
                <a:ext cx="1502650" cy="1001775"/>
              </a:xfrm>
              <a:prstGeom prst="flowChartDecision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2933375" y="3198150"/>
                <a:ext cx="1297750" cy="572700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Действие</a:t>
                </a: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3407200" y="1108600"/>
                <a:ext cx="350100" cy="350100"/>
              </a:xfrm>
              <a:prstGeom prst="flowChartConnector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4481925" y="2574387"/>
                <a:ext cx="1297750" cy="572700"/>
              </a:xfrm>
              <a:prstGeom prst="flowChartProcess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Действие</a:t>
                </a:r>
              </a:p>
            </p:txBody>
          </p:sp>
          <p:cxnSp>
            <p:nvCxnSpPr>
              <p:cNvPr id="99" name="Shape 99"/>
              <p:cNvCxnSpPr>
                <a:stCxn id="97" idx="4"/>
                <a:endCxn id="95" idx="0"/>
              </p:cNvCxnSpPr>
              <p:nvPr/>
            </p:nvCxnSpPr>
            <p:spPr>
              <a:xfrm>
                <a:off x="3582250" y="1458700"/>
                <a:ext cx="0" cy="29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00" name="Shape 100"/>
              <p:cNvCxnSpPr>
                <a:stCxn id="95" idx="2"/>
                <a:endCxn id="96" idx="0"/>
              </p:cNvCxnSpPr>
              <p:nvPr/>
            </p:nvCxnSpPr>
            <p:spPr>
              <a:xfrm>
                <a:off x="3582250" y="2752025"/>
                <a:ext cx="0" cy="44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01" name="Shape 101"/>
              <p:cNvCxnSpPr>
                <a:stCxn id="96" idx="2"/>
                <a:endCxn id="94" idx="0"/>
              </p:cNvCxnSpPr>
              <p:nvPr/>
            </p:nvCxnSpPr>
            <p:spPr>
              <a:xfrm>
                <a:off x="3582250" y="3770850"/>
                <a:ext cx="0" cy="26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02" name="Shape 102"/>
              <p:cNvCxnSpPr>
                <a:stCxn id="98" idx="2"/>
                <a:endCxn id="96" idx="3"/>
              </p:cNvCxnSpPr>
              <p:nvPr/>
            </p:nvCxnSpPr>
            <p:spPr>
              <a:xfrm rot="5400000">
                <a:off x="4512200" y="2865987"/>
                <a:ext cx="337500" cy="899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03" name="Shape 103"/>
              <p:cNvSpPr txBox="1"/>
              <p:nvPr/>
            </p:nvSpPr>
            <p:spPr>
              <a:xfrm>
                <a:off x="4354925" y="1928900"/>
                <a:ext cx="503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true</a:t>
                </a:r>
              </a:p>
            </p:txBody>
          </p:sp>
          <p:sp>
            <p:nvSpPr>
              <p:cNvPr id="104" name="Shape 104"/>
              <p:cNvSpPr txBox="1"/>
              <p:nvPr/>
            </p:nvSpPr>
            <p:spPr>
              <a:xfrm>
                <a:off x="3081500" y="2780825"/>
                <a:ext cx="5763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false</a:t>
                </a:r>
              </a:p>
            </p:txBody>
          </p:sp>
          <p:sp>
            <p:nvSpPr>
              <p:cNvPr id="105" name="Shape 105"/>
              <p:cNvSpPr txBox="1"/>
              <p:nvPr/>
            </p:nvSpPr>
            <p:spPr>
              <a:xfrm>
                <a:off x="2929100" y="2066150"/>
                <a:ext cx="12978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Условие</a:t>
                </a:r>
              </a:p>
            </p:txBody>
          </p:sp>
          <p:cxnSp>
            <p:nvCxnSpPr>
              <p:cNvPr id="106" name="Shape 106"/>
              <p:cNvCxnSpPr>
                <a:stCxn id="95" idx="3"/>
                <a:endCxn id="98" idx="0"/>
              </p:cNvCxnSpPr>
              <p:nvPr/>
            </p:nvCxnSpPr>
            <p:spPr>
              <a:xfrm>
                <a:off x="4333575" y="2251137"/>
                <a:ext cx="797100" cy="32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Преобразование к логическому типу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Оператор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if (...)</a:t>
            </a:r>
            <a:r>
              <a:rPr lang="en" sz="2400"/>
              <a:t> вычисляет и преобразует выражение в скобках к true или false.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В логическом контексте: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Число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/>
              <a:t>, пустая строка </a:t>
            </a:r>
            <a:r>
              <a:rPr b="1" lang="en" sz="2400"/>
              <a:t>""</a:t>
            </a:r>
            <a:r>
              <a:rPr lang="en" sz="2400"/>
              <a:t>, </a:t>
            </a:r>
            <a:r>
              <a:rPr b="1" lang="en" sz="2400"/>
              <a:t>null</a:t>
            </a:r>
            <a:r>
              <a:rPr lang="en" sz="2400"/>
              <a:t> и </a:t>
            </a:r>
            <a:r>
              <a:rPr b="1" lang="en" sz="2400"/>
              <a:t>undefined</a:t>
            </a:r>
            <a:r>
              <a:rPr lang="en" sz="2400"/>
              <a:t>, а также </a:t>
            </a:r>
            <a:r>
              <a:rPr b="1" lang="en" sz="2400"/>
              <a:t>NaN</a:t>
            </a:r>
            <a:r>
              <a:rPr lang="en" sz="2400"/>
              <a:t> являются </a:t>
            </a:r>
            <a:r>
              <a:rPr b="1" lang="en" sz="2400"/>
              <a:t>false</a:t>
            </a:r>
            <a:r>
              <a:rPr lang="en" sz="2400"/>
              <a:t>,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Остальные значения — </a:t>
            </a:r>
            <a:r>
              <a:rPr b="1" lang="en" sz="2400"/>
              <a:t>true</a:t>
            </a:r>
            <a:r>
              <a:rPr lang="en" sz="24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… else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64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Необязательный блок </a:t>
            </a:r>
            <a:r>
              <a:rPr b="1" lang="en" sz="1800"/>
              <a:t>else</a:t>
            </a:r>
            <a:r>
              <a:rPr lang="en" sz="1800"/>
              <a:t> («</a:t>
            </a:r>
            <a:r>
              <a:rPr b="1" lang="en" sz="1800"/>
              <a:t>иначе</a:t>
            </a:r>
            <a:r>
              <a:rPr lang="en" sz="1800"/>
              <a:t>») выполняется, если условие неверно.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625" y="1927725"/>
            <a:ext cx="85206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year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prompt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'Current Year?'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2016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'You are right!'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'You are wrong!'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everything except 2016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Блок схема оператора if … else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311700" y="1167736"/>
            <a:ext cx="4032700" cy="3272600"/>
            <a:chOff x="2555650" y="1100075"/>
            <a:chExt cx="4032700" cy="3272600"/>
          </a:xfrm>
        </p:grpSpPr>
        <p:sp>
          <p:nvSpPr>
            <p:cNvPr id="126" name="Shape 126"/>
            <p:cNvSpPr/>
            <p:nvPr/>
          </p:nvSpPr>
          <p:spPr>
            <a:xfrm>
              <a:off x="4396950" y="4022575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820675" y="1741725"/>
              <a:ext cx="1502650" cy="10017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60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3923125" y="3187725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Действие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4396950" y="1100075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290600" y="2563712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Действие</a:t>
              </a:r>
            </a:p>
          </p:txBody>
        </p:sp>
        <p:cxnSp>
          <p:nvCxnSpPr>
            <p:cNvPr id="131" name="Shape 131"/>
            <p:cNvCxnSpPr>
              <a:stCxn id="129" idx="4"/>
              <a:endCxn id="127" idx="0"/>
            </p:cNvCxnSpPr>
            <p:nvPr/>
          </p:nvCxnSpPr>
          <p:spPr>
            <a:xfrm>
              <a:off x="4572000" y="1450175"/>
              <a:ext cx="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2" name="Shape 132"/>
            <p:cNvCxnSpPr>
              <a:stCxn id="128" idx="2"/>
              <a:endCxn id="126" idx="0"/>
            </p:cNvCxnSpPr>
            <p:nvPr/>
          </p:nvCxnSpPr>
          <p:spPr>
            <a:xfrm>
              <a:off x="4572000" y="3760425"/>
              <a:ext cx="0" cy="26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3" name="Shape 133"/>
            <p:cNvCxnSpPr>
              <a:stCxn id="130" idx="2"/>
              <a:endCxn id="128" idx="3"/>
            </p:cNvCxnSpPr>
            <p:nvPr/>
          </p:nvCxnSpPr>
          <p:spPr>
            <a:xfrm rot="5400000">
              <a:off x="5411325" y="2946062"/>
              <a:ext cx="337800" cy="718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34" name="Shape 134"/>
            <p:cNvSpPr txBox="1"/>
            <p:nvPr/>
          </p:nvSpPr>
          <p:spPr>
            <a:xfrm>
              <a:off x="5344675" y="1951025"/>
              <a:ext cx="503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true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3205987" y="1951025"/>
              <a:ext cx="57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false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3918850" y="2057625"/>
              <a:ext cx="1297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Условие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555650" y="2563725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Действие</a:t>
              </a:r>
            </a:p>
          </p:txBody>
        </p:sp>
        <p:cxnSp>
          <p:nvCxnSpPr>
            <p:cNvPr id="138" name="Shape 138"/>
            <p:cNvCxnSpPr>
              <a:stCxn id="137" idx="2"/>
              <a:endCxn id="128" idx="1"/>
            </p:cNvCxnSpPr>
            <p:nvPr/>
          </p:nvCxnSpPr>
          <p:spPr>
            <a:xfrm flipH="1" rot="-5400000">
              <a:off x="3394875" y="2946075"/>
              <a:ext cx="337800" cy="718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9" name="Shape 139"/>
            <p:cNvCxnSpPr>
              <a:stCxn id="127" idx="1"/>
              <a:endCxn id="137" idx="0"/>
            </p:cNvCxnSpPr>
            <p:nvPr/>
          </p:nvCxnSpPr>
          <p:spPr>
            <a:xfrm flipH="1">
              <a:off x="3204475" y="2242612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0" name="Shape 140"/>
            <p:cNvCxnSpPr>
              <a:stCxn id="127" idx="3"/>
              <a:endCxn id="130" idx="0"/>
            </p:cNvCxnSpPr>
            <p:nvPr/>
          </p:nvCxnSpPr>
          <p:spPr>
            <a:xfrm>
              <a:off x="5323325" y="2242612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41" name="Shape 141"/>
          <p:cNvGrpSpPr/>
          <p:nvPr/>
        </p:nvGrpSpPr>
        <p:grpSpPr>
          <a:xfrm>
            <a:off x="4799600" y="1158575"/>
            <a:ext cx="4032700" cy="3272600"/>
            <a:chOff x="2555650" y="1100075"/>
            <a:chExt cx="4032700" cy="3272600"/>
          </a:xfrm>
        </p:grpSpPr>
        <p:sp>
          <p:nvSpPr>
            <p:cNvPr id="142" name="Shape 142"/>
            <p:cNvSpPr/>
            <p:nvPr/>
          </p:nvSpPr>
          <p:spPr>
            <a:xfrm>
              <a:off x="4396950" y="4022575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820675" y="1741725"/>
              <a:ext cx="1502650" cy="10017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60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923125" y="3187725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21428"/>
                </a:lnSpc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4396950" y="1100075"/>
              <a:ext cx="350100" cy="350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290600" y="2563712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21428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alert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'You are right!'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</a:p>
          </p:txBody>
        </p:sp>
        <p:cxnSp>
          <p:nvCxnSpPr>
            <p:cNvPr id="147" name="Shape 147"/>
            <p:cNvCxnSpPr>
              <a:stCxn id="145" idx="4"/>
              <a:endCxn id="143" idx="0"/>
            </p:cNvCxnSpPr>
            <p:nvPr/>
          </p:nvCxnSpPr>
          <p:spPr>
            <a:xfrm>
              <a:off x="4572000" y="1450175"/>
              <a:ext cx="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8" name="Shape 148"/>
            <p:cNvCxnSpPr>
              <a:stCxn id="144" idx="2"/>
              <a:endCxn id="142" idx="0"/>
            </p:cNvCxnSpPr>
            <p:nvPr/>
          </p:nvCxnSpPr>
          <p:spPr>
            <a:xfrm>
              <a:off x="4572000" y="3760425"/>
              <a:ext cx="0" cy="26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9" name="Shape 149"/>
            <p:cNvCxnSpPr>
              <a:stCxn id="146" idx="2"/>
              <a:endCxn id="144" idx="3"/>
            </p:cNvCxnSpPr>
            <p:nvPr/>
          </p:nvCxnSpPr>
          <p:spPr>
            <a:xfrm rot="5400000">
              <a:off x="5411325" y="2946062"/>
              <a:ext cx="337800" cy="718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0" name="Shape 150"/>
            <p:cNvSpPr txBox="1"/>
            <p:nvPr/>
          </p:nvSpPr>
          <p:spPr>
            <a:xfrm>
              <a:off x="5344675" y="1951025"/>
              <a:ext cx="503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true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205987" y="1951025"/>
              <a:ext cx="576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false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3918850" y="2057625"/>
              <a:ext cx="1297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21428"/>
                </a:lnSpc>
                <a:spcBef>
                  <a:spcPts val="0"/>
                </a:spcBef>
                <a:buNone/>
              </a:pPr>
              <a:r>
                <a:rPr lang="en" sz="1000">
                  <a:solidFill>
                    <a:srgbClr val="0077AA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1000">
                  <a:solidFill>
                    <a:srgbClr val="0077AA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</a:p>
            <a:p>
              <a:pPr lvl="0" rtl="0" algn="ctr">
                <a:lnSpc>
                  <a:spcPct val="121428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year </a:t>
              </a:r>
              <a:r>
                <a:rPr lang="en" sz="1000">
                  <a:solidFill>
                    <a:srgbClr val="A67F59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990055"/>
                  </a:solidFill>
                  <a:latin typeface="Consolas"/>
                  <a:ea typeface="Consolas"/>
                  <a:cs typeface="Consolas"/>
                  <a:sym typeface="Consolas"/>
                </a:rPr>
                <a:t>2016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2555650" y="2563725"/>
              <a:ext cx="1297750" cy="5727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21428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alert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'You are wrong!'</a:t>
              </a: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</a:p>
          </p:txBody>
        </p:sp>
        <p:cxnSp>
          <p:nvCxnSpPr>
            <p:cNvPr id="154" name="Shape 154"/>
            <p:cNvCxnSpPr>
              <a:stCxn id="153" idx="2"/>
              <a:endCxn id="144" idx="1"/>
            </p:cNvCxnSpPr>
            <p:nvPr/>
          </p:nvCxnSpPr>
          <p:spPr>
            <a:xfrm flipH="1" rot="-5400000">
              <a:off x="3394875" y="2946075"/>
              <a:ext cx="337800" cy="718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5" name="Shape 155"/>
            <p:cNvCxnSpPr>
              <a:stCxn id="143" idx="1"/>
              <a:endCxn id="153" idx="0"/>
            </p:cNvCxnSpPr>
            <p:nvPr/>
          </p:nvCxnSpPr>
          <p:spPr>
            <a:xfrm flipH="1">
              <a:off x="3204475" y="2242612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6" name="Shape 156"/>
            <p:cNvCxnSpPr>
              <a:stCxn id="143" idx="3"/>
              <a:endCxn id="146" idx="0"/>
            </p:cNvCxnSpPr>
            <p:nvPr/>
          </p:nvCxnSpPr>
          <p:spPr>
            <a:xfrm>
              <a:off x="5323325" y="2242612"/>
              <a:ext cx="616200" cy="32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1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Написать программу, которая: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Запросит 2 числа.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Проверит, равно ли второе число нулю.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Если да, то выведет на экран фразу: «На ноль делить нельзя!»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Если нет, то найдет их частное (поделит одно на другое).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Несколько условий, else if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7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Бывает нужно проверить несколько вариантов условия. Для этого используется блок </a:t>
            </a:r>
            <a:r>
              <a:rPr b="1" lang="en"/>
              <a:t>else if.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11700" y="2047125"/>
            <a:ext cx="8520600" cy="252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year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prompt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'Current year?'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2016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'It’s past'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2016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'It’s future'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'You are right!'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